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heme/themeOverride1.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4"/>
  </p:sldMasterIdLst>
  <p:notesMasterIdLst>
    <p:notesMasterId r:id="rId150"/>
  </p:notesMasterIdLst>
  <p:sldIdLst>
    <p:sldId id="256" r:id="rId5"/>
    <p:sldId id="996" r:id="rId6"/>
    <p:sldId id="257" r:id="rId7"/>
    <p:sldId id="440" r:id="rId8"/>
    <p:sldId id="449" r:id="rId9"/>
    <p:sldId id="454" r:id="rId10"/>
    <p:sldId id="450" r:id="rId11"/>
    <p:sldId id="447" r:id="rId12"/>
    <p:sldId id="997" r:id="rId13"/>
    <p:sldId id="998" r:id="rId14"/>
    <p:sldId id="999" r:id="rId15"/>
    <p:sldId id="1000" r:id="rId16"/>
    <p:sldId id="1001" r:id="rId17"/>
    <p:sldId id="1002" r:id="rId18"/>
    <p:sldId id="1003" r:id="rId19"/>
    <p:sldId id="493" r:id="rId20"/>
    <p:sldId id="1004" r:id="rId21"/>
    <p:sldId id="1005" r:id="rId22"/>
    <p:sldId id="1006" r:id="rId23"/>
    <p:sldId id="1007" r:id="rId24"/>
    <p:sldId id="489" r:id="rId25"/>
    <p:sldId id="490" r:id="rId26"/>
    <p:sldId id="491" r:id="rId27"/>
    <p:sldId id="492" r:id="rId28"/>
    <p:sldId id="458" r:id="rId29"/>
    <p:sldId id="732" r:id="rId30"/>
    <p:sldId id="767" r:id="rId31"/>
    <p:sldId id="1071" r:id="rId32"/>
    <p:sldId id="1072" r:id="rId33"/>
    <p:sldId id="1073" r:id="rId34"/>
    <p:sldId id="1074" r:id="rId35"/>
    <p:sldId id="1008" r:id="rId36"/>
    <p:sldId id="1009" r:id="rId37"/>
    <p:sldId id="1010" r:id="rId38"/>
    <p:sldId id="471" r:id="rId39"/>
    <p:sldId id="472" r:id="rId40"/>
    <p:sldId id="495" r:id="rId41"/>
    <p:sldId id="710" r:id="rId42"/>
    <p:sldId id="1075" r:id="rId43"/>
    <p:sldId id="1076" r:id="rId44"/>
    <p:sldId id="473" r:id="rId45"/>
    <p:sldId id="265" r:id="rId46"/>
    <p:sldId id="446" r:id="rId47"/>
    <p:sldId id="442" r:id="rId48"/>
    <p:sldId id="443" r:id="rId49"/>
    <p:sldId id="482" r:id="rId50"/>
    <p:sldId id="476" r:id="rId51"/>
    <p:sldId id="484" r:id="rId52"/>
    <p:sldId id="485" r:id="rId53"/>
    <p:sldId id="477" r:id="rId54"/>
    <p:sldId id="481" r:id="rId55"/>
    <p:sldId id="444" r:id="rId56"/>
    <p:sldId id="467" r:id="rId57"/>
    <p:sldId id="445" r:id="rId58"/>
    <p:sldId id="1011" r:id="rId59"/>
    <p:sldId id="487" r:id="rId60"/>
    <p:sldId id="483" r:id="rId61"/>
    <p:sldId id="1024" r:id="rId62"/>
    <p:sldId id="1030" r:id="rId63"/>
    <p:sldId id="1031" r:id="rId64"/>
    <p:sldId id="1032" r:id="rId65"/>
    <p:sldId id="1033" r:id="rId66"/>
    <p:sldId id="1086" r:id="rId67"/>
    <p:sldId id="1042" r:id="rId68"/>
    <p:sldId id="1034" r:id="rId69"/>
    <p:sldId id="1049" r:id="rId70"/>
    <p:sldId id="1041" r:id="rId71"/>
    <p:sldId id="1050" r:id="rId72"/>
    <p:sldId id="1043" r:id="rId73"/>
    <p:sldId id="1040" r:id="rId74"/>
    <p:sldId id="1052" r:id="rId75"/>
    <p:sldId id="1053" r:id="rId76"/>
    <p:sldId id="1054" r:id="rId77"/>
    <p:sldId id="1056" r:id="rId78"/>
    <p:sldId id="1077" r:id="rId79"/>
    <p:sldId id="1044" r:id="rId80"/>
    <p:sldId id="1047" r:id="rId81"/>
    <p:sldId id="745" r:id="rId82"/>
    <p:sldId id="746" r:id="rId83"/>
    <p:sldId id="714" r:id="rId84"/>
    <p:sldId id="715" r:id="rId85"/>
    <p:sldId id="716" r:id="rId86"/>
    <p:sldId id="717" r:id="rId87"/>
    <p:sldId id="719" r:id="rId88"/>
    <p:sldId id="720" r:id="rId89"/>
    <p:sldId id="1064" r:id="rId90"/>
    <p:sldId id="1065" r:id="rId91"/>
    <p:sldId id="1066" r:id="rId92"/>
    <p:sldId id="1067" r:id="rId93"/>
    <p:sldId id="1078" r:id="rId94"/>
    <p:sldId id="1079" r:id="rId95"/>
    <p:sldId id="1080" r:id="rId96"/>
    <p:sldId id="1081" r:id="rId97"/>
    <p:sldId id="1082" r:id="rId98"/>
    <p:sldId id="953" r:id="rId99"/>
    <p:sldId id="451" r:id="rId100"/>
    <p:sldId id="452" r:id="rId101"/>
    <p:sldId id="453" r:id="rId102"/>
    <p:sldId id="455" r:id="rId103"/>
    <p:sldId id="456" r:id="rId104"/>
    <p:sldId id="457" r:id="rId105"/>
    <p:sldId id="459" r:id="rId106"/>
    <p:sldId id="462" r:id="rId107"/>
    <p:sldId id="460" r:id="rId108"/>
    <p:sldId id="461" r:id="rId109"/>
    <p:sldId id="463" r:id="rId110"/>
    <p:sldId id="465" r:id="rId111"/>
    <p:sldId id="706" r:id="rId112"/>
    <p:sldId id="469" r:id="rId113"/>
    <p:sldId id="470" r:id="rId114"/>
    <p:sldId id="464" r:id="rId115"/>
    <p:sldId id="1069" r:id="rId116"/>
    <p:sldId id="1087" r:id="rId117"/>
    <p:sldId id="735" r:id="rId118"/>
    <p:sldId id="672" r:id="rId119"/>
    <p:sldId id="673" r:id="rId120"/>
    <p:sldId id="712" r:id="rId121"/>
    <p:sldId id="713" r:id="rId122"/>
    <p:sldId id="727" r:id="rId123"/>
    <p:sldId id="1062" r:id="rId124"/>
    <p:sldId id="739" r:id="rId125"/>
    <p:sldId id="724" r:id="rId126"/>
    <p:sldId id="725" r:id="rId127"/>
    <p:sldId id="726" r:id="rId128"/>
    <p:sldId id="1058" r:id="rId129"/>
    <p:sldId id="1083" r:id="rId130"/>
    <p:sldId id="1059" r:id="rId131"/>
    <p:sldId id="1084" r:id="rId132"/>
    <p:sldId id="1060" r:id="rId133"/>
    <p:sldId id="1085" r:id="rId134"/>
    <p:sldId id="747" r:id="rId135"/>
    <p:sldId id="1012" r:id="rId136"/>
    <p:sldId id="1061" r:id="rId137"/>
    <p:sldId id="611" r:id="rId138"/>
    <p:sldId id="709" r:id="rId139"/>
    <p:sldId id="740" r:id="rId140"/>
    <p:sldId id="756" r:id="rId141"/>
    <p:sldId id="757" r:id="rId142"/>
    <p:sldId id="759" r:id="rId143"/>
    <p:sldId id="758" r:id="rId144"/>
    <p:sldId id="731" r:id="rId145"/>
    <p:sldId id="760" r:id="rId146"/>
    <p:sldId id="761" r:id="rId147"/>
    <p:sldId id="762" r:id="rId148"/>
    <p:sldId id="763" r:id="rId1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nd contents" id="{8F048BC6-1495-45FE-8414-BE898DE83527}">
          <p14:sldIdLst>
            <p14:sldId id="256"/>
            <p14:sldId id="996"/>
          </p14:sldIdLst>
        </p14:section>
        <p14:section name="PMSM Model" id="{D3DA56F0-03D6-4765-B85E-134709D7A4B4}">
          <p14:sldIdLst>
            <p14:sldId id="257"/>
            <p14:sldId id="440"/>
            <p14:sldId id="449"/>
            <p14:sldId id="454"/>
            <p14:sldId id="450"/>
            <p14:sldId id="447"/>
            <p14:sldId id="997"/>
            <p14:sldId id="998"/>
            <p14:sldId id="999"/>
            <p14:sldId id="1000"/>
            <p14:sldId id="1001"/>
            <p14:sldId id="1002"/>
            <p14:sldId id="1003"/>
            <p14:sldId id="493"/>
            <p14:sldId id="1004"/>
            <p14:sldId id="1005"/>
            <p14:sldId id="1006"/>
            <p14:sldId id="1007"/>
            <p14:sldId id="489"/>
            <p14:sldId id="490"/>
            <p14:sldId id="491"/>
            <p14:sldId id="492"/>
            <p14:sldId id="458"/>
            <p14:sldId id="732"/>
            <p14:sldId id="767"/>
            <p14:sldId id="1071"/>
            <p14:sldId id="1072"/>
            <p14:sldId id="1073"/>
            <p14:sldId id="1074"/>
            <p14:sldId id="1008"/>
            <p14:sldId id="1009"/>
            <p14:sldId id="1010"/>
            <p14:sldId id="471"/>
            <p14:sldId id="472"/>
            <p14:sldId id="495"/>
            <p14:sldId id="710"/>
            <p14:sldId id="1075"/>
            <p14:sldId id="1076"/>
          </p14:sldIdLst>
        </p14:section>
        <p14:section name="PMSM Trajectories Example 1" id="{EEC61CF9-9531-49D3-9F7B-43D77AC4FD2F}">
          <p14:sldIdLst>
            <p14:sldId id="473"/>
            <p14:sldId id="265"/>
            <p14:sldId id="446"/>
            <p14:sldId id="442"/>
            <p14:sldId id="443"/>
            <p14:sldId id="482"/>
            <p14:sldId id="476"/>
            <p14:sldId id="484"/>
            <p14:sldId id="485"/>
            <p14:sldId id="477"/>
            <p14:sldId id="481"/>
            <p14:sldId id="444"/>
            <p14:sldId id="467"/>
            <p14:sldId id="445"/>
            <p14:sldId id="1011"/>
            <p14:sldId id="487"/>
            <p14:sldId id="483"/>
          </p14:sldIdLst>
        </p14:section>
        <p14:section name="Control" id="{37EC6C2D-9F6D-4BE3-896A-9655F537FBB5}">
          <p14:sldIdLst>
            <p14:sldId id="1024"/>
            <p14:sldId id="1030"/>
            <p14:sldId id="1031"/>
            <p14:sldId id="1032"/>
            <p14:sldId id="1033"/>
            <p14:sldId id="1086"/>
            <p14:sldId id="1042"/>
            <p14:sldId id="1034"/>
            <p14:sldId id="1049"/>
            <p14:sldId id="1041"/>
            <p14:sldId id="1050"/>
            <p14:sldId id="1043"/>
            <p14:sldId id="1040"/>
            <p14:sldId id="1052"/>
            <p14:sldId id="1053"/>
            <p14:sldId id="1054"/>
            <p14:sldId id="1056"/>
            <p14:sldId id="1077"/>
            <p14:sldId id="1044"/>
            <p14:sldId id="1047"/>
            <p14:sldId id="745"/>
            <p14:sldId id="746"/>
          </p14:sldIdLst>
        </p14:section>
        <p14:section name="PMSM Plant Identification" id="{8A0DE66B-A12B-4BB0-911F-726FBE80BC41}">
          <p14:sldIdLst>
            <p14:sldId id="714"/>
            <p14:sldId id="715"/>
            <p14:sldId id="716"/>
            <p14:sldId id="717"/>
            <p14:sldId id="719"/>
            <p14:sldId id="720"/>
            <p14:sldId id="1064"/>
            <p14:sldId id="1065"/>
            <p14:sldId id="1066"/>
            <p14:sldId id="1067"/>
            <p14:sldId id="1078"/>
            <p14:sldId id="1079"/>
            <p14:sldId id="1080"/>
            <p14:sldId id="1081"/>
            <p14:sldId id="1082"/>
          </p14:sldIdLst>
        </p14:section>
        <p14:section name="DC for PMSM Control" id="{C8DD609F-4196-46AF-8AC9-154CEC156CD0}">
          <p14:sldIdLst>
            <p14:sldId id="953"/>
            <p14:sldId id="451"/>
            <p14:sldId id="452"/>
            <p14:sldId id="453"/>
            <p14:sldId id="455"/>
            <p14:sldId id="456"/>
            <p14:sldId id="457"/>
            <p14:sldId id="459"/>
            <p14:sldId id="462"/>
            <p14:sldId id="460"/>
            <p14:sldId id="461"/>
            <p14:sldId id="463"/>
            <p14:sldId id="465"/>
            <p14:sldId id="706"/>
            <p14:sldId id="469"/>
            <p14:sldId id="470"/>
            <p14:sldId id="464"/>
            <p14:sldId id="1069"/>
            <p14:sldId id="1087"/>
            <p14:sldId id="735"/>
            <p14:sldId id="672"/>
            <p14:sldId id="673"/>
            <p14:sldId id="712"/>
            <p14:sldId id="713"/>
            <p14:sldId id="727"/>
            <p14:sldId id="1062"/>
            <p14:sldId id="739"/>
            <p14:sldId id="724"/>
            <p14:sldId id="725"/>
            <p14:sldId id="726"/>
            <p14:sldId id="1058"/>
            <p14:sldId id="1083"/>
            <p14:sldId id="1059"/>
            <p14:sldId id="1084"/>
            <p14:sldId id="1060"/>
            <p14:sldId id="1085"/>
            <p14:sldId id="747"/>
            <p14:sldId id="1012"/>
            <p14:sldId id="1061"/>
          </p14:sldIdLst>
        </p14:section>
        <p14:section name="Q&amp;A" id="{B6826A7F-1EBF-4092-A7B1-CBA69EF5F8F4}">
          <p14:sldIdLst>
            <p14:sldId id="611"/>
          </p14:sldIdLst>
        </p14:section>
        <p14:section name="Annex" id="{33C44E06-83B9-40AB-A7F8-CFB75A7D258B}">
          <p14:sldIdLst>
            <p14:sldId id="709"/>
            <p14:sldId id="740"/>
          </p14:sldIdLst>
        </p14:section>
        <p14:section name="PMSM Trajectories Example 2" id="{8C4299B6-2F41-4417-BD1A-EE293A8EC27D}">
          <p14:sldIdLst>
            <p14:sldId id="756"/>
            <p14:sldId id="757"/>
            <p14:sldId id="759"/>
            <p14:sldId id="758"/>
            <p14:sldId id="731"/>
            <p14:sldId id="760"/>
            <p14:sldId id="761"/>
            <p14:sldId id="762"/>
            <p14:sldId id="7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7011" autoAdjust="0"/>
  </p:normalViewPr>
  <p:slideViewPr>
    <p:cSldViewPr snapToGrid="0">
      <p:cViewPr varScale="1">
        <p:scale>
          <a:sx n="74" d="100"/>
          <a:sy n="74" d="100"/>
        </p:scale>
        <p:origin x="1742" y="72"/>
      </p:cViewPr>
      <p:guideLst/>
    </p:cSldViewPr>
  </p:slideViewPr>
  <p:outlineViewPr>
    <p:cViewPr>
      <p:scale>
        <a:sx n="33" d="100"/>
        <a:sy n="33" d="100"/>
      </p:scale>
      <p:origin x="0" y="-3629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notesMaster" Target="notesMasters/notesMaster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presProps" Target="pres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theme" Target="theme/theme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tableStyles" Target="tableStyles.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82.wmf"/><Relationship Id="rId2" Type="http://schemas.openxmlformats.org/officeDocument/2006/relationships/image" Target="../media/image281.wmf"/><Relationship Id="rId1" Type="http://schemas.openxmlformats.org/officeDocument/2006/relationships/image" Target="../media/image280.wmf"/><Relationship Id="rId4" Type="http://schemas.openxmlformats.org/officeDocument/2006/relationships/image" Target="../media/image28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CC1913-DAD5-4848-AEA3-0727DF07743A}" type="datetimeFigureOut">
              <a:rPr lang="es-ES" smtClean="0"/>
              <a:t>27/06/2024</a:t>
            </a:fld>
            <a:endParaRPr lang="es-ES"/>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15521C-5C66-45D3-83E4-58D7370C0A09}" type="slidenum">
              <a:rPr lang="es-ES" smtClean="0"/>
              <a:t>‹#›</a:t>
            </a:fld>
            <a:endParaRPr lang="es-ES"/>
          </a:p>
        </p:txBody>
      </p:sp>
    </p:spTree>
    <p:extLst>
      <p:ext uri="{BB962C8B-B14F-4D97-AF65-F5344CB8AC3E}">
        <p14:creationId xmlns:p14="http://schemas.microsoft.com/office/powerpoint/2010/main" val="36893001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53ACCFB-038C-49FE-B450-BB1408887780}" type="slidenum">
              <a:rPr lang="en-GB" smtClean="0"/>
              <a:t>6</a:t>
            </a:fld>
            <a:endParaRPr lang="en-GB"/>
          </a:p>
        </p:txBody>
      </p:sp>
    </p:spTree>
    <p:extLst>
      <p:ext uri="{BB962C8B-B14F-4D97-AF65-F5344CB8AC3E}">
        <p14:creationId xmlns:p14="http://schemas.microsoft.com/office/powerpoint/2010/main" val="8120755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noProof="0" dirty="0"/>
              <a:t>Control escalar:</a:t>
            </a:r>
          </a:p>
          <a:p>
            <a:r>
              <a:rPr lang="es-ES" baseline="0" noProof="0" dirty="0"/>
              <a:t> </a:t>
            </a:r>
            <a:r>
              <a:rPr lang="es-ES" baseline="0" noProof="0" dirty="0">
                <a:sym typeface="Wingdings" panose="05000000000000000000" pitchFamily="2" charset="2"/>
              </a:rPr>
              <a:t> Control de magnitud.</a:t>
            </a:r>
          </a:p>
          <a:p>
            <a:r>
              <a:rPr lang="es-ES" baseline="0" noProof="0" dirty="0">
                <a:sym typeface="Wingdings" panose="05000000000000000000" pitchFamily="2" charset="2"/>
              </a:rPr>
              <a:t>  Inestabilidad cuando se superar una determinada frecuencia.</a:t>
            </a:r>
          </a:p>
          <a:p>
            <a:r>
              <a:rPr lang="es-ES" baseline="0" noProof="0" dirty="0">
                <a:sym typeface="Wingdings" panose="05000000000000000000" pitchFamily="2" charset="2"/>
              </a:rPr>
              <a:t>  Comportamiento dinámico lento.</a:t>
            </a:r>
          </a:p>
          <a:p>
            <a:endParaRPr lang="es-ES" baseline="0" noProof="0" dirty="0">
              <a:sym typeface="Wingdings" panose="05000000000000000000" pitchFamily="2" charset="2"/>
            </a:endParaRPr>
          </a:p>
          <a:p>
            <a:r>
              <a:rPr lang="es-ES" baseline="0" noProof="0" dirty="0">
                <a:sym typeface="Wingdings" panose="05000000000000000000" pitchFamily="2" charset="2"/>
              </a:rPr>
              <a:t>Control vectorial:</a:t>
            </a:r>
          </a:p>
          <a:p>
            <a:r>
              <a:rPr lang="es-ES" baseline="0" noProof="0" dirty="0">
                <a:sym typeface="Wingdings" panose="05000000000000000000" pitchFamily="2" charset="2"/>
              </a:rPr>
              <a:t>  Control de magnitud y ángulo.</a:t>
            </a:r>
          </a:p>
          <a:p>
            <a:r>
              <a:rPr lang="es-ES" baseline="0" noProof="0" dirty="0">
                <a:sym typeface="Wingdings" panose="05000000000000000000" pitchFamily="2" charset="2"/>
              </a:rPr>
              <a:t>  Comportamiento dinámico rápido.</a:t>
            </a:r>
          </a:p>
          <a:p>
            <a:r>
              <a:rPr lang="es-ES" baseline="0" noProof="0" dirty="0">
                <a:sym typeface="Wingdings" panose="05000000000000000000" pitchFamily="2" charset="2"/>
              </a:rPr>
              <a:t>  FOC: Consiste en controlar las corrientes en los ejes </a:t>
            </a:r>
            <a:r>
              <a:rPr lang="es-ES" baseline="0" noProof="0" dirty="0" err="1">
                <a:sym typeface="Wingdings" panose="05000000000000000000" pitchFamily="2" charset="2"/>
              </a:rPr>
              <a:t>dq</a:t>
            </a:r>
            <a:r>
              <a:rPr lang="es-ES" baseline="0" noProof="0" dirty="0">
                <a:sym typeface="Wingdings" panose="05000000000000000000" pitchFamily="2" charset="2"/>
              </a:rPr>
              <a:t> en la referencia  </a:t>
            </a:r>
          </a:p>
          <a:p>
            <a:r>
              <a:rPr lang="es-ES" baseline="0" noProof="0" dirty="0">
                <a:sym typeface="Wingdings" panose="05000000000000000000" pitchFamily="2" charset="2"/>
              </a:rPr>
              <a:t>      rotor para controlar el par y el flujo de la máquina.</a:t>
            </a:r>
          </a:p>
          <a:p>
            <a:r>
              <a:rPr lang="es-ES" baseline="0" noProof="0" dirty="0">
                <a:sym typeface="Wingdings" panose="05000000000000000000" pitchFamily="2" charset="2"/>
              </a:rPr>
              <a:t>  DTC: Selecciona los valores de tensión a generar a partir del error de flujo y </a:t>
            </a:r>
          </a:p>
          <a:p>
            <a:r>
              <a:rPr lang="es-ES" baseline="0" noProof="0" dirty="0">
                <a:sym typeface="Wingdings" panose="05000000000000000000" pitchFamily="2" charset="2"/>
              </a:rPr>
              <a:t>      par deseado y real mediante controladores por histéresis.</a:t>
            </a:r>
          </a:p>
          <a:p>
            <a:endParaRPr lang="es-ES" noProof="0" dirty="0"/>
          </a:p>
        </p:txBody>
      </p:sp>
      <p:sp>
        <p:nvSpPr>
          <p:cNvPr id="4" name="Marcador de fecha 3"/>
          <p:cNvSpPr>
            <a:spLocks noGrp="1"/>
          </p:cNvSpPr>
          <p:nvPr>
            <p:ph type="dt" idx="10"/>
          </p:nvPr>
        </p:nvSpPr>
        <p:spPr/>
        <p:txBody>
          <a:bodyPr/>
          <a:lstStyle/>
          <a:p>
            <a:fld id="{1012346E-39A4-4B1E-996B-536FA65654F4}" type="datetime1">
              <a:rPr lang="es-ES_tradnl" smtClean="0"/>
              <a:t>27/06/2024</a:t>
            </a:fld>
            <a:endParaRPr lang="es-ES_tradnl"/>
          </a:p>
        </p:txBody>
      </p:sp>
    </p:spTree>
    <p:extLst>
      <p:ext uri="{BB962C8B-B14F-4D97-AF65-F5344CB8AC3E}">
        <p14:creationId xmlns:p14="http://schemas.microsoft.com/office/powerpoint/2010/main" val="3273218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noProof="0" dirty="0"/>
              <a:t>Control escalar:</a:t>
            </a:r>
          </a:p>
          <a:p>
            <a:r>
              <a:rPr lang="es-ES" baseline="0" noProof="0" dirty="0"/>
              <a:t> </a:t>
            </a:r>
            <a:r>
              <a:rPr lang="es-ES" baseline="0" noProof="0" dirty="0">
                <a:sym typeface="Wingdings" panose="05000000000000000000" pitchFamily="2" charset="2"/>
              </a:rPr>
              <a:t> Control de magnitud.</a:t>
            </a:r>
          </a:p>
          <a:p>
            <a:r>
              <a:rPr lang="es-ES" baseline="0" noProof="0" dirty="0">
                <a:sym typeface="Wingdings" panose="05000000000000000000" pitchFamily="2" charset="2"/>
              </a:rPr>
              <a:t>  Inestabilidad cuando se superar una determinada frecuencia.</a:t>
            </a:r>
          </a:p>
          <a:p>
            <a:r>
              <a:rPr lang="es-ES" baseline="0" noProof="0" dirty="0">
                <a:sym typeface="Wingdings" panose="05000000000000000000" pitchFamily="2" charset="2"/>
              </a:rPr>
              <a:t>  Comportamiento dinámico lento.</a:t>
            </a:r>
          </a:p>
          <a:p>
            <a:endParaRPr lang="es-ES" baseline="0" noProof="0" dirty="0">
              <a:sym typeface="Wingdings" panose="05000000000000000000" pitchFamily="2" charset="2"/>
            </a:endParaRPr>
          </a:p>
          <a:p>
            <a:r>
              <a:rPr lang="es-ES" baseline="0" noProof="0" dirty="0">
                <a:sym typeface="Wingdings" panose="05000000000000000000" pitchFamily="2" charset="2"/>
              </a:rPr>
              <a:t>Control vectorial:</a:t>
            </a:r>
          </a:p>
          <a:p>
            <a:r>
              <a:rPr lang="es-ES" baseline="0" noProof="0" dirty="0">
                <a:sym typeface="Wingdings" panose="05000000000000000000" pitchFamily="2" charset="2"/>
              </a:rPr>
              <a:t>  Control de magnitud y ángulo.</a:t>
            </a:r>
          </a:p>
          <a:p>
            <a:r>
              <a:rPr lang="es-ES" baseline="0" noProof="0" dirty="0">
                <a:sym typeface="Wingdings" panose="05000000000000000000" pitchFamily="2" charset="2"/>
              </a:rPr>
              <a:t>  Comportamiento dinámico rápido.</a:t>
            </a:r>
          </a:p>
          <a:p>
            <a:r>
              <a:rPr lang="es-ES" baseline="0" noProof="0" dirty="0">
                <a:sym typeface="Wingdings" panose="05000000000000000000" pitchFamily="2" charset="2"/>
              </a:rPr>
              <a:t>  FOC: Consiste en controlar las corrientes en los ejes </a:t>
            </a:r>
            <a:r>
              <a:rPr lang="es-ES" baseline="0" noProof="0" dirty="0" err="1">
                <a:sym typeface="Wingdings" panose="05000000000000000000" pitchFamily="2" charset="2"/>
              </a:rPr>
              <a:t>dq</a:t>
            </a:r>
            <a:r>
              <a:rPr lang="es-ES" baseline="0" noProof="0" dirty="0">
                <a:sym typeface="Wingdings" panose="05000000000000000000" pitchFamily="2" charset="2"/>
              </a:rPr>
              <a:t> en la referencia  </a:t>
            </a:r>
          </a:p>
          <a:p>
            <a:r>
              <a:rPr lang="es-ES" baseline="0" noProof="0" dirty="0">
                <a:sym typeface="Wingdings" panose="05000000000000000000" pitchFamily="2" charset="2"/>
              </a:rPr>
              <a:t>      rotor para controlar el par y el flujo de la máquina.</a:t>
            </a:r>
          </a:p>
          <a:p>
            <a:r>
              <a:rPr lang="es-ES" baseline="0" noProof="0" dirty="0">
                <a:sym typeface="Wingdings" panose="05000000000000000000" pitchFamily="2" charset="2"/>
              </a:rPr>
              <a:t>  DTC: Selecciona los valores de tensión a generar a partir del error de flujo y </a:t>
            </a:r>
          </a:p>
          <a:p>
            <a:r>
              <a:rPr lang="es-ES" baseline="0" noProof="0" dirty="0">
                <a:sym typeface="Wingdings" panose="05000000000000000000" pitchFamily="2" charset="2"/>
              </a:rPr>
              <a:t>      par deseado y real mediante controladores por histéresis.</a:t>
            </a:r>
          </a:p>
          <a:p>
            <a:endParaRPr lang="es-ES" noProof="0" dirty="0"/>
          </a:p>
        </p:txBody>
      </p:sp>
      <p:sp>
        <p:nvSpPr>
          <p:cNvPr id="4" name="Marcador de fecha 3"/>
          <p:cNvSpPr>
            <a:spLocks noGrp="1"/>
          </p:cNvSpPr>
          <p:nvPr>
            <p:ph type="dt" idx="10"/>
          </p:nvPr>
        </p:nvSpPr>
        <p:spPr/>
        <p:txBody>
          <a:bodyPr/>
          <a:lstStyle/>
          <a:p>
            <a:fld id="{1012346E-39A4-4B1E-996B-536FA65654F4}" type="datetime1">
              <a:rPr lang="es-ES_tradnl" smtClean="0"/>
              <a:t>27/06/2024</a:t>
            </a:fld>
            <a:endParaRPr lang="es-ES_tradnl"/>
          </a:p>
        </p:txBody>
      </p:sp>
    </p:spTree>
    <p:extLst>
      <p:ext uri="{BB962C8B-B14F-4D97-AF65-F5344CB8AC3E}">
        <p14:creationId xmlns:p14="http://schemas.microsoft.com/office/powerpoint/2010/main" val="2415323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noProof="0" dirty="0"/>
              <a:t>Control escalar:</a:t>
            </a:r>
          </a:p>
          <a:p>
            <a:r>
              <a:rPr lang="es-ES" baseline="0" noProof="0" dirty="0"/>
              <a:t> </a:t>
            </a:r>
            <a:r>
              <a:rPr lang="es-ES" baseline="0" noProof="0" dirty="0">
                <a:sym typeface="Wingdings" panose="05000000000000000000" pitchFamily="2" charset="2"/>
              </a:rPr>
              <a:t> Control de magnitud.</a:t>
            </a:r>
          </a:p>
          <a:p>
            <a:r>
              <a:rPr lang="es-ES" baseline="0" noProof="0" dirty="0">
                <a:sym typeface="Wingdings" panose="05000000000000000000" pitchFamily="2" charset="2"/>
              </a:rPr>
              <a:t>  Inestabilidad cuando se superar una determinada frecuencia.</a:t>
            </a:r>
          </a:p>
          <a:p>
            <a:r>
              <a:rPr lang="es-ES" baseline="0" noProof="0" dirty="0">
                <a:sym typeface="Wingdings" panose="05000000000000000000" pitchFamily="2" charset="2"/>
              </a:rPr>
              <a:t>  Comportamiento dinámico lento.</a:t>
            </a:r>
          </a:p>
          <a:p>
            <a:endParaRPr lang="es-ES" baseline="0" noProof="0" dirty="0">
              <a:sym typeface="Wingdings" panose="05000000000000000000" pitchFamily="2" charset="2"/>
            </a:endParaRPr>
          </a:p>
          <a:p>
            <a:r>
              <a:rPr lang="es-ES" baseline="0" noProof="0" dirty="0">
                <a:sym typeface="Wingdings" panose="05000000000000000000" pitchFamily="2" charset="2"/>
              </a:rPr>
              <a:t>Control vectorial:</a:t>
            </a:r>
          </a:p>
          <a:p>
            <a:r>
              <a:rPr lang="es-ES" baseline="0" noProof="0" dirty="0">
                <a:sym typeface="Wingdings" panose="05000000000000000000" pitchFamily="2" charset="2"/>
              </a:rPr>
              <a:t>  Control de magnitud y ángulo.</a:t>
            </a:r>
          </a:p>
          <a:p>
            <a:r>
              <a:rPr lang="es-ES" baseline="0" noProof="0" dirty="0">
                <a:sym typeface="Wingdings" panose="05000000000000000000" pitchFamily="2" charset="2"/>
              </a:rPr>
              <a:t>  Comportamiento dinámico rápido.</a:t>
            </a:r>
          </a:p>
          <a:p>
            <a:r>
              <a:rPr lang="es-ES" baseline="0" noProof="0" dirty="0">
                <a:sym typeface="Wingdings" panose="05000000000000000000" pitchFamily="2" charset="2"/>
              </a:rPr>
              <a:t>  FOC: Consiste en controlar las corrientes en los ejes </a:t>
            </a:r>
            <a:r>
              <a:rPr lang="es-ES" baseline="0" noProof="0" dirty="0" err="1">
                <a:sym typeface="Wingdings" panose="05000000000000000000" pitchFamily="2" charset="2"/>
              </a:rPr>
              <a:t>dq</a:t>
            </a:r>
            <a:r>
              <a:rPr lang="es-ES" baseline="0" noProof="0" dirty="0">
                <a:sym typeface="Wingdings" panose="05000000000000000000" pitchFamily="2" charset="2"/>
              </a:rPr>
              <a:t> en la referencia  </a:t>
            </a:r>
          </a:p>
          <a:p>
            <a:r>
              <a:rPr lang="es-ES" baseline="0" noProof="0" dirty="0">
                <a:sym typeface="Wingdings" panose="05000000000000000000" pitchFamily="2" charset="2"/>
              </a:rPr>
              <a:t>      rotor para controlar el par y el flujo de la máquina.</a:t>
            </a:r>
          </a:p>
          <a:p>
            <a:r>
              <a:rPr lang="es-ES" baseline="0" noProof="0" dirty="0">
                <a:sym typeface="Wingdings" panose="05000000000000000000" pitchFamily="2" charset="2"/>
              </a:rPr>
              <a:t>  DTC: Selecciona los valores de tensión a generar a partir del error de flujo y </a:t>
            </a:r>
          </a:p>
          <a:p>
            <a:r>
              <a:rPr lang="es-ES" baseline="0" noProof="0" dirty="0">
                <a:sym typeface="Wingdings" panose="05000000000000000000" pitchFamily="2" charset="2"/>
              </a:rPr>
              <a:t>      par deseado y real mediante controladores por histéresis.</a:t>
            </a:r>
          </a:p>
          <a:p>
            <a:endParaRPr lang="es-ES" noProof="0" dirty="0"/>
          </a:p>
        </p:txBody>
      </p:sp>
      <p:sp>
        <p:nvSpPr>
          <p:cNvPr id="4" name="Marcador de fecha 3"/>
          <p:cNvSpPr>
            <a:spLocks noGrp="1"/>
          </p:cNvSpPr>
          <p:nvPr>
            <p:ph type="dt" idx="10"/>
          </p:nvPr>
        </p:nvSpPr>
        <p:spPr/>
        <p:txBody>
          <a:bodyPr/>
          <a:lstStyle/>
          <a:p>
            <a:fld id="{1012346E-39A4-4B1E-996B-536FA65654F4}" type="datetime1">
              <a:rPr lang="es-ES_tradnl" smtClean="0"/>
              <a:t>27/06/2024</a:t>
            </a:fld>
            <a:endParaRPr lang="es-ES_tradnl"/>
          </a:p>
        </p:txBody>
      </p:sp>
    </p:spTree>
    <p:extLst>
      <p:ext uri="{BB962C8B-B14F-4D97-AF65-F5344CB8AC3E}">
        <p14:creationId xmlns:p14="http://schemas.microsoft.com/office/powerpoint/2010/main" val="11551007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noProof="0" dirty="0"/>
              <a:t>Control escalar:</a:t>
            </a:r>
          </a:p>
          <a:p>
            <a:r>
              <a:rPr lang="es-ES" baseline="0" noProof="0" dirty="0"/>
              <a:t> </a:t>
            </a:r>
            <a:r>
              <a:rPr lang="es-ES" baseline="0" noProof="0" dirty="0">
                <a:sym typeface="Wingdings" panose="05000000000000000000" pitchFamily="2" charset="2"/>
              </a:rPr>
              <a:t> Control de magnitud.</a:t>
            </a:r>
          </a:p>
          <a:p>
            <a:r>
              <a:rPr lang="es-ES" baseline="0" noProof="0" dirty="0">
                <a:sym typeface="Wingdings" panose="05000000000000000000" pitchFamily="2" charset="2"/>
              </a:rPr>
              <a:t>  Inestabilidad cuando se superar una determinada frecuencia.</a:t>
            </a:r>
          </a:p>
          <a:p>
            <a:r>
              <a:rPr lang="es-ES" baseline="0" noProof="0" dirty="0">
                <a:sym typeface="Wingdings" panose="05000000000000000000" pitchFamily="2" charset="2"/>
              </a:rPr>
              <a:t>  Comportamiento dinámico lento.</a:t>
            </a:r>
          </a:p>
          <a:p>
            <a:endParaRPr lang="es-ES" baseline="0" noProof="0" dirty="0">
              <a:sym typeface="Wingdings" panose="05000000000000000000" pitchFamily="2" charset="2"/>
            </a:endParaRPr>
          </a:p>
          <a:p>
            <a:r>
              <a:rPr lang="es-ES" baseline="0" noProof="0" dirty="0">
                <a:sym typeface="Wingdings" panose="05000000000000000000" pitchFamily="2" charset="2"/>
              </a:rPr>
              <a:t>Control vectorial:</a:t>
            </a:r>
          </a:p>
          <a:p>
            <a:r>
              <a:rPr lang="es-ES" baseline="0" noProof="0" dirty="0">
                <a:sym typeface="Wingdings" panose="05000000000000000000" pitchFamily="2" charset="2"/>
              </a:rPr>
              <a:t>  Control de magnitud y ángulo.</a:t>
            </a:r>
          </a:p>
          <a:p>
            <a:r>
              <a:rPr lang="es-ES" baseline="0" noProof="0" dirty="0">
                <a:sym typeface="Wingdings" panose="05000000000000000000" pitchFamily="2" charset="2"/>
              </a:rPr>
              <a:t>  Comportamiento dinámico rápido.</a:t>
            </a:r>
          </a:p>
          <a:p>
            <a:r>
              <a:rPr lang="es-ES" baseline="0" noProof="0" dirty="0">
                <a:sym typeface="Wingdings" panose="05000000000000000000" pitchFamily="2" charset="2"/>
              </a:rPr>
              <a:t>  FOC: Consiste en controlar las corrientes en los ejes </a:t>
            </a:r>
            <a:r>
              <a:rPr lang="es-ES" baseline="0" noProof="0" dirty="0" err="1">
                <a:sym typeface="Wingdings" panose="05000000000000000000" pitchFamily="2" charset="2"/>
              </a:rPr>
              <a:t>dq</a:t>
            </a:r>
            <a:r>
              <a:rPr lang="es-ES" baseline="0" noProof="0" dirty="0">
                <a:sym typeface="Wingdings" panose="05000000000000000000" pitchFamily="2" charset="2"/>
              </a:rPr>
              <a:t> en la referencia  </a:t>
            </a:r>
          </a:p>
          <a:p>
            <a:r>
              <a:rPr lang="es-ES" baseline="0" noProof="0" dirty="0">
                <a:sym typeface="Wingdings" panose="05000000000000000000" pitchFamily="2" charset="2"/>
              </a:rPr>
              <a:t>      rotor para controlar el par y el flujo de la máquina.</a:t>
            </a:r>
          </a:p>
          <a:p>
            <a:r>
              <a:rPr lang="es-ES" baseline="0" noProof="0" dirty="0">
                <a:sym typeface="Wingdings" panose="05000000000000000000" pitchFamily="2" charset="2"/>
              </a:rPr>
              <a:t>  DTC: Selecciona los valores de tensión a generar a partir del error de flujo y </a:t>
            </a:r>
          </a:p>
          <a:p>
            <a:r>
              <a:rPr lang="es-ES" baseline="0" noProof="0" dirty="0">
                <a:sym typeface="Wingdings" panose="05000000000000000000" pitchFamily="2" charset="2"/>
              </a:rPr>
              <a:t>      par deseado y real mediante controladores por histéresis.</a:t>
            </a:r>
          </a:p>
          <a:p>
            <a:endParaRPr lang="es-ES" noProof="0" dirty="0"/>
          </a:p>
        </p:txBody>
      </p:sp>
      <p:sp>
        <p:nvSpPr>
          <p:cNvPr id="4" name="Marcador de fecha 3"/>
          <p:cNvSpPr>
            <a:spLocks noGrp="1"/>
          </p:cNvSpPr>
          <p:nvPr>
            <p:ph type="dt" idx="10"/>
          </p:nvPr>
        </p:nvSpPr>
        <p:spPr/>
        <p:txBody>
          <a:bodyPr/>
          <a:lstStyle/>
          <a:p>
            <a:fld id="{1012346E-39A4-4B1E-996B-536FA65654F4}" type="datetime1">
              <a:rPr lang="es-ES_tradnl" smtClean="0"/>
              <a:t>27/06/2024</a:t>
            </a:fld>
            <a:endParaRPr lang="es-ES_tradnl"/>
          </a:p>
        </p:txBody>
      </p:sp>
    </p:spTree>
    <p:extLst>
      <p:ext uri="{BB962C8B-B14F-4D97-AF65-F5344CB8AC3E}">
        <p14:creationId xmlns:p14="http://schemas.microsoft.com/office/powerpoint/2010/main" val="27164238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noProof="0" dirty="0"/>
              <a:t>Control escalar:</a:t>
            </a:r>
          </a:p>
          <a:p>
            <a:r>
              <a:rPr lang="es-ES" baseline="0" noProof="0" dirty="0"/>
              <a:t> </a:t>
            </a:r>
            <a:r>
              <a:rPr lang="es-ES" baseline="0" noProof="0" dirty="0">
                <a:sym typeface="Wingdings" panose="05000000000000000000" pitchFamily="2" charset="2"/>
              </a:rPr>
              <a:t> Control de magnitud.</a:t>
            </a:r>
          </a:p>
          <a:p>
            <a:r>
              <a:rPr lang="es-ES" baseline="0" noProof="0" dirty="0">
                <a:sym typeface="Wingdings" panose="05000000000000000000" pitchFamily="2" charset="2"/>
              </a:rPr>
              <a:t>  Inestabilidad cuando se superar una determinada frecuencia.</a:t>
            </a:r>
          </a:p>
          <a:p>
            <a:r>
              <a:rPr lang="es-ES" baseline="0" noProof="0" dirty="0">
                <a:sym typeface="Wingdings" panose="05000000000000000000" pitchFamily="2" charset="2"/>
              </a:rPr>
              <a:t>  Comportamiento dinámico lento.</a:t>
            </a:r>
          </a:p>
          <a:p>
            <a:endParaRPr lang="es-ES" baseline="0" noProof="0" dirty="0">
              <a:sym typeface="Wingdings" panose="05000000000000000000" pitchFamily="2" charset="2"/>
            </a:endParaRPr>
          </a:p>
          <a:p>
            <a:r>
              <a:rPr lang="es-ES" baseline="0" noProof="0" dirty="0">
                <a:sym typeface="Wingdings" panose="05000000000000000000" pitchFamily="2" charset="2"/>
              </a:rPr>
              <a:t>Control vectorial:</a:t>
            </a:r>
          </a:p>
          <a:p>
            <a:r>
              <a:rPr lang="es-ES" baseline="0" noProof="0" dirty="0">
                <a:sym typeface="Wingdings" panose="05000000000000000000" pitchFamily="2" charset="2"/>
              </a:rPr>
              <a:t>  Control de magnitud y ángulo.</a:t>
            </a:r>
          </a:p>
          <a:p>
            <a:r>
              <a:rPr lang="es-ES" baseline="0" noProof="0" dirty="0">
                <a:sym typeface="Wingdings" panose="05000000000000000000" pitchFamily="2" charset="2"/>
              </a:rPr>
              <a:t>  Comportamiento dinámico rápido.</a:t>
            </a:r>
          </a:p>
          <a:p>
            <a:r>
              <a:rPr lang="es-ES" baseline="0" noProof="0" dirty="0">
                <a:sym typeface="Wingdings" panose="05000000000000000000" pitchFamily="2" charset="2"/>
              </a:rPr>
              <a:t>  FOC: Consiste en controlar las corrientes en los ejes </a:t>
            </a:r>
            <a:r>
              <a:rPr lang="es-ES" baseline="0" noProof="0" dirty="0" err="1">
                <a:sym typeface="Wingdings" panose="05000000000000000000" pitchFamily="2" charset="2"/>
              </a:rPr>
              <a:t>dq</a:t>
            </a:r>
            <a:r>
              <a:rPr lang="es-ES" baseline="0" noProof="0" dirty="0">
                <a:sym typeface="Wingdings" panose="05000000000000000000" pitchFamily="2" charset="2"/>
              </a:rPr>
              <a:t> en la referencia  </a:t>
            </a:r>
          </a:p>
          <a:p>
            <a:r>
              <a:rPr lang="es-ES" baseline="0" noProof="0" dirty="0">
                <a:sym typeface="Wingdings" panose="05000000000000000000" pitchFamily="2" charset="2"/>
              </a:rPr>
              <a:t>      rotor para controlar el par y el flujo de la máquina.</a:t>
            </a:r>
          </a:p>
          <a:p>
            <a:r>
              <a:rPr lang="es-ES" baseline="0" noProof="0" dirty="0">
                <a:sym typeface="Wingdings" panose="05000000000000000000" pitchFamily="2" charset="2"/>
              </a:rPr>
              <a:t>  DTC: Selecciona los valores de tensión a generar a partir del error de flujo y </a:t>
            </a:r>
          </a:p>
          <a:p>
            <a:r>
              <a:rPr lang="es-ES" baseline="0" noProof="0" dirty="0">
                <a:sym typeface="Wingdings" panose="05000000000000000000" pitchFamily="2" charset="2"/>
              </a:rPr>
              <a:t>      par deseado y real mediante controladores por histéresis.</a:t>
            </a:r>
          </a:p>
          <a:p>
            <a:endParaRPr lang="es-ES" noProof="0" dirty="0"/>
          </a:p>
        </p:txBody>
      </p:sp>
      <p:sp>
        <p:nvSpPr>
          <p:cNvPr id="4" name="Marcador de fecha 3"/>
          <p:cNvSpPr>
            <a:spLocks noGrp="1"/>
          </p:cNvSpPr>
          <p:nvPr>
            <p:ph type="dt" idx="10"/>
          </p:nvPr>
        </p:nvSpPr>
        <p:spPr/>
        <p:txBody>
          <a:bodyPr/>
          <a:lstStyle/>
          <a:p>
            <a:fld id="{1012346E-39A4-4B1E-996B-536FA65654F4}" type="datetime1">
              <a:rPr lang="es-ES_tradnl" smtClean="0"/>
              <a:t>27/06/2024</a:t>
            </a:fld>
            <a:endParaRPr lang="es-ES_tradnl"/>
          </a:p>
        </p:txBody>
      </p:sp>
    </p:spTree>
    <p:extLst>
      <p:ext uri="{BB962C8B-B14F-4D97-AF65-F5344CB8AC3E}">
        <p14:creationId xmlns:p14="http://schemas.microsoft.com/office/powerpoint/2010/main" val="15050627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idor d'imatge de diapositiva 1"/>
          <p:cNvSpPr>
            <a:spLocks noGrp="1" noRot="1" noChangeAspect="1"/>
          </p:cNvSpPr>
          <p:nvPr>
            <p:ph type="sldImg"/>
          </p:nvPr>
        </p:nvSpPr>
        <p:spPr/>
      </p:sp>
      <p:sp>
        <p:nvSpPr>
          <p:cNvPr id="3" name="Contenidor de notes 2"/>
          <p:cNvSpPr>
            <a:spLocks noGrp="1"/>
          </p:cNvSpPr>
          <p:nvPr>
            <p:ph type="body" idx="1"/>
          </p:nvPr>
        </p:nvSpPr>
        <p:spPr/>
        <p:txBody>
          <a:bodyPr/>
          <a:lstStyle/>
          <a:p>
            <a:r>
              <a:rPr lang="es-ES" dirty="0" err="1"/>
              <a:t>Freqüència</a:t>
            </a:r>
            <a:r>
              <a:rPr lang="es-ES" dirty="0"/>
              <a:t> natural </a:t>
            </a:r>
            <a:r>
              <a:rPr lang="es-ES" dirty="0" err="1"/>
              <a:t>damping</a:t>
            </a:r>
            <a:r>
              <a:rPr lang="es-ES" dirty="0"/>
              <a:t> ratio</a:t>
            </a:r>
          </a:p>
          <a:p>
            <a:r>
              <a:rPr lang="es-ES" dirty="0" err="1"/>
              <a:t>Sobrepuig</a:t>
            </a:r>
            <a:endParaRPr lang="es-ES" dirty="0"/>
          </a:p>
          <a:p>
            <a:r>
              <a:rPr lang="es-ES" sz="1200" b="0" i="0" u="none" strike="noStrike" kern="1200" baseline="0" dirty="0" err="1">
                <a:solidFill>
                  <a:schemeClr val="tx1"/>
                </a:solidFill>
                <a:latin typeface="+mn-lt"/>
                <a:ea typeface="+mn-ea"/>
                <a:cs typeface="+mn-cs"/>
              </a:rPr>
              <a:t>settling</a:t>
            </a:r>
            <a:r>
              <a:rPr lang="es-ES" sz="1200" b="0" i="0" u="none" strike="noStrike" kern="1200" baseline="0" dirty="0">
                <a:solidFill>
                  <a:schemeClr val="tx1"/>
                </a:solidFill>
                <a:latin typeface="+mn-lt"/>
                <a:ea typeface="+mn-ea"/>
                <a:cs typeface="+mn-cs"/>
              </a:rPr>
              <a:t> time</a:t>
            </a:r>
            <a:endParaRPr lang="es-ES" dirty="0"/>
          </a:p>
        </p:txBody>
      </p:sp>
      <p:sp>
        <p:nvSpPr>
          <p:cNvPr id="4" name="Contenidor de número de diapositiva 3"/>
          <p:cNvSpPr>
            <a:spLocks noGrp="1"/>
          </p:cNvSpPr>
          <p:nvPr>
            <p:ph type="sldNum" sz="quarter" idx="5"/>
          </p:nvPr>
        </p:nvSpPr>
        <p:spPr/>
        <p:txBody>
          <a:bodyPr/>
          <a:lstStyle/>
          <a:p>
            <a:fld id="{9315521C-5C66-45D3-83E4-58D7370C0A09}" type="slidenum">
              <a:rPr lang="es-ES" smtClean="0"/>
              <a:t>67</a:t>
            </a:fld>
            <a:endParaRPr lang="es-ES"/>
          </a:p>
        </p:txBody>
      </p:sp>
    </p:spTree>
    <p:extLst>
      <p:ext uri="{BB962C8B-B14F-4D97-AF65-F5344CB8AC3E}">
        <p14:creationId xmlns:p14="http://schemas.microsoft.com/office/powerpoint/2010/main" val="32356608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idor d'imatge de diapositiva 1"/>
          <p:cNvSpPr>
            <a:spLocks noGrp="1" noRot="1" noChangeAspect="1"/>
          </p:cNvSpPr>
          <p:nvPr>
            <p:ph type="sldImg"/>
          </p:nvPr>
        </p:nvSpPr>
        <p:spPr/>
      </p:sp>
      <p:sp>
        <p:nvSpPr>
          <p:cNvPr id="3" name="Contenidor de notes 2"/>
          <p:cNvSpPr>
            <a:spLocks noGrp="1"/>
          </p:cNvSpPr>
          <p:nvPr>
            <p:ph type="body" idx="1"/>
          </p:nvPr>
        </p:nvSpPr>
        <p:spPr/>
        <p:txBody>
          <a:bodyPr/>
          <a:lstStyle/>
          <a:p>
            <a:endParaRPr lang="es-ES" dirty="0"/>
          </a:p>
        </p:txBody>
      </p:sp>
      <p:sp>
        <p:nvSpPr>
          <p:cNvPr id="4" name="Contenidor de número de diapositiva 3"/>
          <p:cNvSpPr>
            <a:spLocks noGrp="1"/>
          </p:cNvSpPr>
          <p:nvPr>
            <p:ph type="sldNum" sz="quarter" idx="5"/>
          </p:nvPr>
        </p:nvSpPr>
        <p:spPr/>
        <p:txBody>
          <a:bodyPr/>
          <a:lstStyle/>
          <a:p>
            <a:fld id="{9315521C-5C66-45D3-83E4-58D7370C0A09}" type="slidenum">
              <a:rPr lang="es-ES" smtClean="0"/>
              <a:t>68</a:t>
            </a:fld>
            <a:endParaRPr lang="es-ES"/>
          </a:p>
        </p:txBody>
      </p:sp>
    </p:spTree>
    <p:extLst>
      <p:ext uri="{BB962C8B-B14F-4D97-AF65-F5344CB8AC3E}">
        <p14:creationId xmlns:p14="http://schemas.microsoft.com/office/powerpoint/2010/main" val="14987295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idor d'imatge de diapositiva 1"/>
          <p:cNvSpPr>
            <a:spLocks noGrp="1" noRot="1" noChangeAspect="1"/>
          </p:cNvSpPr>
          <p:nvPr>
            <p:ph type="sldImg"/>
          </p:nvPr>
        </p:nvSpPr>
        <p:spPr/>
      </p:sp>
      <p:sp>
        <p:nvSpPr>
          <p:cNvPr id="3" name="Contenidor de notes 2"/>
          <p:cNvSpPr>
            <a:spLocks noGrp="1"/>
          </p:cNvSpPr>
          <p:nvPr>
            <p:ph type="body" idx="1"/>
          </p:nvPr>
        </p:nvSpPr>
        <p:spPr/>
        <p:txBody>
          <a:bodyPr/>
          <a:lstStyle/>
          <a:p>
            <a:endParaRPr lang="en-US" dirty="0"/>
          </a:p>
        </p:txBody>
      </p:sp>
      <p:sp>
        <p:nvSpPr>
          <p:cNvPr id="4" name="Contenidor de número de diapositiva 3"/>
          <p:cNvSpPr>
            <a:spLocks noGrp="1"/>
          </p:cNvSpPr>
          <p:nvPr>
            <p:ph type="sldNum" sz="quarter" idx="5"/>
          </p:nvPr>
        </p:nvSpPr>
        <p:spPr/>
        <p:txBody>
          <a:bodyPr/>
          <a:lstStyle/>
          <a:p>
            <a:fld id="{9315521C-5C66-45D3-83E4-58D7370C0A09}" type="slidenum">
              <a:rPr lang="es-ES" smtClean="0"/>
              <a:t>78</a:t>
            </a:fld>
            <a:endParaRPr lang="es-ES"/>
          </a:p>
        </p:txBody>
      </p:sp>
    </p:spTree>
    <p:extLst>
      <p:ext uri="{BB962C8B-B14F-4D97-AF65-F5344CB8AC3E}">
        <p14:creationId xmlns:p14="http://schemas.microsoft.com/office/powerpoint/2010/main" val="422660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noProof="0" dirty="0"/>
              <a:t>Control escalar:</a:t>
            </a:r>
          </a:p>
          <a:p>
            <a:r>
              <a:rPr lang="es-ES" baseline="0" noProof="0" dirty="0"/>
              <a:t> </a:t>
            </a:r>
            <a:r>
              <a:rPr lang="es-ES" baseline="0" noProof="0" dirty="0">
                <a:sym typeface="Wingdings" panose="05000000000000000000" pitchFamily="2" charset="2"/>
              </a:rPr>
              <a:t> Control de magnitud.</a:t>
            </a:r>
          </a:p>
          <a:p>
            <a:r>
              <a:rPr lang="es-ES" baseline="0" noProof="0" dirty="0">
                <a:sym typeface="Wingdings" panose="05000000000000000000" pitchFamily="2" charset="2"/>
              </a:rPr>
              <a:t>  Inestabilidad cuando se superar una determinada frecuencia.</a:t>
            </a:r>
          </a:p>
          <a:p>
            <a:r>
              <a:rPr lang="es-ES" baseline="0" noProof="0" dirty="0">
                <a:sym typeface="Wingdings" panose="05000000000000000000" pitchFamily="2" charset="2"/>
              </a:rPr>
              <a:t>  Comportamiento dinámico lento.</a:t>
            </a:r>
          </a:p>
          <a:p>
            <a:endParaRPr lang="es-ES" baseline="0" noProof="0" dirty="0">
              <a:sym typeface="Wingdings" panose="05000000000000000000" pitchFamily="2" charset="2"/>
            </a:endParaRPr>
          </a:p>
          <a:p>
            <a:r>
              <a:rPr lang="es-ES" baseline="0" noProof="0" dirty="0">
                <a:sym typeface="Wingdings" panose="05000000000000000000" pitchFamily="2" charset="2"/>
              </a:rPr>
              <a:t>Control vectorial:</a:t>
            </a:r>
          </a:p>
          <a:p>
            <a:r>
              <a:rPr lang="es-ES" baseline="0" noProof="0" dirty="0">
                <a:sym typeface="Wingdings" panose="05000000000000000000" pitchFamily="2" charset="2"/>
              </a:rPr>
              <a:t>  Control de magnitud y ángulo.</a:t>
            </a:r>
          </a:p>
          <a:p>
            <a:r>
              <a:rPr lang="es-ES" baseline="0" noProof="0" dirty="0">
                <a:sym typeface="Wingdings" panose="05000000000000000000" pitchFamily="2" charset="2"/>
              </a:rPr>
              <a:t>  Comportamiento dinámico rápido.</a:t>
            </a:r>
          </a:p>
          <a:p>
            <a:r>
              <a:rPr lang="es-ES" baseline="0" noProof="0" dirty="0">
                <a:sym typeface="Wingdings" panose="05000000000000000000" pitchFamily="2" charset="2"/>
              </a:rPr>
              <a:t>  FOC: Consiste en controlar las corrientes en los ejes </a:t>
            </a:r>
            <a:r>
              <a:rPr lang="es-ES" baseline="0" noProof="0" dirty="0" err="1">
                <a:sym typeface="Wingdings" panose="05000000000000000000" pitchFamily="2" charset="2"/>
              </a:rPr>
              <a:t>dq</a:t>
            </a:r>
            <a:r>
              <a:rPr lang="es-ES" baseline="0" noProof="0" dirty="0">
                <a:sym typeface="Wingdings" panose="05000000000000000000" pitchFamily="2" charset="2"/>
              </a:rPr>
              <a:t> en la referencia  </a:t>
            </a:r>
          </a:p>
          <a:p>
            <a:r>
              <a:rPr lang="es-ES" baseline="0" noProof="0" dirty="0">
                <a:sym typeface="Wingdings" panose="05000000000000000000" pitchFamily="2" charset="2"/>
              </a:rPr>
              <a:t>      rotor para controlar el par y el flujo de la máquina.</a:t>
            </a:r>
          </a:p>
          <a:p>
            <a:r>
              <a:rPr lang="es-ES" baseline="0" noProof="0" dirty="0">
                <a:sym typeface="Wingdings" panose="05000000000000000000" pitchFamily="2" charset="2"/>
              </a:rPr>
              <a:t>  DTC: Selecciona los valores de tensión a generar a partir del error de flujo y </a:t>
            </a:r>
          </a:p>
          <a:p>
            <a:r>
              <a:rPr lang="es-ES" baseline="0" noProof="0" dirty="0">
                <a:sym typeface="Wingdings" panose="05000000000000000000" pitchFamily="2" charset="2"/>
              </a:rPr>
              <a:t>      par deseado y real mediante controladores por histéresis.</a:t>
            </a:r>
          </a:p>
          <a:p>
            <a:endParaRPr lang="es-ES" noProof="0" dirty="0"/>
          </a:p>
        </p:txBody>
      </p:sp>
      <p:sp>
        <p:nvSpPr>
          <p:cNvPr id="4" name="Marcador de fecha 3"/>
          <p:cNvSpPr>
            <a:spLocks noGrp="1"/>
          </p:cNvSpPr>
          <p:nvPr>
            <p:ph type="dt" idx="10"/>
          </p:nvPr>
        </p:nvSpPr>
        <p:spPr/>
        <p:txBody>
          <a:bodyPr/>
          <a:lstStyle/>
          <a:p>
            <a:fld id="{1012346E-39A4-4B1E-996B-536FA65654F4}" type="datetime1">
              <a:rPr lang="es-ES_tradnl" smtClean="0"/>
              <a:t>27/06/2024</a:t>
            </a:fld>
            <a:endParaRPr lang="es-ES_tradnl"/>
          </a:p>
        </p:txBody>
      </p:sp>
    </p:spTree>
    <p:extLst>
      <p:ext uri="{BB962C8B-B14F-4D97-AF65-F5344CB8AC3E}">
        <p14:creationId xmlns:p14="http://schemas.microsoft.com/office/powerpoint/2010/main" val="4223706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noProof="0" dirty="0"/>
              <a:t>Control escalar:</a:t>
            </a:r>
          </a:p>
          <a:p>
            <a:r>
              <a:rPr lang="es-ES" baseline="0" noProof="0" dirty="0"/>
              <a:t> </a:t>
            </a:r>
            <a:r>
              <a:rPr lang="es-ES" baseline="0" noProof="0" dirty="0">
                <a:sym typeface="Wingdings" panose="05000000000000000000" pitchFamily="2" charset="2"/>
              </a:rPr>
              <a:t> Control de magnitud.</a:t>
            </a:r>
          </a:p>
          <a:p>
            <a:r>
              <a:rPr lang="es-ES" baseline="0" noProof="0" dirty="0">
                <a:sym typeface="Wingdings" panose="05000000000000000000" pitchFamily="2" charset="2"/>
              </a:rPr>
              <a:t>  Inestabilidad cuando se superar una determinada frecuencia.</a:t>
            </a:r>
          </a:p>
          <a:p>
            <a:r>
              <a:rPr lang="es-ES" baseline="0" noProof="0" dirty="0">
                <a:sym typeface="Wingdings" panose="05000000000000000000" pitchFamily="2" charset="2"/>
              </a:rPr>
              <a:t>  Comportamiento dinámico lento.</a:t>
            </a:r>
          </a:p>
          <a:p>
            <a:endParaRPr lang="es-ES" baseline="0" noProof="0" dirty="0">
              <a:sym typeface="Wingdings" panose="05000000000000000000" pitchFamily="2" charset="2"/>
            </a:endParaRPr>
          </a:p>
          <a:p>
            <a:r>
              <a:rPr lang="es-ES" baseline="0" noProof="0" dirty="0">
                <a:sym typeface="Wingdings" panose="05000000000000000000" pitchFamily="2" charset="2"/>
              </a:rPr>
              <a:t>Control vectorial:</a:t>
            </a:r>
          </a:p>
          <a:p>
            <a:r>
              <a:rPr lang="es-ES" baseline="0" noProof="0" dirty="0">
                <a:sym typeface="Wingdings" panose="05000000000000000000" pitchFamily="2" charset="2"/>
              </a:rPr>
              <a:t>  Control de magnitud y ángulo.</a:t>
            </a:r>
          </a:p>
          <a:p>
            <a:r>
              <a:rPr lang="es-ES" baseline="0" noProof="0" dirty="0">
                <a:sym typeface="Wingdings" panose="05000000000000000000" pitchFamily="2" charset="2"/>
              </a:rPr>
              <a:t>  Comportamiento dinámico rápido.</a:t>
            </a:r>
          </a:p>
          <a:p>
            <a:r>
              <a:rPr lang="es-ES" baseline="0" noProof="0" dirty="0">
                <a:sym typeface="Wingdings" panose="05000000000000000000" pitchFamily="2" charset="2"/>
              </a:rPr>
              <a:t>  FOC: Consiste en controlar las corrientes en los ejes </a:t>
            </a:r>
            <a:r>
              <a:rPr lang="es-ES" baseline="0" noProof="0" dirty="0" err="1">
                <a:sym typeface="Wingdings" panose="05000000000000000000" pitchFamily="2" charset="2"/>
              </a:rPr>
              <a:t>dq</a:t>
            </a:r>
            <a:r>
              <a:rPr lang="es-ES" baseline="0" noProof="0" dirty="0">
                <a:sym typeface="Wingdings" panose="05000000000000000000" pitchFamily="2" charset="2"/>
              </a:rPr>
              <a:t> en la referencia  </a:t>
            </a:r>
          </a:p>
          <a:p>
            <a:r>
              <a:rPr lang="es-ES" baseline="0" noProof="0" dirty="0">
                <a:sym typeface="Wingdings" panose="05000000000000000000" pitchFamily="2" charset="2"/>
              </a:rPr>
              <a:t>      rotor para controlar el par y el flujo de la máquina.</a:t>
            </a:r>
          </a:p>
          <a:p>
            <a:r>
              <a:rPr lang="es-ES" baseline="0" noProof="0" dirty="0">
                <a:sym typeface="Wingdings" panose="05000000000000000000" pitchFamily="2" charset="2"/>
              </a:rPr>
              <a:t>  DTC: Selecciona los valores de tensión a generar a partir del error de flujo y </a:t>
            </a:r>
          </a:p>
          <a:p>
            <a:r>
              <a:rPr lang="es-ES" baseline="0" noProof="0" dirty="0">
                <a:sym typeface="Wingdings" panose="05000000000000000000" pitchFamily="2" charset="2"/>
              </a:rPr>
              <a:t>      par deseado y real mediante controladores por histéresis.</a:t>
            </a:r>
          </a:p>
          <a:p>
            <a:endParaRPr lang="es-ES" noProof="0" dirty="0"/>
          </a:p>
        </p:txBody>
      </p:sp>
      <p:sp>
        <p:nvSpPr>
          <p:cNvPr id="4" name="Marcador de fecha 3"/>
          <p:cNvSpPr>
            <a:spLocks noGrp="1"/>
          </p:cNvSpPr>
          <p:nvPr>
            <p:ph type="dt" idx="10"/>
          </p:nvPr>
        </p:nvSpPr>
        <p:spPr/>
        <p:txBody>
          <a:bodyPr/>
          <a:lstStyle/>
          <a:p>
            <a:fld id="{1012346E-39A4-4B1E-996B-536FA65654F4}" type="datetime1">
              <a:rPr lang="es-ES_tradnl" smtClean="0"/>
              <a:t>27/06/2024</a:t>
            </a:fld>
            <a:endParaRPr lang="es-ES_tradnl"/>
          </a:p>
        </p:txBody>
      </p:sp>
    </p:spTree>
    <p:extLst>
      <p:ext uri="{BB962C8B-B14F-4D97-AF65-F5344CB8AC3E}">
        <p14:creationId xmlns:p14="http://schemas.microsoft.com/office/powerpoint/2010/main" val="3938179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a required electromagnetic torque it calculates the minimum stator current magnitude.</a:t>
            </a:r>
          </a:p>
        </p:txBody>
      </p:sp>
      <p:sp>
        <p:nvSpPr>
          <p:cNvPr id="4" name="Slide Number Placeholder 3"/>
          <p:cNvSpPr>
            <a:spLocks noGrp="1"/>
          </p:cNvSpPr>
          <p:nvPr>
            <p:ph type="sldNum" sz="quarter" idx="5"/>
          </p:nvPr>
        </p:nvSpPr>
        <p:spPr/>
        <p:txBody>
          <a:bodyPr/>
          <a:lstStyle/>
          <a:p>
            <a:fld id="{E53ACCFB-038C-49FE-B450-BB1408887780}" type="slidenum">
              <a:rPr lang="en-GB" smtClean="0"/>
              <a:t>17</a:t>
            </a:fld>
            <a:endParaRPr lang="en-GB"/>
          </a:p>
        </p:txBody>
      </p:sp>
    </p:spTree>
    <p:extLst>
      <p:ext uri="{BB962C8B-B14F-4D97-AF65-F5344CB8AC3E}">
        <p14:creationId xmlns:p14="http://schemas.microsoft.com/office/powerpoint/2010/main" val="13756258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noProof="0" dirty="0"/>
              <a:t>Control escalar:</a:t>
            </a:r>
          </a:p>
          <a:p>
            <a:r>
              <a:rPr lang="es-ES" baseline="0" noProof="0" dirty="0"/>
              <a:t> </a:t>
            </a:r>
            <a:r>
              <a:rPr lang="es-ES" baseline="0" noProof="0" dirty="0">
                <a:sym typeface="Wingdings" panose="05000000000000000000" pitchFamily="2" charset="2"/>
              </a:rPr>
              <a:t> Control de magnitud.</a:t>
            </a:r>
          </a:p>
          <a:p>
            <a:r>
              <a:rPr lang="es-ES" baseline="0" noProof="0" dirty="0">
                <a:sym typeface="Wingdings" panose="05000000000000000000" pitchFamily="2" charset="2"/>
              </a:rPr>
              <a:t>  Inestabilidad cuando se superar una determinada frecuencia.</a:t>
            </a:r>
          </a:p>
          <a:p>
            <a:r>
              <a:rPr lang="es-ES" baseline="0" noProof="0" dirty="0">
                <a:sym typeface="Wingdings" panose="05000000000000000000" pitchFamily="2" charset="2"/>
              </a:rPr>
              <a:t>  Comportamiento dinámico lento.</a:t>
            </a:r>
          </a:p>
          <a:p>
            <a:endParaRPr lang="es-ES" baseline="0" noProof="0" dirty="0">
              <a:sym typeface="Wingdings" panose="05000000000000000000" pitchFamily="2" charset="2"/>
            </a:endParaRPr>
          </a:p>
          <a:p>
            <a:r>
              <a:rPr lang="es-ES" baseline="0" noProof="0" dirty="0">
                <a:sym typeface="Wingdings" panose="05000000000000000000" pitchFamily="2" charset="2"/>
              </a:rPr>
              <a:t>Control vectorial:</a:t>
            </a:r>
          </a:p>
          <a:p>
            <a:r>
              <a:rPr lang="es-ES" baseline="0" noProof="0" dirty="0">
                <a:sym typeface="Wingdings" panose="05000000000000000000" pitchFamily="2" charset="2"/>
              </a:rPr>
              <a:t>  Control de magnitud y ángulo.</a:t>
            </a:r>
          </a:p>
          <a:p>
            <a:r>
              <a:rPr lang="es-ES" baseline="0" noProof="0" dirty="0">
                <a:sym typeface="Wingdings" panose="05000000000000000000" pitchFamily="2" charset="2"/>
              </a:rPr>
              <a:t>  Comportamiento dinámico rápido.</a:t>
            </a:r>
          </a:p>
          <a:p>
            <a:r>
              <a:rPr lang="es-ES" baseline="0" noProof="0" dirty="0">
                <a:sym typeface="Wingdings" panose="05000000000000000000" pitchFamily="2" charset="2"/>
              </a:rPr>
              <a:t>  FOC: Consiste en controlar las corrientes en los ejes </a:t>
            </a:r>
            <a:r>
              <a:rPr lang="es-ES" baseline="0" noProof="0" dirty="0" err="1">
                <a:sym typeface="Wingdings" panose="05000000000000000000" pitchFamily="2" charset="2"/>
              </a:rPr>
              <a:t>dq</a:t>
            </a:r>
            <a:r>
              <a:rPr lang="es-ES" baseline="0" noProof="0" dirty="0">
                <a:sym typeface="Wingdings" panose="05000000000000000000" pitchFamily="2" charset="2"/>
              </a:rPr>
              <a:t> en la referencia  </a:t>
            </a:r>
          </a:p>
          <a:p>
            <a:r>
              <a:rPr lang="es-ES" baseline="0" noProof="0" dirty="0">
                <a:sym typeface="Wingdings" panose="05000000000000000000" pitchFamily="2" charset="2"/>
              </a:rPr>
              <a:t>      rotor para controlar el par y el flujo de la máquina.</a:t>
            </a:r>
          </a:p>
          <a:p>
            <a:r>
              <a:rPr lang="es-ES" baseline="0" noProof="0" dirty="0">
                <a:sym typeface="Wingdings" panose="05000000000000000000" pitchFamily="2" charset="2"/>
              </a:rPr>
              <a:t>  DTC: Selecciona los valores de tensión a generar a partir del error de flujo y </a:t>
            </a:r>
          </a:p>
          <a:p>
            <a:r>
              <a:rPr lang="es-ES" baseline="0" noProof="0" dirty="0">
                <a:sym typeface="Wingdings" panose="05000000000000000000" pitchFamily="2" charset="2"/>
              </a:rPr>
              <a:t>      par deseado y real mediante controladores por histéresis.</a:t>
            </a:r>
          </a:p>
          <a:p>
            <a:endParaRPr lang="es-ES" noProof="0" dirty="0"/>
          </a:p>
        </p:txBody>
      </p:sp>
      <p:sp>
        <p:nvSpPr>
          <p:cNvPr id="4" name="Marcador de fecha 3"/>
          <p:cNvSpPr>
            <a:spLocks noGrp="1"/>
          </p:cNvSpPr>
          <p:nvPr>
            <p:ph type="dt" idx="10"/>
          </p:nvPr>
        </p:nvSpPr>
        <p:spPr/>
        <p:txBody>
          <a:bodyPr/>
          <a:lstStyle/>
          <a:p>
            <a:fld id="{1012346E-39A4-4B1E-996B-536FA65654F4}" type="datetime1">
              <a:rPr lang="es-ES_tradnl" smtClean="0"/>
              <a:t>27/06/2024</a:t>
            </a:fld>
            <a:endParaRPr lang="es-ES_tradnl"/>
          </a:p>
        </p:txBody>
      </p:sp>
    </p:spTree>
    <p:extLst>
      <p:ext uri="{BB962C8B-B14F-4D97-AF65-F5344CB8AC3E}">
        <p14:creationId xmlns:p14="http://schemas.microsoft.com/office/powerpoint/2010/main" val="26687433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noProof="0" dirty="0"/>
              <a:t>Control escalar:</a:t>
            </a:r>
          </a:p>
          <a:p>
            <a:r>
              <a:rPr lang="es-ES" baseline="0" noProof="0" dirty="0"/>
              <a:t> </a:t>
            </a:r>
            <a:r>
              <a:rPr lang="es-ES" baseline="0" noProof="0" dirty="0">
                <a:sym typeface="Wingdings" panose="05000000000000000000" pitchFamily="2" charset="2"/>
              </a:rPr>
              <a:t> Control de magnitud.</a:t>
            </a:r>
          </a:p>
          <a:p>
            <a:r>
              <a:rPr lang="es-ES" baseline="0" noProof="0" dirty="0">
                <a:sym typeface="Wingdings" panose="05000000000000000000" pitchFamily="2" charset="2"/>
              </a:rPr>
              <a:t>  Inestabilidad cuando se superar una determinada frecuencia.</a:t>
            </a:r>
          </a:p>
          <a:p>
            <a:r>
              <a:rPr lang="es-ES" baseline="0" noProof="0" dirty="0">
                <a:sym typeface="Wingdings" panose="05000000000000000000" pitchFamily="2" charset="2"/>
              </a:rPr>
              <a:t>  Comportamiento dinámico lento.</a:t>
            </a:r>
          </a:p>
          <a:p>
            <a:endParaRPr lang="es-ES" baseline="0" noProof="0" dirty="0">
              <a:sym typeface="Wingdings" panose="05000000000000000000" pitchFamily="2" charset="2"/>
            </a:endParaRPr>
          </a:p>
          <a:p>
            <a:r>
              <a:rPr lang="es-ES" baseline="0" noProof="0" dirty="0">
                <a:sym typeface="Wingdings" panose="05000000000000000000" pitchFamily="2" charset="2"/>
              </a:rPr>
              <a:t>Control vectorial:</a:t>
            </a:r>
          </a:p>
          <a:p>
            <a:r>
              <a:rPr lang="es-ES" baseline="0" noProof="0" dirty="0">
                <a:sym typeface="Wingdings" panose="05000000000000000000" pitchFamily="2" charset="2"/>
              </a:rPr>
              <a:t>  Control de magnitud y ángulo.</a:t>
            </a:r>
          </a:p>
          <a:p>
            <a:r>
              <a:rPr lang="es-ES" baseline="0" noProof="0" dirty="0">
                <a:sym typeface="Wingdings" panose="05000000000000000000" pitchFamily="2" charset="2"/>
              </a:rPr>
              <a:t>  Comportamiento dinámico rápido.</a:t>
            </a:r>
          </a:p>
          <a:p>
            <a:r>
              <a:rPr lang="es-ES" baseline="0" noProof="0" dirty="0">
                <a:sym typeface="Wingdings" panose="05000000000000000000" pitchFamily="2" charset="2"/>
              </a:rPr>
              <a:t>  FOC: Consiste en controlar las corrientes en los ejes </a:t>
            </a:r>
            <a:r>
              <a:rPr lang="es-ES" baseline="0" noProof="0" dirty="0" err="1">
                <a:sym typeface="Wingdings" panose="05000000000000000000" pitchFamily="2" charset="2"/>
              </a:rPr>
              <a:t>dq</a:t>
            </a:r>
            <a:r>
              <a:rPr lang="es-ES" baseline="0" noProof="0" dirty="0">
                <a:sym typeface="Wingdings" panose="05000000000000000000" pitchFamily="2" charset="2"/>
              </a:rPr>
              <a:t> en la referencia  </a:t>
            </a:r>
          </a:p>
          <a:p>
            <a:r>
              <a:rPr lang="es-ES" baseline="0" noProof="0" dirty="0">
                <a:sym typeface="Wingdings" panose="05000000000000000000" pitchFamily="2" charset="2"/>
              </a:rPr>
              <a:t>      rotor para controlar el par y el flujo de la máquina.</a:t>
            </a:r>
          </a:p>
          <a:p>
            <a:r>
              <a:rPr lang="es-ES" baseline="0" noProof="0" dirty="0">
                <a:sym typeface="Wingdings" panose="05000000000000000000" pitchFamily="2" charset="2"/>
              </a:rPr>
              <a:t>  DTC: Selecciona los valores de tensión a generar a partir del error de flujo y </a:t>
            </a:r>
          </a:p>
          <a:p>
            <a:r>
              <a:rPr lang="es-ES" baseline="0" noProof="0" dirty="0">
                <a:sym typeface="Wingdings" panose="05000000000000000000" pitchFamily="2" charset="2"/>
              </a:rPr>
              <a:t>      par deseado y real mediante controladores por histéresis.</a:t>
            </a:r>
          </a:p>
          <a:p>
            <a:endParaRPr lang="es-ES" noProof="0" dirty="0"/>
          </a:p>
        </p:txBody>
      </p:sp>
      <p:sp>
        <p:nvSpPr>
          <p:cNvPr id="4" name="Marcador de fecha 3"/>
          <p:cNvSpPr>
            <a:spLocks noGrp="1"/>
          </p:cNvSpPr>
          <p:nvPr>
            <p:ph type="dt" idx="10"/>
          </p:nvPr>
        </p:nvSpPr>
        <p:spPr/>
        <p:txBody>
          <a:bodyPr/>
          <a:lstStyle/>
          <a:p>
            <a:fld id="{1012346E-39A4-4B1E-996B-536FA65654F4}" type="datetime1">
              <a:rPr lang="es-ES_tradnl" smtClean="0"/>
              <a:t>27/06/2024</a:t>
            </a:fld>
            <a:endParaRPr lang="es-ES_tradnl"/>
          </a:p>
        </p:txBody>
      </p:sp>
    </p:spTree>
    <p:extLst>
      <p:ext uri="{BB962C8B-B14F-4D97-AF65-F5344CB8AC3E}">
        <p14:creationId xmlns:p14="http://schemas.microsoft.com/office/powerpoint/2010/main" val="29971787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noProof="0" dirty="0"/>
              <a:t>Control escalar:</a:t>
            </a:r>
          </a:p>
          <a:p>
            <a:r>
              <a:rPr lang="es-ES" baseline="0" noProof="0" dirty="0"/>
              <a:t> </a:t>
            </a:r>
            <a:r>
              <a:rPr lang="es-ES" baseline="0" noProof="0" dirty="0">
                <a:sym typeface="Wingdings" panose="05000000000000000000" pitchFamily="2" charset="2"/>
              </a:rPr>
              <a:t> Control de magnitud.</a:t>
            </a:r>
          </a:p>
          <a:p>
            <a:r>
              <a:rPr lang="es-ES" baseline="0" noProof="0" dirty="0">
                <a:sym typeface="Wingdings" panose="05000000000000000000" pitchFamily="2" charset="2"/>
              </a:rPr>
              <a:t>  Inestabilidad cuando se superar una determinada frecuencia.</a:t>
            </a:r>
          </a:p>
          <a:p>
            <a:r>
              <a:rPr lang="es-ES" baseline="0" noProof="0" dirty="0">
                <a:sym typeface="Wingdings" panose="05000000000000000000" pitchFamily="2" charset="2"/>
              </a:rPr>
              <a:t>  Comportamiento dinámico lento.</a:t>
            </a:r>
          </a:p>
          <a:p>
            <a:endParaRPr lang="es-ES" baseline="0" noProof="0" dirty="0">
              <a:sym typeface="Wingdings" panose="05000000000000000000" pitchFamily="2" charset="2"/>
            </a:endParaRPr>
          </a:p>
          <a:p>
            <a:r>
              <a:rPr lang="es-ES" baseline="0" noProof="0" dirty="0">
                <a:sym typeface="Wingdings" panose="05000000000000000000" pitchFamily="2" charset="2"/>
              </a:rPr>
              <a:t>Control vectorial:</a:t>
            </a:r>
          </a:p>
          <a:p>
            <a:r>
              <a:rPr lang="es-ES" baseline="0" noProof="0" dirty="0">
                <a:sym typeface="Wingdings" panose="05000000000000000000" pitchFamily="2" charset="2"/>
              </a:rPr>
              <a:t>  Control de magnitud y ángulo.</a:t>
            </a:r>
          </a:p>
          <a:p>
            <a:r>
              <a:rPr lang="es-ES" baseline="0" noProof="0" dirty="0">
                <a:sym typeface="Wingdings" panose="05000000000000000000" pitchFamily="2" charset="2"/>
              </a:rPr>
              <a:t>  Comportamiento dinámico rápido.</a:t>
            </a:r>
          </a:p>
          <a:p>
            <a:r>
              <a:rPr lang="es-ES" baseline="0" noProof="0" dirty="0">
                <a:sym typeface="Wingdings" panose="05000000000000000000" pitchFamily="2" charset="2"/>
              </a:rPr>
              <a:t>  FOC: Consiste en controlar las corrientes en los ejes </a:t>
            </a:r>
            <a:r>
              <a:rPr lang="es-ES" baseline="0" noProof="0" dirty="0" err="1">
                <a:sym typeface="Wingdings" panose="05000000000000000000" pitchFamily="2" charset="2"/>
              </a:rPr>
              <a:t>dq</a:t>
            </a:r>
            <a:r>
              <a:rPr lang="es-ES" baseline="0" noProof="0" dirty="0">
                <a:sym typeface="Wingdings" panose="05000000000000000000" pitchFamily="2" charset="2"/>
              </a:rPr>
              <a:t> en la referencia  </a:t>
            </a:r>
          </a:p>
          <a:p>
            <a:r>
              <a:rPr lang="es-ES" baseline="0" noProof="0" dirty="0">
                <a:sym typeface="Wingdings" panose="05000000000000000000" pitchFamily="2" charset="2"/>
              </a:rPr>
              <a:t>      rotor para controlar el par y el flujo de la máquina.</a:t>
            </a:r>
          </a:p>
          <a:p>
            <a:r>
              <a:rPr lang="es-ES" baseline="0" noProof="0" dirty="0">
                <a:sym typeface="Wingdings" panose="05000000000000000000" pitchFamily="2" charset="2"/>
              </a:rPr>
              <a:t>  DTC: Selecciona los valores de tensión a generar a partir del error de flujo y </a:t>
            </a:r>
          </a:p>
          <a:p>
            <a:r>
              <a:rPr lang="es-ES" baseline="0" noProof="0" dirty="0">
                <a:sym typeface="Wingdings" panose="05000000000000000000" pitchFamily="2" charset="2"/>
              </a:rPr>
              <a:t>      par deseado y real mediante controladores por histéresis.</a:t>
            </a:r>
          </a:p>
          <a:p>
            <a:endParaRPr lang="es-ES" noProof="0" dirty="0"/>
          </a:p>
        </p:txBody>
      </p:sp>
      <p:sp>
        <p:nvSpPr>
          <p:cNvPr id="4" name="Marcador de fecha 3"/>
          <p:cNvSpPr>
            <a:spLocks noGrp="1"/>
          </p:cNvSpPr>
          <p:nvPr>
            <p:ph type="dt" idx="10"/>
          </p:nvPr>
        </p:nvSpPr>
        <p:spPr/>
        <p:txBody>
          <a:bodyPr/>
          <a:lstStyle/>
          <a:p>
            <a:fld id="{1012346E-39A4-4B1E-996B-536FA65654F4}" type="datetime1">
              <a:rPr lang="es-ES_tradnl" smtClean="0"/>
              <a:t>27/06/2024</a:t>
            </a:fld>
            <a:endParaRPr lang="es-ES_tradnl"/>
          </a:p>
        </p:txBody>
      </p:sp>
    </p:spTree>
    <p:extLst>
      <p:ext uri="{BB962C8B-B14F-4D97-AF65-F5344CB8AC3E}">
        <p14:creationId xmlns:p14="http://schemas.microsoft.com/office/powerpoint/2010/main" val="13386808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noProof="0" dirty="0"/>
              <a:t>Control escalar:</a:t>
            </a:r>
          </a:p>
          <a:p>
            <a:r>
              <a:rPr lang="es-ES" baseline="0" noProof="0" dirty="0"/>
              <a:t> </a:t>
            </a:r>
            <a:r>
              <a:rPr lang="es-ES" baseline="0" noProof="0" dirty="0">
                <a:sym typeface="Wingdings" panose="05000000000000000000" pitchFamily="2" charset="2"/>
              </a:rPr>
              <a:t> Control de magnitud.</a:t>
            </a:r>
          </a:p>
          <a:p>
            <a:r>
              <a:rPr lang="es-ES" baseline="0" noProof="0" dirty="0">
                <a:sym typeface="Wingdings" panose="05000000000000000000" pitchFamily="2" charset="2"/>
              </a:rPr>
              <a:t>  Inestabilidad cuando se superar una determinada frecuencia.</a:t>
            </a:r>
          </a:p>
          <a:p>
            <a:r>
              <a:rPr lang="es-ES" baseline="0" noProof="0" dirty="0">
                <a:sym typeface="Wingdings" panose="05000000000000000000" pitchFamily="2" charset="2"/>
              </a:rPr>
              <a:t>  Comportamiento dinámico lento.</a:t>
            </a:r>
          </a:p>
          <a:p>
            <a:endParaRPr lang="es-ES" baseline="0" noProof="0" dirty="0">
              <a:sym typeface="Wingdings" panose="05000000000000000000" pitchFamily="2" charset="2"/>
            </a:endParaRPr>
          </a:p>
          <a:p>
            <a:r>
              <a:rPr lang="es-ES" baseline="0" noProof="0" dirty="0">
                <a:sym typeface="Wingdings" panose="05000000000000000000" pitchFamily="2" charset="2"/>
              </a:rPr>
              <a:t>Control vectorial:</a:t>
            </a:r>
          </a:p>
          <a:p>
            <a:r>
              <a:rPr lang="es-ES" baseline="0" noProof="0" dirty="0">
                <a:sym typeface="Wingdings" panose="05000000000000000000" pitchFamily="2" charset="2"/>
              </a:rPr>
              <a:t>  Control de magnitud y ángulo.</a:t>
            </a:r>
          </a:p>
          <a:p>
            <a:r>
              <a:rPr lang="es-ES" baseline="0" noProof="0" dirty="0">
                <a:sym typeface="Wingdings" panose="05000000000000000000" pitchFamily="2" charset="2"/>
              </a:rPr>
              <a:t>  Comportamiento dinámico rápido.</a:t>
            </a:r>
          </a:p>
          <a:p>
            <a:r>
              <a:rPr lang="es-ES" baseline="0" noProof="0" dirty="0">
                <a:sym typeface="Wingdings" panose="05000000000000000000" pitchFamily="2" charset="2"/>
              </a:rPr>
              <a:t>  FOC: Consiste en controlar las corrientes en los ejes </a:t>
            </a:r>
            <a:r>
              <a:rPr lang="es-ES" baseline="0" noProof="0" dirty="0" err="1">
                <a:sym typeface="Wingdings" panose="05000000000000000000" pitchFamily="2" charset="2"/>
              </a:rPr>
              <a:t>dq</a:t>
            </a:r>
            <a:r>
              <a:rPr lang="es-ES" baseline="0" noProof="0" dirty="0">
                <a:sym typeface="Wingdings" panose="05000000000000000000" pitchFamily="2" charset="2"/>
              </a:rPr>
              <a:t> en la referencia  </a:t>
            </a:r>
          </a:p>
          <a:p>
            <a:r>
              <a:rPr lang="es-ES" baseline="0" noProof="0" dirty="0">
                <a:sym typeface="Wingdings" panose="05000000000000000000" pitchFamily="2" charset="2"/>
              </a:rPr>
              <a:t>      rotor para controlar el par y el flujo de la máquina.</a:t>
            </a:r>
          </a:p>
          <a:p>
            <a:r>
              <a:rPr lang="es-ES" baseline="0" noProof="0" dirty="0">
                <a:sym typeface="Wingdings" panose="05000000000000000000" pitchFamily="2" charset="2"/>
              </a:rPr>
              <a:t>  DTC: Selecciona los valores de tensión a generar a partir del error de flujo y </a:t>
            </a:r>
          </a:p>
          <a:p>
            <a:r>
              <a:rPr lang="es-ES" baseline="0" noProof="0" dirty="0">
                <a:sym typeface="Wingdings" panose="05000000000000000000" pitchFamily="2" charset="2"/>
              </a:rPr>
              <a:t>      par deseado y real mediante controladores por histéresis.</a:t>
            </a:r>
          </a:p>
          <a:p>
            <a:endParaRPr lang="es-ES" noProof="0" dirty="0"/>
          </a:p>
        </p:txBody>
      </p:sp>
      <p:sp>
        <p:nvSpPr>
          <p:cNvPr id="4" name="Marcador de fecha 3"/>
          <p:cNvSpPr>
            <a:spLocks noGrp="1"/>
          </p:cNvSpPr>
          <p:nvPr>
            <p:ph type="dt" idx="10"/>
          </p:nvPr>
        </p:nvSpPr>
        <p:spPr/>
        <p:txBody>
          <a:bodyPr/>
          <a:lstStyle/>
          <a:p>
            <a:fld id="{1012346E-39A4-4B1E-996B-536FA65654F4}" type="datetime1">
              <a:rPr lang="es-ES_tradnl" smtClean="0"/>
              <a:t>27/06/2024</a:t>
            </a:fld>
            <a:endParaRPr lang="es-ES_tradnl"/>
          </a:p>
        </p:txBody>
      </p:sp>
    </p:spTree>
    <p:extLst>
      <p:ext uri="{BB962C8B-B14F-4D97-AF65-F5344CB8AC3E}">
        <p14:creationId xmlns:p14="http://schemas.microsoft.com/office/powerpoint/2010/main" val="13762542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noProof="0" dirty="0"/>
              <a:t>Control escalar:</a:t>
            </a:r>
          </a:p>
          <a:p>
            <a:r>
              <a:rPr lang="es-ES" baseline="0" noProof="0" dirty="0"/>
              <a:t> </a:t>
            </a:r>
            <a:r>
              <a:rPr lang="es-ES" baseline="0" noProof="0" dirty="0">
                <a:sym typeface="Wingdings" panose="05000000000000000000" pitchFamily="2" charset="2"/>
              </a:rPr>
              <a:t> Control de magnitud.</a:t>
            </a:r>
          </a:p>
          <a:p>
            <a:r>
              <a:rPr lang="es-ES" baseline="0" noProof="0" dirty="0">
                <a:sym typeface="Wingdings" panose="05000000000000000000" pitchFamily="2" charset="2"/>
              </a:rPr>
              <a:t>  Inestabilidad cuando se superar una determinada frecuencia.</a:t>
            </a:r>
          </a:p>
          <a:p>
            <a:r>
              <a:rPr lang="es-ES" baseline="0" noProof="0" dirty="0">
                <a:sym typeface="Wingdings" panose="05000000000000000000" pitchFamily="2" charset="2"/>
              </a:rPr>
              <a:t>  Comportamiento dinámico lento.</a:t>
            </a:r>
          </a:p>
          <a:p>
            <a:endParaRPr lang="es-ES" baseline="0" noProof="0" dirty="0">
              <a:sym typeface="Wingdings" panose="05000000000000000000" pitchFamily="2" charset="2"/>
            </a:endParaRPr>
          </a:p>
          <a:p>
            <a:r>
              <a:rPr lang="es-ES" baseline="0" noProof="0" dirty="0">
                <a:sym typeface="Wingdings" panose="05000000000000000000" pitchFamily="2" charset="2"/>
              </a:rPr>
              <a:t>Control vectorial:</a:t>
            </a:r>
          </a:p>
          <a:p>
            <a:r>
              <a:rPr lang="es-ES" baseline="0" noProof="0" dirty="0">
                <a:sym typeface="Wingdings" panose="05000000000000000000" pitchFamily="2" charset="2"/>
              </a:rPr>
              <a:t>  Control de magnitud y ángulo.</a:t>
            </a:r>
          </a:p>
          <a:p>
            <a:r>
              <a:rPr lang="es-ES" baseline="0" noProof="0" dirty="0">
                <a:sym typeface="Wingdings" panose="05000000000000000000" pitchFamily="2" charset="2"/>
              </a:rPr>
              <a:t>  Comportamiento dinámico rápido.</a:t>
            </a:r>
          </a:p>
          <a:p>
            <a:r>
              <a:rPr lang="es-ES" baseline="0" noProof="0" dirty="0">
                <a:sym typeface="Wingdings" panose="05000000000000000000" pitchFamily="2" charset="2"/>
              </a:rPr>
              <a:t>  FOC: Consiste en controlar las corrientes en los ejes </a:t>
            </a:r>
            <a:r>
              <a:rPr lang="es-ES" baseline="0" noProof="0" dirty="0" err="1">
                <a:sym typeface="Wingdings" panose="05000000000000000000" pitchFamily="2" charset="2"/>
              </a:rPr>
              <a:t>dq</a:t>
            </a:r>
            <a:r>
              <a:rPr lang="es-ES" baseline="0" noProof="0" dirty="0">
                <a:sym typeface="Wingdings" panose="05000000000000000000" pitchFamily="2" charset="2"/>
              </a:rPr>
              <a:t> en la referencia  </a:t>
            </a:r>
          </a:p>
          <a:p>
            <a:r>
              <a:rPr lang="es-ES" baseline="0" noProof="0" dirty="0">
                <a:sym typeface="Wingdings" panose="05000000000000000000" pitchFamily="2" charset="2"/>
              </a:rPr>
              <a:t>      rotor para controlar el par y el flujo de la máquina.</a:t>
            </a:r>
          </a:p>
          <a:p>
            <a:r>
              <a:rPr lang="es-ES" baseline="0" noProof="0" dirty="0">
                <a:sym typeface="Wingdings" panose="05000000000000000000" pitchFamily="2" charset="2"/>
              </a:rPr>
              <a:t>  DTC: Selecciona los valores de tensión a generar a partir del error de flujo y </a:t>
            </a:r>
          </a:p>
          <a:p>
            <a:r>
              <a:rPr lang="es-ES" baseline="0" noProof="0" dirty="0">
                <a:sym typeface="Wingdings" panose="05000000000000000000" pitchFamily="2" charset="2"/>
              </a:rPr>
              <a:t>      par deseado y real mediante controladores por histéresis.</a:t>
            </a:r>
          </a:p>
          <a:p>
            <a:endParaRPr lang="es-ES" noProof="0" dirty="0"/>
          </a:p>
        </p:txBody>
      </p:sp>
      <p:sp>
        <p:nvSpPr>
          <p:cNvPr id="4" name="Marcador de fecha 3"/>
          <p:cNvSpPr>
            <a:spLocks noGrp="1"/>
          </p:cNvSpPr>
          <p:nvPr>
            <p:ph type="dt" idx="10"/>
          </p:nvPr>
        </p:nvSpPr>
        <p:spPr/>
        <p:txBody>
          <a:bodyPr/>
          <a:lstStyle/>
          <a:p>
            <a:fld id="{1012346E-39A4-4B1E-996B-536FA65654F4}" type="datetime1">
              <a:rPr lang="es-ES_tradnl" smtClean="0"/>
              <a:t>27/06/2024</a:t>
            </a:fld>
            <a:endParaRPr lang="es-ES_tradnl"/>
          </a:p>
        </p:txBody>
      </p:sp>
    </p:spTree>
    <p:extLst>
      <p:ext uri="{BB962C8B-B14F-4D97-AF65-F5344CB8AC3E}">
        <p14:creationId xmlns:p14="http://schemas.microsoft.com/office/powerpoint/2010/main" val="5135013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noProof="0" dirty="0"/>
              <a:t>Control escalar:</a:t>
            </a:r>
          </a:p>
          <a:p>
            <a:r>
              <a:rPr lang="es-ES" baseline="0" noProof="0" dirty="0"/>
              <a:t> </a:t>
            </a:r>
            <a:r>
              <a:rPr lang="es-ES" baseline="0" noProof="0" dirty="0">
                <a:sym typeface="Wingdings" panose="05000000000000000000" pitchFamily="2" charset="2"/>
              </a:rPr>
              <a:t> Control de magnitud.</a:t>
            </a:r>
          </a:p>
          <a:p>
            <a:r>
              <a:rPr lang="es-ES" baseline="0" noProof="0" dirty="0">
                <a:sym typeface="Wingdings" panose="05000000000000000000" pitchFamily="2" charset="2"/>
              </a:rPr>
              <a:t>  Inestabilidad cuando se superar una determinada frecuencia.</a:t>
            </a:r>
          </a:p>
          <a:p>
            <a:r>
              <a:rPr lang="es-ES" baseline="0" noProof="0" dirty="0">
                <a:sym typeface="Wingdings" panose="05000000000000000000" pitchFamily="2" charset="2"/>
              </a:rPr>
              <a:t>  Comportamiento dinámico lento.</a:t>
            </a:r>
          </a:p>
          <a:p>
            <a:endParaRPr lang="es-ES" baseline="0" noProof="0" dirty="0">
              <a:sym typeface="Wingdings" panose="05000000000000000000" pitchFamily="2" charset="2"/>
            </a:endParaRPr>
          </a:p>
          <a:p>
            <a:r>
              <a:rPr lang="es-ES" baseline="0" noProof="0" dirty="0">
                <a:sym typeface="Wingdings" panose="05000000000000000000" pitchFamily="2" charset="2"/>
              </a:rPr>
              <a:t>Control vectorial:</a:t>
            </a:r>
          </a:p>
          <a:p>
            <a:r>
              <a:rPr lang="es-ES" baseline="0" noProof="0" dirty="0">
                <a:sym typeface="Wingdings" panose="05000000000000000000" pitchFamily="2" charset="2"/>
              </a:rPr>
              <a:t>  Control de magnitud y ángulo.</a:t>
            </a:r>
          </a:p>
          <a:p>
            <a:r>
              <a:rPr lang="es-ES" baseline="0" noProof="0" dirty="0">
                <a:sym typeface="Wingdings" panose="05000000000000000000" pitchFamily="2" charset="2"/>
              </a:rPr>
              <a:t>  Comportamiento dinámico rápido.</a:t>
            </a:r>
          </a:p>
          <a:p>
            <a:r>
              <a:rPr lang="es-ES" baseline="0" noProof="0" dirty="0">
                <a:sym typeface="Wingdings" panose="05000000000000000000" pitchFamily="2" charset="2"/>
              </a:rPr>
              <a:t>  FOC: Consiste en controlar las corrientes en los ejes </a:t>
            </a:r>
            <a:r>
              <a:rPr lang="es-ES" baseline="0" noProof="0" dirty="0" err="1">
                <a:sym typeface="Wingdings" panose="05000000000000000000" pitchFamily="2" charset="2"/>
              </a:rPr>
              <a:t>dq</a:t>
            </a:r>
            <a:r>
              <a:rPr lang="es-ES" baseline="0" noProof="0" dirty="0">
                <a:sym typeface="Wingdings" panose="05000000000000000000" pitchFamily="2" charset="2"/>
              </a:rPr>
              <a:t> en la referencia  </a:t>
            </a:r>
          </a:p>
          <a:p>
            <a:r>
              <a:rPr lang="es-ES" baseline="0" noProof="0" dirty="0">
                <a:sym typeface="Wingdings" panose="05000000000000000000" pitchFamily="2" charset="2"/>
              </a:rPr>
              <a:t>      rotor para controlar el par y el flujo de la máquina.</a:t>
            </a:r>
          </a:p>
          <a:p>
            <a:r>
              <a:rPr lang="es-ES" baseline="0" noProof="0" dirty="0">
                <a:sym typeface="Wingdings" panose="05000000000000000000" pitchFamily="2" charset="2"/>
              </a:rPr>
              <a:t>  DTC: Selecciona los valores de tensión a generar a partir del error de flujo y </a:t>
            </a:r>
          </a:p>
          <a:p>
            <a:r>
              <a:rPr lang="es-ES" baseline="0" noProof="0" dirty="0">
                <a:sym typeface="Wingdings" panose="05000000000000000000" pitchFamily="2" charset="2"/>
              </a:rPr>
              <a:t>      par deseado y real mediante controladores por histéresis.</a:t>
            </a:r>
          </a:p>
          <a:p>
            <a:endParaRPr lang="es-ES" noProof="0" dirty="0"/>
          </a:p>
        </p:txBody>
      </p:sp>
      <p:sp>
        <p:nvSpPr>
          <p:cNvPr id="4" name="Marcador de fecha 3"/>
          <p:cNvSpPr>
            <a:spLocks noGrp="1"/>
          </p:cNvSpPr>
          <p:nvPr>
            <p:ph type="dt" idx="10"/>
          </p:nvPr>
        </p:nvSpPr>
        <p:spPr/>
        <p:txBody>
          <a:bodyPr/>
          <a:lstStyle/>
          <a:p>
            <a:fld id="{1012346E-39A4-4B1E-996B-536FA65654F4}" type="datetime1">
              <a:rPr lang="es-ES_tradnl" smtClean="0"/>
              <a:t>27/06/2024</a:t>
            </a:fld>
            <a:endParaRPr lang="es-ES_tradnl"/>
          </a:p>
        </p:txBody>
      </p:sp>
    </p:spTree>
    <p:extLst>
      <p:ext uri="{BB962C8B-B14F-4D97-AF65-F5344CB8AC3E}">
        <p14:creationId xmlns:p14="http://schemas.microsoft.com/office/powerpoint/2010/main" val="16847033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noProof="0" dirty="0"/>
              <a:t>Control escalar:</a:t>
            </a:r>
          </a:p>
          <a:p>
            <a:r>
              <a:rPr lang="es-ES" baseline="0" noProof="0" dirty="0"/>
              <a:t> </a:t>
            </a:r>
            <a:r>
              <a:rPr lang="es-ES" baseline="0" noProof="0" dirty="0">
                <a:sym typeface="Wingdings" panose="05000000000000000000" pitchFamily="2" charset="2"/>
              </a:rPr>
              <a:t> Control de magnitud.</a:t>
            </a:r>
          </a:p>
          <a:p>
            <a:r>
              <a:rPr lang="es-ES" baseline="0" noProof="0" dirty="0">
                <a:sym typeface="Wingdings" panose="05000000000000000000" pitchFamily="2" charset="2"/>
              </a:rPr>
              <a:t>  Inestabilidad cuando se superar una determinada frecuencia.</a:t>
            </a:r>
          </a:p>
          <a:p>
            <a:r>
              <a:rPr lang="es-ES" baseline="0" noProof="0" dirty="0">
                <a:sym typeface="Wingdings" panose="05000000000000000000" pitchFamily="2" charset="2"/>
              </a:rPr>
              <a:t>  Comportamiento dinámico lento.</a:t>
            </a:r>
          </a:p>
          <a:p>
            <a:endParaRPr lang="es-ES" baseline="0" noProof="0" dirty="0">
              <a:sym typeface="Wingdings" panose="05000000000000000000" pitchFamily="2" charset="2"/>
            </a:endParaRPr>
          </a:p>
          <a:p>
            <a:r>
              <a:rPr lang="es-ES" baseline="0" noProof="0" dirty="0">
                <a:sym typeface="Wingdings" panose="05000000000000000000" pitchFamily="2" charset="2"/>
              </a:rPr>
              <a:t>Control vectorial:</a:t>
            </a:r>
          </a:p>
          <a:p>
            <a:r>
              <a:rPr lang="es-ES" baseline="0" noProof="0" dirty="0">
                <a:sym typeface="Wingdings" panose="05000000000000000000" pitchFamily="2" charset="2"/>
              </a:rPr>
              <a:t>  Control de magnitud y ángulo.</a:t>
            </a:r>
          </a:p>
          <a:p>
            <a:r>
              <a:rPr lang="es-ES" baseline="0" noProof="0" dirty="0">
                <a:sym typeface="Wingdings" panose="05000000000000000000" pitchFamily="2" charset="2"/>
              </a:rPr>
              <a:t>  Comportamiento dinámico rápido.</a:t>
            </a:r>
          </a:p>
          <a:p>
            <a:r>
              <a:rPr lang="es-ES" baseline="0" noProof="0" dirty="0">
                <a:sym typeface="Wingdings" panose="05000000000000000000" pitchFamily="2" charset="2"/>
              </a:rPr>
              <a:t>  FOC: Consiste en controlar las corrientes en los ejes </a:t>
            </a:r>
            <a:r>
              <a:rPr lang="es-ES" baseline="0" noProof="0" dirty="0" err="1">
                <a:sym typeface="Wingdings" panose="05000000000000000000" pitchFamily="2" charset="2"/>
              </a:rPr>
              <a:t>dq</a:t>
            </a:r>
            <a:r>
              <a:rPr lang="es-ES" baseline="0" noProof="0" dirty="0">
                <a:sym typeface="Wingdings" panose="05000000000000000000" pitchFamily="2" charset="2"/>
              </a:rPr>
              <a:t> en la referencia  </a:t>
            </a:r>
          </a:p>
          <a:p>
            <a:r>
              <a:rPr lang="es-ES" baseline="0" noProof="0" dirty="0">
                <a:sym typeface="Wingdings" panose="05000000000000000000" pitchFamily="2" charset="2"/>
              </a:rPr>
              <a:t>      rotor para controlar el par y el flujo de la máquina.</a:t>
            </a:r>
          </a:p>
          <a:p>
            <a:r>
              <a:rPr lang="es-ES" baseline="0" noProof="0" dirty="0">
                <a:sym typeface="Wingdings" panose="05000000000000000000" pitchFamily="2" charset="2"/>
              </a:rPr>
              <a:t>  DTC: Selecciona los valores de tensión a generar a partir del error de flujo y </a:t>
            </a:r>
          </a:p>
          <a:p>
            <a:r>
              <a:rPr lang="es-ES" baseline="0" noProof="0" dirty="0">
                <a:sym typeface="Wingdings" panose="05000000000000000000" pitchFamily="2" charset="2"/>
              </a:rPr>
              <a:t>      par deseado y real mediante controladores por histéresis.</a:t>
            </a:r>
          </a:p>
          <a:p>
            <a:endParaRPr lang="es-ES" noProof="0" dirty="0"/>
          </a:p>
        </p:txBody>
      </p:sp>
      <p:sp>
        <p:nvSpPr>
          <p:cNvPr id="4" name="Marcador de fecha 3"/>
          <p:cNvSpPr>
            <a:spLocks noGrp="1"/>
          </p:cNvSpPr>
          <p:nvPr>
            <p:ph type="dt" idx="10"/>
          </p:nvPr>
        </p:nvSpPr>
        <p:spPr/>
        <p:txBody>
          <a:bodyPr/>
          <a:lstStyle/>
          <a:p>
            <a:fld id="{1012346E-39A4-4B1E-996B-536FA65654F4}" type="datetime1">
              <a:rPr lang="es-ES_tradnl" smtClean="0"/>
              <a:t>27/06/2024</a:t>
            </a:fld>
            <a:endParaRPr lang="es-ES_tradnl"/>
          </a:p>
        </p:txBody>
      </p:sp>
    </p:spTree>
    <p:extLst>
      <p:ext uri="{BB962C8B-B14F-4D97-AF65-F5344CB8AC3E}">
        <p14:creationId xmlns:p14="http://schemas.microsoft.com/office/powerpoint/2010/main" val="15108489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noProof="0" dirty="0"/>
              <a:t>Control escalar:</a:t>
            </a:r>
          </a:p>
          <a:p>
            <a:r>
              <a:rPr lang="es-ES" baseline="0" noProof="0" dirty="0"/>
              <a:t> </a:t>
            </a:r>
            <a:r>
              <a:rPr lang="es-ES" baseline="0" noProof="0" dirty="0">
                <a:sym typeface="Wingdings" panose="05000000000000000000" pitchFamily="2" charset="2"/>
              </a:rPr>
              <a:t> Control de magnitud.</a:t>
            </a:r>
          </a:p>
          <a:p>
            <a:r>
              <a:rPr lang="es-ES" baseline="0" noProof="0" dirty="0">
                <a:sym typeface="Wingdings" panose="05000000000000000000" pitchFamily="2" charset="2"/>
              </a:rPr>
              <a:t>  Inestabilidad cuando se superar una determinada frecuencia.</a:t>
            </a:r>
          </a:p>
          <a:p>
            <a:r>
              <a:rPr lang="es-ES" baseline="0" noProof="0" dirty="0">
                <a:sym typeface="Wingdings" panose="05000000000000000000" pitchFamily="2" charset="2"/>
              </a:rPr>
              <a:t>  Comportamiento dinámico lento.</a:t>
            </a:r>
          </a:p>
          <a:p>
            <a:endParaRPr lang="es-ES" baseline="0" noProof="0" dirty="0">
              <a:sym typeface="Wingdings" panose="05000000000000000000" pitchFamily="2" charset="2"/>
            </a:endParaRPr>
          </a:p>
          <a:p>
            <a:r>
              <a:rPr lang="es-ES" baseline="0" noProof="0" dirty="0">
                <a:sym typeface="Wingdings" panose="05000000000000000000" pitchFamily="2" charset="2"/>
              </a:rPr>
              <a:t>Control vectorial:</a:t>
            </a:r>
          </a:p>
          <a:p>
            <a:r>
              <a:rPr lang="es-ES" baseline="0" noProof="0" dirty="0">
                <a:sym typeface="Wingdings" panose="05000000000000000000" pitchFamily="2" charset="2"/>
              </a:rPr>
              <a:t>  Control de magnitud y ángulo.</a:t>
            </a:r>
          </a:p>
          <a:p>
            <a:r>
              <a:rPr lang="es-ES" baseline="0" noProof="0" dirty="0">
                <a:sym typeface="Wingdings" panose="05000000000000000000" pitchFamily="2" charset="2"/>
              </a:rPr>
              <a:t>  Comportamiento dinámico rápido.</a:t>
            </a:r>
          </a:p>
          <a:p>
            <a:r>
              <a:rPr lang="es-ES" baseline="0" noProof="0" dirty="0">
                <a:sym typeface="Wingdings" panose="05000000000000000000" pitchFamily="2" charset="2"/>
              </a:rPr>
              <a:t>  FOC: Consiste en controlar las corrientes en los ejes </a:t>
            </a:r>
            <a:r>
              <a:rPr lang="es-ES" baseline="0" noProof="0" dirty="0" err="1">
                <a:sym typeface="Wingdings" panose="05000000000000000000" pitchFamily="2" charset="2"/>
              </a:rPr>
              <a:t>dq</a:t>
            </a:r>
            <a:r>
              <a:rPr lang="es-ES" baseline="0" noProof="0" dirty="0">
                <a:sym typeface="Wingdings" panose="05000000000000000000" pitchFamily="2" charset="2"/>
              </a:rPr>
              <a:t> en la referencia  </a:t>
            </a:r>
          </a:p>
          <a:p>
            <a:r>
              <a:rPr lang="es-ES" baseline="0" noProof="0" dirty="0">
                <a:sym typeface="Wingdings" panose="05000000000000000000" pitchFamily="2" charset="2"/>
              </a:rPr>
              <a:t>      rotor para controlar el par y el flujo de la máquina.</a:t>
            </a:r>
          </a:p>
          <a:p>
            <a:r>
              <a:rPr lang="es-ES" baseline="0" noProof="0" dirty="0">
                <a:sym typeface="Wingdings" panose="05000000000000000000" pitchFamily="2" charset="2"/>
              </a:rPr>
              <a:t>  DTC: Selecciona los valores de tensión a generar a partir del error de flujo y </a:t>
            </a:r>
          </a:p>
          <a:p>
            <a:r>
              <a:rPr lang="es-ES" baseline="0" noProof="0" dirty="0">
                <a:sym typeface="Wingdings" panose="05000000000000000000" pitchFamily="2" charset="2"/>
              </a:rPr>
              <a:t>      par deseado y real mediante controladores por histéresis.</a:t>
            </a:r>
          </a:p>
          <a:p>
            <a:endParaRPr lang="es-ES" noProof="0" dirty="0"/>
          </a:p>
        </p:txBody>
      </p:sp>
      <p:sp>
        <p:nvSpPr>
          <p:cNvPr id="4" name="Marcador de fecha 3"/>
          <p:cNvSpPr>
            <a:spLocks noGrp="1"/>
          </p:cNvSpPr>
          <p:nvPr>
            <p:ph type="dt" idx="10"/>
          </p:nvPr>
        </p:nvSpPr>
        <p:spPr/>
        <p:txBody>
          <a:bodyPr/>
          <a:lstStyle/>
          <a:p>
            <a:fld id="{1012346E-39A4-4B1E-996B-536FA65654F4}" type="datetime1">
              <a:rPr lang="es-ES_tradnl" smtClean="0"/>
              <a:t>27/06/2024</a:t>
            </a:fld>
            <a:endParaRPr lang="es-ES_tradnl"/>
          </a:p>
        </p:txBody>
      </p:sp>
    </p:spTree>
    <p:extLst>
      <p:ext uri="{BB962C8B-B14F-4D97-AF65-F5344CB8AC3E}">
        <p14:creationId xmlns:p14="http://schemas.microsoft.com/office/powerpoint/2010/main" val="368350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noProof="0" dirty="0"/>
              <a:t>Control escalar:</a:t>
            </a:r>
          </a:p>
          <a:p>
            <a:r>
              <a:rPr lang="es-ES" baseline="0" noProof="0" dirty="0"/>
              <a:t> </a:t>
            </a:r>
            <a:r>
              <a:rPr lang="es-ES" baseline="0" noProof="0" dirty="0">
                <a:sym typeface="Wingdings" panose="05000000000000000000" pitchFamily="2" charset="2"/>
              </a:rPr>
              <a:t> Control de magnitud.</a:t>
            </a:r>
          </a:p>
          <a:p>
            <a:r>
              <a:rPr lang="es-ES" baseline="0" noProof="0" dirty="0">
                <a:sym typeface="Wingdings" panose="05000000000000000000" pitchFamily="2" charset="2"/>
              </a:rPr>
              <a:t>  Inestabilidad cuando se superar una determinada frecuencia.</a:t>
            </a:r>
          </a:p>
          <a:p>
            <a:r>
              <a:rPr lang="es-ES" baseline="0" noProof="0" dirty="0">
                <a:sym typeface="Wingdings" panose="05000000000000000000" pitchFamily="2" charset="2"/>
              </a:rPr>
              <a:t>  Comportamiento dinámico lento.</a:t>
            </a:r>
          </a:p>
          <a:p>
            <a:endParaRPr lang="es-ES" baseline="0" noProof="0" dirty="0">
              <a:sym typeface="Wingdings" panose="05000000000000000000" pitchFamily="2" charset="2"/>
            </a:endParaRPr>
          </a:p>
          <a:p>
            <a:r>
              <a:rPr lang="es-ES" baseline="0" noProof="0" dirty="0">
                <a:sym typeface="Wingdings" panose="05000000000000000000" pitchFamily="2" charset="2"/>
              </a:rPr>
              <a:t>Control vectorial:</a:t>
            </a:r>
          </a:p>
          <a:p>
            <a:r>
              <a:rPr lang="es-ES" baseline="0" noProof="0" dirty="0">
                <a:sym typeface="Wingdings" panose="05000000000000000000" pitchFamily="2" charset="2"/>
              </a:rPr>
              <a:t>  Control de magnitud y ángulo.</a:t>
            </a:r>
          </a:p>
          <a:p>
            <a:r>
              <a:rPr lang="es-ES" baseline="0" noProof="0" dirty="0">
                <a:sym typeface="Wingdings" panose="05000000000000000000" pitchFamily="2" charset="2"/>
              </a:rPr>
              <a:t>  Comportamiento dinámico rápido.</a:t>
            </a:r>
          </a:p>
          <a:p>
            <a:r>
              <a:rPr lang="es-ES" baseline="0" noProof="0" dirty="0">
                <a:sym typeface="Wingdings" panose="05000000000000000000" pitchFamily="2" charset="2"/>
              </a:rPr>
              <a:t>  FOC: Consiste en controlar las corrientes en los ejes </a:t>
            </a:r>
            <a:r>
              <a:rPr lang="es-ES" baseline="0" noProof="0" dirty="0" err="1">
                <a:sym typeface="Wingdings" panose="05000000000000000000" pitchFamily="2" charset="2"/>
              </a:rPr>
              <a:t>dq</a:t>
            </a:r>
            <a:r>
              <a:rPr lang="es-ES" baseline="0" noProof="0" dirty="0">
                <a:sym typeface="Wingdings" panose="05000000000000000000" pitchFamily="2" charset="2"/>
              </a:rPr>
              <a:t> en la referencia  </a:t>
            </a:r>
          </a:p>
          <a:p>
            <a:r>
              <a:rPr lang="es-ES" baseline="0" noProof="0" dirty="0">
                <a:sym typeface="Wingdings" panose="05000000000000000000" pitchFamily="2" charset="2"/>
              </a:rPr>
              <a:t>      rotor para controlar el par y el flujo de la máquina.</a:t>
            </a:r>
          </a:p>
          <a:p>
            <a:r>
              <a:rPr lang="es-ES" baseline="0" noProof="0" dirty="0">
                <a:sym typeface="Wingdings" panose="05000000000000000000" pitchFamily="2" charset="2"/>
              </a:rPr>
              <a:t>  DTC: Selecciona los valores de tensión a generar a partir del error de flujo y </a:t>
            </a:r>
          </a:p>
          <a:p>
            <a:r>
              <a:rPr lang="es-ES" baseline="0" noProof="0" dirty="0">
                <a:sym typeface="Wingdings" panose="05000000000000000000" pitchFamily="2" charset="2"/>
              </a:rPr>
              <a:t>      par deseado y real mediante controladores por histéresis.</a:t>
            </a:r>
          </a:p>
          <a:p>
            <a:endParaRPr lang="es-ES" noProof="0" dirty="0"/>
          </a:p>
        </p:txBody>
      </p:sp>
      <p:sp>
        <p:nvSpPr>
          <p:cNvPr id="4" name="Marcador de fecha 3"/>
          <p:cNvSpPr>
            <a:spLocks noGrp="1"/>
          </p:cNvSpPr>
          <p:nvPr>
            <p:ph type="dt" idx="10"/>
          </p:nvPr>
        </p:nvSpPr>
        <p:spPr/>
        <p:txBody>
          <a:bodyPr/>
          <a:lstStyle/>
          <a:p>
            <a:fld id="{1012346E-39A4-4B1E-996B-536FA65654F4}" type="datetime1">
              <a:rPr lang="es-ES_tradnl" smtClean="0"/>
              <a:t>27/06/2024</a:t>
            </a:fld>
            <a:endParaRPr lang="es-ES_tradnl"/>
          </a:p>
        </p:txBody>
      </p:sp>
    </p:spTree>
    <p:extLst>
      <p:ext uri="{BB962C8B-B14F-4D97-AF65-F5344CB8AC3E}">
        <p14:creationId xmlns:p14="http://schemas.microsoft.com/office/powerpoint/2010/main" val="16780945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noProof="0" dirty="0"/>
              <a:t>Control escalar:</a:t>
            </a:r>
          </a:p>
          <a:p>
            <a:r>
              <a:rPr lang="es-ES" baseline="0" noProof="0" dirty="0"/>
              <a:t> </a:t>
            </a:r>
            <a:r>
              <a:rPr lang="es-ES" baseline="0" noProof="0" dirty="0">
                <a:sym typeface="Wingdings" panose="05000000000000000000" pitchFamily="2" charset="2"/>
              </a:rPr>
              <a:t> Control de magnitud.</a:t>
            </a:r>
          </a:p>
          <a:p>
            <a:r>
              <a:rPr lang="es-ES" baseline="0" noProof="0" dirty="0">
                <a:sym typeface="Wingdings" panose="05000000000000000000" pitchFamily="2" charset="2"/>
              </a:rPr>
              <a:t>  Inestabilidad cuando se superar una determinada frecuencia.</a:t>
            </a:r>
          </a:p>
          <a:p>
            <a:r>
              <a:rPr lang="es-ES" baseline="0" noProof="0" dirty="0">
                <a:sym typeface="Wingdings" panose="05000000000000000000" pitchFamily="2" charset="2"/>
              </a:rPr>
              <a:t>  Comportamiento dinámico lento.</a:t>
            </a:r>
          </a:p>
          <a:p>
            <a:endParaRPr lang="es-ES" baseline="0" noProof="0" dirty="0">
              <a:sym typeface="Wingdings" panose="05000000000000000000" pitchFamily="2" charset="2"/>
            </a:endParaRPr>
          </a:p>
          <a:p>
            <a:r>
              <a:rPr lang="es-ES" baseline="0" noProof="0" dirty="0">
                <a:sym typeface="Wingdings" panose="05000000000000000000" pitchFamily="2" charset="2"/>
              </a:rPr>
              <a:t>Control vectorial:</a:t>
            </a:r>
          </a:p>
          <a:p>
            <a:r>
              <a:rPr lang="es-ES" baseline="0" noProof="0" dirty="0">
                <a:sym typeface="Wingdings" panose="05000000000000000000" pitchFamily="2" charset="2"/>
              </a:rPr>
              <a:t>  Control de magnitud y ángulo.</a:t>
            </a:r>
          </a:p>
          <a:p>
            <a:r>
              <a:rPr lang="es-ES" baseline="0" noProof="0" dirty="0">
                <a:sym typeface="Wingdings" panose="05000000000000000000" pitchFamily="2" charset="2"/>
              </a:rPr>
              <a:t>  Comportamiento dinámico rápido.</a:t>
            </a:r>
          </a:p>
          <a:p>
            <a:r>
              <a:rPr lang="es-ES" baseline="0" noProof="0" dirty="0">
                <a:sym typeface="Wingdings" panose="05000000000000000000" pitchFamily="2" charset="2"/>
              </a:rPr>
              <a:t>  FOC: Consiste en controlar las corrientes en los ejes </a:t>
            </a:r>
            <a:r>
              <a:rPr lang="es-ES" baseline="0" noProof="0" dirty="0" err="1">
                <a:sym typeface="Wingdings" panose="05000000000000000000" pitchFamily="2" charset="2"/>
              </a:rPr>
              <a:t>dq</a:t>
            </a:r>
            <a:r>
              <a:rPr lang="es-ES" baseline="0" noProof="0" dirty="0">
                <a:sym typeface="Wingdings" panose="05000000000000000000" pitchFamily="2" charset="2"/>
              </a:rPr>
              <a:t> en la referencia  </a:t>
            </a:r>
          </a:p>
          <a:p>
            <a:r>
              <a:rPr lang="es-ES" baseline="0" noProof="0" dirty="0">
                <a:sym typeface="Wingdings" panose="05000000000000000000" pitchFamily="2" charset="2"/>
              </a:rPr>
              <a:t>      rotor para controlar el par y el flujo de la máquina.</a:t>
            </a:r>
          </a:p>
          <a:p>
            <a:r>
              <a:rPr lang="es-ES" baseline="0" noProof="0" dirty="0">
                <a:sym typeface="Wingdings" panose="05000000000000000000" pitchFamily="2" charset="2"/>
              </a:rPr>
              <a:t>  DTC: Selecciona los valores de tensión a generar a partir del error de flujo y </a:t>
            </a:r>
          </a:p>
          <a:p>
            <a:r>
              <a:rPr lang="es-ES" baseline="0" noProof="0" dirty="0">
                <a:sym typeface="Wingdings" panose="05000000000000000000" pitchFamily="2" charset="2"/>
              </a:rPr>
              <a:t>      par deseado y real mediante controladores por histéresis.</a:t>
            </a:r>
          </a:p>
          <a:p>
            <a:endParaRPr lang="es-ES" noProof="0" dirty="0"/>
          </a:p>
        </p:txBody>
      </p:sp>
      <p:sp>
        <p:nvSpPr>
          <p:cNvPr id="4" name="Marcador de fecha 3"/>
          <p:cNvSpPr>
            <a:spLocks noGrp="1"/>
          </p:cNvSpPr>
          <p:nvPr>
            <p:ph type="dt" idx="10"/>
          </p:nvPr>
        </p:nvSpPr>
        <p:spPr/>
        <p:txBody>
          <a:bodyPr/>
          <a:lstStyle/>
          <a:p>
            <a:fld id="{1012346E-39A4-4B1E-996B-536FA65654F4}" type="datetime1">
              <a:rPr lang="es-ES_tradnl" smtClean="0"/>
              <a:t>27/06/2024</a:t>
            </a:fld>
            <a:endParaRPr lang="es-ES_tradnl"/>
          </a:p>
        </p:txBody>
      </p:sp>
    </p:spTree>
    <p:extLst>
      <p:ext uri="{BB962C8B-B14F-4D97-AF65-F5344CB8AC3E}">
        <p14:creationId xmlns:p14="http://schemas.microsoft.com/office/powerpoint/2010/main" val="3617547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Since only active power is input to the machine under unity power factor control, the VA rating requirement of the inverter can be reduced.</a:t>
            </a:r>
          </a:p>
        </p:txBody>
      </p:sp>
      <p:sp>
        <p:nvSpPr>
          <p:cNvPr id="4" name="Slide Number Placeholder 3"/>
          <p:cNvSpPr>
            <a:spLocks noGrp="1"/>
          </p:cNvSpPr>
          <p:nvPr>
            <p:ph type="sldNum" sz="quarter" idx="5"/>
          </p:nvPr>
        </p:nvSpPr>
        <p:spPr/>
        <p:txBody>
          <a:bodyPr/>
          <a:lstStyle/>
          <a:p>
            <a:fld id="{E53ACCFB-038C-49FE-B450-BB1408887780}" type="slidenum">
              <a:rPr lang="en-GB" smtClean="0"/>
              <a:t>18</a:t>
            </a:fld>
            <a:endParaRPr lang="en-GB"/>
          </a:p>
        </p:txBody>
      </p:sp>
    </p:spTree>
    <p:extLst>
      <p:ext uri="{BB962C8B-B14F-4D97-AF65-F5344CB8AC3E}">
        <p14:creationId xmlns:p14="http://schemas.microsoft.com/office/powerpoint/2010/main" val="25532399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noProof="0" dirty="0"/>
              <a:t>Control escalar:</a:t>
            </a:r>
          </a:p>
          <a:p>
            <a:r>
              <a:rPr lang="es-ES" baseline="0" noProof="0" dirty="0"/>
              <a:t> </a:t>
            </a:r>
            <a:r>
              <a:rPr lang="es-ES" baseline="0" noProof="0" dirty="0">
                <a:sym typeface="Wingdings" panose="05000000000000000000" pitchFamily="2" charset="2"/>
              </a:rPr>
              <a:t> Control de magnitud.</a:t>
            </a:r>
          </a:p>
          <a:p>
            <a:r>
              <a:rPr lang="es-ES" baseline="0" noProof="0" dirty="0">
                <a:sym typeface="Wingdings" panose="05000000000000000000" pitchFamily="2" charset="2"/>
              </a:rPr>
              <a:t>  Inestabilidad cuando se superar una determinada frecuencia.</a:t>
            </a:r>
          </a:p>
          <a:p>
            <a:r>
              <a:rPr lang="es-ES" baseline="0" noProof="0" dirty="0">
                <a:sym typeface="Wingdings" panose="05000000000000000000" pitchFamily="2" charset="2"/>
              </a:rPr>
              <a:t>  Comportamiento dinámico lento.</a:t>
            </a:r>
          </a:p>
          <a:p>
            <a:endParaRPr lang="es-ES" baseline="0" noProof="0" dirty="0">
              <a:sym typeface="Wingdings" panose="05000000000000000000" pitchFamily="2" charset="2"/>
            </a:endParaRPr>
          </a:p>
          <a:p>
            <a:r>
              <a:rPr lang="es-ES" baseline="0" noProof="0" dirty="0">
                <a:sym typeface="Wingdings" panose="05000000000000000000" pitchFamily="2" charset="2"/>
              </a:rPr>
              <a:t>Control vectorial:</a:t>
            </a:r>
          </a:p>
          <a:p>
            <a:r>
              <a:rPr lang="es-ES" baseline="0" noProof="0" dirty="0">
                <a:sym typeface="Wingdings" panose="05000000000000000000" pitchFamily="2" charset="2"/>
              </a:rPr>
              <a:t>  Control de magnitud y ángulo.</a:t>
            </a:r>
          </a:p>
          <a:p>
            <a:r>
              <a:rPr lang="es-ES" baseline="0" noProof="0" dirty="0">
                <a:sym typeface="Wingdings" panose="05000000000000000000" pitchFamily="2" charset="2"/>
              </a:rPr>
              <a:t>  Comportamiento dinámico rápido.</a:t>
            </a:r>
          </a:p>
          <a:p>
            <a:r>
              <a:rPr lang="es-ES" baseline="0" noProof="0" dirty="0">
                <a:sym typeface="Wingdings" panose="05000000000000000000" pitchFamily="2" charset="2"/>
              </a:rPr>
              <a:t>  FOC: Consiste en controlar las corrientes en los ejes </a:t>
            </a:r>
            <a:r>
              <a:rPr lang="es-ES" baseline="0" noProof="0" dirty="0" err="1">
                <a:sym typeface="Wingdings" panose="05000000000000000000" pitchFamily="2" charset="2"/>
              </a:rPr>
              <a:t>dq</a:t>
            </a:r>
            <a:r>
              <a:rPr lang="es-ES" baseline="0" noProof="0" dirty="0">
                <a:sym typeface="Wingdings" panose="05000000000000000000" pitchFamily="2" charset="2"/>
              </a:rPr>
              <a:t> en la referencia  </a:t>
            </a:r>
          </a:p>
          <a:p>
            <a:r>
              <a:rPr lang="es-ES" baseline="0" noProof="0" dirty="0">
                <a:sym typeface="Wingdings" panose="05000000000000000000" pitchFamily="2" charset="2"/>
              </a:rPr>
              <a:t>      rotor para controlar el par y el flujo de la máquina.</a:t>
            </a:r>
          </a:p>
          <a:p>
            <a:r>
              <a:rPr lang="es-ES" baseline="0" noProof="0" dirty="0">
                <a:sym typeface="Wingdings" panose="05000000000000000000" pitchFamily="2" charset="2"/>
              </a:rPr>
              <a:t>  DTC: Selecciona los valores de tensión a generar a partir del error de flujo y </a:t>
            </a:r>
          </a:p>
          <a:p>
            <a:r>
              <a:rPr lang="es-ES" baseline="0" noProof="0" dirty="0">
                <a:sym typeface="Wingdings" panose="05000000000000000000" pitchFamily="2" charset="2"/>
              </a:rPr>
              <a:t>      par deseado y real mediante controladores por histéresis.</a:t>
            </a:r>
          </a:p>
          <a:p>
            <a:endParaRPr lang="es-ES" noProof="0" dirty="0"/>
          </a:p>
        </p:txBody>
      </p:sp>
      <p:sp>
        <p:nvSpPr>
          <p:cNvPr id="4" name="Marcador de fecha 3"/>
          <p:cNvSpPr>
            <a:spLocks noGrp="1"/>
          </p:cNvSpPr>
          <p:nvPr>
            <p:ph type="dt" idx="10"/>
          </p:nvPr>
        </p:nvSpPr>
        <p:spPr/>
        <p:txBody>
          <a:bodyPr/>
          <a:lstStyle/>
          <a:p>
            <a:fld id="{1012346E-39A4-4B1E-996B-536FA65654F4}" type="datetime1">
              <a:rPr lang="es-ES_tradnl" smtClean="0"/>
              <a:t>27/06/2024</a:t>
            </a:fld>
            <a:endParaRPr lang="es-ES_tradnl"/>
          </a:p>
        </p:txBody>
      </p:sp>
    </p:spTree>
    <p:extLst>
      <p:ext uri="{BB962C8B-B14F-4D97-AF65-F5344CB8AC3E}">
        <p14:creationId xmlns:p14="http://schemas.microsoft.com/office/powerpoint/2010/main" val="22796116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noProof="0" dirty="0"/>
              <a:t>Control escalar:</a:t>
            </a:r>
          </a:p>
          <a:p>
            <a:r>
              <a:rPr lang="es-ES" baseline="0" noProof="0" dirty="0"/>
              <a:t> </a:t>
            </a:r>
            <a:r>
              <a:rPr lang="es-ES" baseline="0" noProof="0" dirty="0">
                <a:sym typeface="Wingdings" panose="05000000000000000000" pitchFamily="2" charset="2"/>
              </a:rPr>
              <a:t> Control de magnitud.</a:t>
            </a:r>
          </a:p>
          <a:p>
            <a:r>
              <a:rPr lang="es-ES" baseline="0" noProof="0" dirty="0">
                <a:sym typeface="Wingdings" panose="05000000000000000000" pitchFamily="2" charset="2"/>
              </a:rPr>
              <a:t>  Inestabilidad cuando se superar una determinada frecuencia.</a:t>
            </a:r>
          </a:p>
          <a:p>
            <a:r>
              <a:rPr lang="es-ES" baseline="0" noProof="0" dirty="0">
                <a:sym typeface="Wingdings" panose="05000000000000000000" pitchFamily="2" charset="2"/>
              </a:rPr>
              <a:t>  Comportamiento dinámico lento.</a:t>
            </a:r>
          </a:p>
          <a:p>
            <a:endParaRPr lang="es-ES" baseline="0" noProof="0" dirty="0">
              <a:sym typeface="Wingdings" panose="05000000000000000000" pitchFamily="2" charset="2"/>
            </a:endParaRPr>
          </a:p>
          <a:p>
            <a:r>
              <a:rPr lang="es-ES" baseline="0" noProof="0" dirty="0">
                <a:sym typeface="Wingdings" panose="05000000000000000000" pitchFamily="2" charset="2"/>
              </a:rPr>
              <a:t>Control vectorial:</a:t>
            </a:r>
          </a:p>
          <a:p>
            <a:r>
              <a:rPr lang="es-ES" baseline="0" noProof="0" dirty="0">
                <a:sym typeface="Wingdings" panose="05000000000000000000" pitchFamily="2" charset="2"/>
              </a:rPr>
              <a:t>  Control de magnitud y ángulo.</a:t>
            </a:r>
          </a:p>
          <a:p>
            <a:r>
              <a:rPr lang="es-ES" baseline="0" noProof="0" dirty="0">
                <a:sym typeface="Wingdings" panose="05000000000000000000" pitchFamily="2" charset="2"/>
              </a:rPr>
              <a:t>  Comportamiento dinámico rápido.</a:t>
            </a:r>
          </a:p>
          <a:p>
            <a:r>
              <a:rPr lang="es-ES" baseline="0" noProof="0" dirty="0">
                <a:sym typeface="Wingdings" panose="05000000000000000000" pitchFamily="2" charset="2"/>
              </a:rPr>
              <a:t>  FOC: Consiste en controlar las corrientes en los ejes </a:t>
            </a:r>
            <a:r>
              <a:rPr lang="es-ES" baseline="0" noProof="0" dirty="0" err="1">
                <a:sym typeface="Wingdings" panose="05000000000000000000" pitchFamily="2" charset="2"/>
              </a:rPr>
              <a:t>dq</a:t>
            </a:r>
            <a:r>
              <a:rPr lang="es-ES" baseline="0" noProof="0" dirty="0">
                <a:sym typeface="Wingdings" panose="05000000000000000000" pitchFamily="2" charset="2"/>
              </a:rPr>
              <a:t> en la referencia  </a:t>
            </a:r>
          </a:p>
          <a:p>
            <a:r>
              <a:rPr lang="es-ES" baseline="0" noProof="0" dirty="0">
                <a:sym typeface="Wingdings" panose="05000000000000000000" pitchFamily="2" charset="2"/>
              </a:rPr>
              <a:t>      rotor para controlar el par y el flujo de la máquina.</a:t>
            </a:r>
          </a:p>
          <a:p>
            <a:r>
              <a:rPr lang="es-ES" baseline="0" noProof="0" dirty="0">
                <a:sym typeface="Wingdings" panose="05000000000000000000" pitchFamily="2" charset="2"/>
              </a:rPr>
              <a:t>  DTC: Selecciona los valores de tensión a generar a partir del error de flujo y </a:t>
            </a:r>
          </a:p>
          <a:p>
            <a:r>
              <a:rPr lang="es-ES" baseline="0" noProof="0" dirty="0">
                <a:sym typeface="Wingdings" panose="05000000000000000000" pitchFamily="2" charset="2"/>
              </a:rPr>
              <a:t>      par deseado y real mediante controladores por histéresis.</a:t>
            </a:r>
          </a:p>
          <a:p>
            <a:endParaRPr lang="es-ES" noProof="0" dirty="0"/>
          </a:p>
        </p:txBody>
      </p:sp>
      <p:sp>
        <p:nvSpPr>
          <p:cNvPr id="4" name="Marcador de fecha 3"/>
          <p:cNvSpPr>
            <a:spLocks noGrp="1"/>
          </p:cNvSpPr>
          <p:nvPr>
            <p:ph type="dt" idx="10"/>
          </p:nvPr>
        </p:nvSpPr>
        <p:spPr/>
        <p:txBody>
          <a:bodyPr/>
          <a:lstStyle/>
          <a:p>
            <a:fld id="{1012346E-39A4-4B1E-996B-536FA65654F4}" type="datetime1">
              <a:rPr lang="es-ES_tradnl" smtClean="0"/>
              <a:t>27/06/2024</a:t>
            </a:fld>
            <a:endParaRPr lang="es-ES_tradnl"/>
          </a:p>
        </p:txBody>
      </p:sp>
    </p:spTree>
    <p:extLst>
      <p:ext uri="{BB962C8B-B14F-4D97-AF65-F5344CB8AC3E}">
        <p14:creationId xmlns:p14="http://schemas.microsoft.com/office/powerpoint/2010/main" val="307620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noProof="0" dirty="0"/>
              <a:t>Control escalar:</a:t>
            </a:r>
          </a:p>
          <a:p>
            <a:r>
              <a:rPr lang="es-ES" baseline="0" noProof="0" dirty="0"/>
              <a:t> </a:t>
            </a:r>
            <a:r>
              <a:rPr lang="es-ES" baseline="0" noProof="0" dirty="0">
                <a:sym typeface="Wingdings" panose="05000000000000000000" pitchFamily="2" charset="2"/>
              </a:rPr>
              <a:t> Control de magnitud.</a:t>
            </a:r>
          </a:p>
          <a:p>
            <a:r>
              <a:rPr lang="es-ES" baseline="0" noProof="0" dirty="0">
                <a:sym typeface="Wingdings" panose="05000000000000000000" pitchFamily="2" charset="2"/>
              </a:rPr>
              <a:t>  Inestabilidad cuando se superar una determinada frecuencia.</a:t>
            </a:r>
          </a:p>
          <a:p>
            <a:r>
              <a:rPr lang="es-ES" baseline="0" noProof="0" dirty="0">
                <a:sym typeface="Wingdings" panose="05000000000000000000" pitchFamily="2" charset="2"/>
              </a:rPr>
              <a:t>  Comportamiento dinámico lento.</a:t>
            </a:r>
          </a:p>
          <a:p>
            <a:endParaRPr lang="es-ES" baseline="0" noProof="0" dirty="0">
              <a:sym typeface="Wingdings" panose="05000000000000000000" pitchFamily="2" charset="2"/>
            </a:endParaRPr>
          </a:p>
          <a:p>
            <a:r>
              <a:rPr lang="es-ES" baseline="0" noProof="0" dirty="0">
                <a:sym typeface="Wingdings" panose="05000000000000000000" pitchFamily="2" charset="2"/>
              </a:rPr>
              <a:t>Control vectorial:</a:t>
            </a:r>
          </a:p>
          <a:p>
            <a:r>
              <a:rPr lang="es-ES" baseline="0" noProof="0" dirty="0">
                <a:sym typeface="Wingdings" panose="05000000000000000000" pitchFamily="2" charset="2"/>
              </a:rPr>
              <a:t>  Control de magnitud y ángulo.</a:t>
            </a:r>
          </a:p>
          <a:p>
            <a:r>
              <a:rPr lang="es-ES" baseline="0" noProof="0" dirty="0">
                <a:sym typeface="Wingdings" panose="05000000000000000000" pitchFamily="2" charset="2"/>
              </a:rPr>
              <a:t>  Comportamiento dinámico rápido.</a:t>
            </a:r>
          </a:p>
          <a:p>
            <a:r>
              <a:rPr lang="es-ES" baseline="0" noProof="0" dirty="0">
                <a:sym typeface="Wingdings" panose="05000000000000000000" pitchFamily="2" charset="2"/>
              </a:rPr>
              <a:t>  FOC: Consiste en controlar las corrientes en los ejes </a:t>
            </a:r>
            <a:r>
              <a:rPr lang="es-ES" baseline="0" noProof="0" dirty="0" err="1">
                <a:sym typeface="Wingdings" panose="05000000000000000000" pitchFamily="2" charset="2"/>
              </a:rPr>
              <a:t>dq</a:t>
            </a:r>
            <a:r>
              <a:rPr lang="es-ES" baseline="0" noProof="0" dirty="0">
                <a:sym typeface="Wingdings" panose="05000000000000000000" pitchFamily="2" charset="2"/>
              </a:rPr>
              <a:t> en la referencia  </a:t>
            </a:r>
          </a:p>
          <a:p>
            <a:r>
              <a:rPr lang="es-ES" baseline="0" noProof="0" dirty="0">
                <a:sym typeface="Wingdings" panose="05000000000000000000" pitchFamily="2" charset="2"/>
              </a:rPr>
              <a:t>      rotor para controlar el par y el flujo de la máquina.</a:t>
            </a:r>
          </a:p>
          <a:p>
            <a:r>
              <a:rPr lang="es-ES" baseline="0" noProof="0" dirty="0">
                <a:sym typeface="Wingdings" panose="05000000000000000000" pitchFamily="2" charset="2"/>
              </a:rPr>
              <a:t>  DTC: Selecciona los valores de tensión a generar a partir del error de flujo y </a:t>
            </a:r>
          </a:p>
          <a:p>
            <a:r>
              <a:rPr lang="es-ES" baseline="0" noProof="0" dirty="0">
                <a:sym typeface="Wingdings" panose="05000000000000000000" pitchFamily="2" charset="2"/>
              </a:rPr>
              <a:t>      par deseado y real mediante controladores por histéresis.</a:t>
            </a:r>
          </a:p>
          <a:p>
            <a:endParaRPr lang="es-ES" noProof="0" dirty="0"/>
          </a:p>
        </p:txBody>
      </p:sp>
      <p:sp>
        <p:nvSpPr>
          <p:cNvPr id="4" name="Marcador de fecha 3"/>
          <p:cNvSpPr>
            <a:spLocks noGrp="1"/>
          </p:cNvSpPr>
          <p:nvPr>
            <p:ph type="dt" idx="10"/>
          </p:nvPr>
        </p:nvSpPr>
        <p:spPr/>
        <p:txBody>
          <a:bodyPr/>
          <a:lstStyle/>
          <a:p>
            <a:fld id="{1012346E-39A4-4B1E-996B-536FA65654F4}" type="datetime1">
              <a:rPr lang="es-ES_tradnl" smtClean="0"/>
              <a:t>27/06/2024</a:t>
            </a:fld>
            <a:endParaRPr lang="es-ES_tradnl"/>
          </a:p>
        </p:txBody>
      </p:sp>
    </p:spTree>
    <p:extLst>
      <p:ext uri="{BB962C8B-B14F-4D97-AF65-F5344CB8AC3E}">
        <p14:creationId xmlns:p14="http://schemas.microsoft.com/office/powerpoint/2010/main" val="30480046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noProof="0" dirty="0"/>
              <a:t>Control escalar:</a:t>
            </a:r>
          </a:p>
          <a:p>
            <a:r>
              <a:rPr lang="es-ES" baseline="0" noProof="0" dirty="0"/>
              <a:t> </a:t>
            </a:r>
            <a:r>
              <a:rPr lang="es-ES" baseline="0" noProof="0" dirty="0">
                <a:sym typeface="Wingdings" panose="05000000000000000000" pitchFamily="2" charset="2"/>
              </a:rPr>
              <a:t> Control de magnitud.</a:t>
            </a:r>
          </a:p>
          <a:p>
            <a:r>
              <a:rPr lang="es-ES" baseline="0" noProof="0" dirty="0">
                <a:sym typeface="Wingdings" panose="05000000000000000000" pitchFamily="2" charset="2"/>
              </a:rPr>
              <a:t>  Inestabilidad cuando se superar una determinada frecuencia.</a:t>
            </a:r>
          </a:p>
          <a:p>
            <a:r>
              <a:rPr lang="es-ES" baseline="0" noProof="0" dirty="0">
                <a:sym typeface="Wingdings" panose="05000000000000000000" pitchFamily="2" charset="2"/>
              </a:rPr>
              <a:t>  Comportamiento dinámico lento.</a:t>
            </a:r>
          </a:p>
          <a:p>
            <a:endParaRPr lang="es-ES" baseline="0" noProof="0" dirty="0">
              <a:sym typeface="Wingdings" panose="05000000000000000000" pitchFamily="2" charset="2"/>
            </a:endParaRPr>
          </a:p>
          <a:p>
            <a:r>
              <a:rPr lang="es-ES" baseline="0" noProof="0" dirty="0">
                <a:sym typeface="Wingdings" panose="05000000000000000000" pitchFamily="2" charset="2"/>
              </a:rPr>
              <a:t>Control vectorial:</a:t>
            </a:r>
          </a:p>
          <a:p>
            <a:r>
              <a:rPr lang="es-ES" baseline="0" noProof="0" dirty="0">
                <a:sym typeface="Wingdings" panose="05000000000000000000" pitchFamily="2" charset="2"/>
              </a:rPr>
              <a:t>  Control de magnitud y ángulo.</a:t>
            </a:r>
          </a:p>
          <a:p>
            <a:r>
              <a:rPr lang="es-ES" baseline="0" noProof="0" dirty="0">
                <a:sym typeface="Wingdings" panose="05000000000000000000" pitchFamily="2" charset="2"/>
              </a:rPr>
              <a:t>  Comportamiento dinámico rápido.</a:t>
            </a:r>
          </a:p>
          <a:p>
            <a:r>
              <a:rPr lang="es-ES" baseline="0" noProof="0" dirty="0">
                <a:sym typeface="Wingdings" panose="05000000000000000000" pitchFamily="2" charset="2"/>
              </a:rPr>
              <a:t>  FOC: Consiste en controlar las corrientes en los ejes </a:t>
            </a:r>
            <a:r>
              <a:rPr lang="es-ES" baseline="0" noProof="0" dirty="0" err="1">
                <a:sym typeface="Wingdings" panose="05000000000000000000" pitchFamily="2" charset="2"/>
              </a:rPr>
              <a:t>dq</a:t>
            </a:r>
            <a:r>
              <a:rPr lang="es-ES" baseline="0" noProof="0" dirty="0">
                <a:sym typeface="Wingdings" panose="05000000000000000000" pitchFamily="2" charset="2"/>
              </a:rPr>
              <a:t> en la referencia  </a:t>
            </a:r>
          </a:p>
          <a:p>
            <a:r>
              <a:rPr lang="es-ES" baseline="0" noProof="0" dirty="0">
                <a:sym typeface="Wingdings" panose="05000000000000000000" pitchFamily="2" charset="2"/>
              </a:rPr>
              <a:t>      rotor para controlar el par y el flujo de la máquina.</a:t>
            </a:r>
          </a:p>
          <a:p>
            <a:r>
              <a:rPr lang="es-ES" baseline="0" noProof="0" dirty="0">
                <a:sym typeface="Wingdings" panose="05000000000000000000" pitchFamily="2" charset="2"/>
              </a:rPr>
              <a:t>  DTC: Selecciona los valores de tensión a generar a partir del error de flujo y </a:t>
            </a:r>
          </a:p>
          <a:p>
            <a:r>
              <a:rPr lang="es-ES" baseline="0" noProof="0" dirty="0">
                <a:sym typeface="Wingdings" panose="05000000000000000000" pitchFamily="2" charset="2"/>
              </a:rPr>
              <a:t>      par deseado y real mediante controladores por histéresis.</a:t>
            </a:r>
          </a:p>
          <a:p>
            <a:endParaRPr lang="es-ES" noProof="0" dirty="0"/>
          </a:p>
        </p:txBody>
      </p:sp>
      <p:sp>
        <p:nvSpPr>
          <p:cNvPr id="4" name="Marcador de fecha 3"/>
          <p:cNvSpPr>
            <a:spLocks noGrp="1"/>
          </p:cNvSpPr>
          <p:nvPr>
            <p:ph type="dt" idx="10"/>
          </p:nvPr>
        </p:nvSpPr>
        <p:spPr/>
        <p:txBody>
          <a:bodyPr/>
          <a:lstStyle/>
          <a:p>
            <a:fld id="{1012346E-39A4-4B1E-996B-536FA65654F4}" type="datetime1">
              <a:rPr lang="es-ES_tradnl" smtClean="0"/>
              <a:t>27/06/2024</a:t>
            </a:fld>
            <a:endParaRPr lang="es-ES_tradnl"/>
          </a:p>
        </p:txBody>
      </p:sp>
    </p:spTree>
    <p:extLst>
      <p:ext uri="{BB962C8B-B14F-4D97-AF65-F5344CB8AC3E}">
        <p14:creationId xmlns:p14="http://schemas.microsoft.com/office/powerpoint/2010/main" val="18993065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noProof="0" dirty="0"/>
              <a:t>Control escalar:</a:t>
            </a:r>
          </a:p>
          <a:p>
            <a:r>
              <a:rPr lang="es-ES" baseline="0" noProof="0" dirty="0"/>
              <a:t> </a:t>
            </a:r>
            <a:r>
              <a:rPr lang="es-ES" baseline="0" noProof="0" dirty="0">
                <a:sym typeface="Wingdings" panose="05000000000000000000" pitchFamily="2" charset="2"/>
              </a:rPr>
              <a:t> Control de magnitud.</a:t>
            </a:r>
          </a:p>
          <a:p>
            <a:r>
              <a:rPr lang="es-ES" baseline="0" noProof="0" dirty="0">
                <a:sym typeface="Wingdings" panose="05000000000000000000" pitchFamily="2" charset="2"/>
              </a:rPr>
              <a:t>  Inestabilidad cuando se superar una determinada frecuencia.</a:t>
            </a:r>
          </a:p>
          <a:p>
            <a:r>
              <a:rPr lang="es-ES" baseline="0" noProof="0" dirty="0">
                <a:sym typeface="Wingdings" panose="05000000000000000000" pitchFamily="2" charset="2"/>
              </a:rPr>
              <a:t>  Comportamiento dinámico lento.</a:t>
            </a:r>
          </a:p>
          <a:p>
            <a:endParaRPr lang="es-ES" baseline="0" noProof="0" dirty="0">
              <a:sym typeface="Wingdings" panose="05000000000000000000" pitchFamily="2" charset="2"/>
            </a:endParaRPr>
          </a:p>
          <a:p>
            <a:r>
              <a:rPr lang="es-ES" baseline="0" noProof="0" dirty="0">
                <a:sym typeface="Wingdings" panose="05000000000000000000" pitchFamily="2" charset="2"/>
              </a:rPr>
              <a:t>Control vectorial:</a:t>
            </a:r>
          </a:p>
          <a:p>
            <a:r>
              <a:rPr lang="es-ES" baseline="0" noProof="0" dirty="0">
                <a:sym typeface="Wingdings" panose="05000000000000000000" pitchFamily="2" charset="2"/>
              </a:rPr>
              <a:t>  Control de magnitud y ángulo.</a:t>
            </a:r>
          </a:p>
          <a:p>
            <a:r>
              <a:rPr lang="es-ES" baseline="0" noProof="0" dirty="0">
                <a:sym typeface="Wingdings" panose="05000000000000000000" pitchFamily="2" charset="2"/>
              </a:rPr>
              <a:t>  Comportamiento dinámico rápido.</a:t>
            </a:r>
          </a:p>
          <a:p>
            <a:r>
              <a:rPr lang="es-ES" baseline="0" noProof="0" dirty="0">
                <a:sym typeface="Wingdings" panose="05000000000000000000" pitchFamily="2" charset="2"/>
              </a:rPr>
              <a:t>  FOC: Consiste en controlar las corrientes en los ejes </a:t>
            </a:r>
            <a:r>
              <a:rPr lang="es-ES" baseline="0" noProof="0" dirty="0" err="1">
                <a:sym typeface="Wingdings" panose="05000000000000000000" pitchFamily="2" charset="2"/>
              </a:rPr>
              <a:t>dq</a:t>
            </a:r>
            <a:r>
              <a:rPr lang="es-ES" baseline="0" noProof="0" dirty="0">
                <a:sym typeface="Wingdings" panose="05000000000000000000" pitchFamily="2" charset="2"/>
              </a:rPr>
              <a:t> en la referencia  </a:t>
            </a:r>
          </a:p>
          <a:p>
            <a:r>
              <a:rPr lang="es-ES" baseline="0" noProof="0" dirty="0">
                <a:sym typeface="Wingdings" panose="05000000000000000000" pitchFamily="2" charset="2"/>
              </a:rPr>
              <a:t>      rotor para controlar el par y el flujo de la máquina.</a:t>
            </a:r>
          </a:p>
          <a:p>
            <a:r>
              <a:rPr lang="es-ES" baseline="0" noProof="0" dirty="0">
                <a:sym typeface="Wingdings" panose="05000000000000000000" pitchFamily="2" charset="2"/>
              </a:rPr>
              <a:t>  DTC: Selecciona los valores de tensión a generar a partir del error de flujo y </a:t>
            </a:r>
          </a:p>
          <a:p>
            <a:r>
              <a:rPr lang="es-ES" baseline="0" noProof="0" dirty="0">
                <a:sym typeface="Wingdings" panose="05000000000000000000" pitchFamily="2" charset="2"/>
              </a:rPr>
              <a:t>      par deseado y real mediante controladores por histéresis.</a:t>
            </a:r>
          </a:p>
          <a:p>
            <a:endParaRPr lang="es-ES" noProof="0" dirty="0"/>
          </a:p>
        </p:txBody>
      </p:sp>
      <p:sp>
        <p:nvSpPr>
          <p:cNvPr id="4" name="Marcador de fecha 3"/>
          <p:cNvSpPr>
            <a:spLocks noGrp="1"/>
          </p:cNvSpPr>
          <p:nvPr>
            <p:ph type="dt" idx="10"/>
          </p:nvPr>
        </p:nvSpPr>
        <p:spPr/>
        <p:txBody>
          <a:bodyPr/>
          <a:lstStyle/>
          <a:p>
            <a:fld id="{1012346E-39A4-4B1E-996B-536FA65654F4}" type="datetime1">
              <a:rPr lang="es-ES_tradnl" smtClean="0"/>
              <a:t>27/06/2024</a:t>
            </a:fld>
            <a:endParaRPr lang="es-ES_tradnl"/>
          </a:p>
        </p:txBody>
      </p:sp>
    </p:spTree>
    <p:extLst>
      <p:ext uri="{BB962C8B-B14F-4D97-AF65-F5344CB8AC3E}">
        <p14:creationId xmlns:p14="http://schemas.microsoft.com/office/powerpoint/2010/main" val="35167395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noProof="0" dirty="0"/>
              <a:t>Control escalar:</a:t>
            </a:r>
          </a:p>
          <a:p>
            <a:r>
              <a:rPr lang="es-ES" baseline="0" noProof="0" dirty="0"/>
              <a:t> </a:t>
            </a:r>
            <a:r>
              <a:rPr lang="es-ES" baseline="0" noProof="0" dirty="0">
                <a:sym typeface="Wingdings" panose="05000000000000000000" pitchFamily="2" charset="2"/>
              </a:rPr>
              <a:t> Control de magnitud.</a:t>
            </a:r>
          </a:p>
          <a:p>
            <a:r>
              <a:rPr lang="es-ES" baseline="0" noProof="0" dirty="0">
                <a:sym typeface="Wingdings" panose="05000000000000000000" pitchFamily="2" charset="2"/>
              </a:rPr>
              <a:t>  Inestabilidad cuando se superar una determinada frecuencia.</a:t>
            </a:r>
          </a:p>
          <a:p>
            <a:r>
              <a:rPr lang="es-ES" baseline="0" noProof="0" dirty="0">
                <a:sym typeface="Wingdings" panose="05000000000000000000" pitchFamily="2" charset="2"/>
              </a:rPr>
              <a:t>  Comportamiento dinámico lento.</a:t>
            </a:r>
          </a:p>
          <a:p>
            <a:endParaRPr lang="es-ES" baseline="0" noProof="0" dirty="0">
              <a:sym typeface="Wingdings" panose="05000000000000000000" pitchFamily="2" charset="2"/>
            </a:endParaRPr>
          </a:p>
          <a:p>
            <a:r>
              <a:rPr lang="es-ES" baseline="0" noProof="0" dirty="0">
                <a:sym typeface="Wingdings" panose="05000000000000000000" pitchFamily="2" charset="2"/>
              </a:rPr>
              <a:t>Control vectorial:</a:t>
            </a:r>
          </a:p>
          <a:p>
            <a:r>
              <a:rPr lang="es-ES" baseline="0" noProof="0" dirty="0">
                <a:sym typeface="Wingdings" panose="05000000000000000000" pitchFamily="2" charset="2"/>
              </a:rPr>
              <a:t>  Control de magnitud y ángulo.</a:t>
            </a:r>
          </a:p>
          <a:p>
            <a:r>
              <a:rPr lang="es-ES" baseline="0" noProof="0" dirty="0">
                <a:sym typeface="Wingdings" panose="05000000000000000000" pitchFamily="2" charset="2"/>
              </a:rPr>
              <a:t>  Comportamiento dinámico rápido.</a:t>
            </a:r>
          </a:p>
          <a:p>
            <a:r>
              <a:rPr lang="es-ES" baseline="0" noProof="0" dirty="0">
                <a:sym typeface="Wingdings" panose="05000000000000000000" pitchFamily="2" charset="2"/>
              </a:rPr>
              <a:t>  FOC: Consiste en controlar las corrientes en los ejes </a:t>
            </a:r>
            <a:r>
              <a:rPr lang="es-ES" baseline="0" noProof="0" dirty="0" err="1">
                <a:sym typeface="Wingdings" panose="05000000000000000000" pitchFamily="2" charset="2"/>
              </a:rPr>
              <a:t>dq</a:t>
            </a:r>
            <a:r>
              <a:rPr lang="es-ES" baseline="0" noProof="0" dirty="0">
                <a:sym typeface="Wingdings" panose="05000000000000000000" pitchFamily="2" charset="2"/>
              </a:rPr>
              <a:t> en la referencia  </a:t>
            </a:r>
          </a:p>
          <a:p>
            <a:r>
              <a:rPr lang="es-ES" baseline="0" noProof="0" dirty="0">
                <a:sym typeface="Wingdings" panose="05000000000000000000" pitchFamily="2" charset="2"/>
              </a:rPr>
              <a:t>      rotor para controlar el par y el flujo de la máquina.</a:t>
            </a:r>
          </a:p>
          <a:p>
            <a:r>
              <a:rPr lang="es-ES" baseline="0" noProof="0" dirty="0">
                <a:sym typeface="Wingdings" panose="05000000000000000000" pitchFamily="2" charset="2"/>
              </a:rPr>
              <a:t>  DTC: Selecciona los valores de tensión a generar a partir del error de flujo y </a:t>
            </a:r>
          </a:p>
          <a:p>
            <a:r>
              <a:rPr lang="es-ES" baseline="0" noProof="0" dirty="0">
                <a:sym typeface="Wingdings" panose="05000000000000000000" pitchFamily="2" charset="2"/>
              </a:rPr>
              <a:t>      par deseado y real mediante controladores por histéresis.</a:t>
            </a:r>
          </a:p>
          <a:p>
            <a:endParaRPr lang="es-ES" noProof="0" dirty="0"/>
          </a:p>
        </p:txBody>
      </p:sp>
      <p:sp>
        <p:nvSpPr>
          <p:cNvPr id="4" name="Marcador de fecha 3"/>
          <p:cNvSpPr>
            <a:spLocks noGrp="1"/>
          </p:cNvSpPr>
          <p:nvPr>
            <p:ph type="dt" idx="10"/>
          </p:nvPr>
        </p:nvSpPr>
        <p:spPr/>
        <p:txBody>
          <a:bodyPr/>
          <a:lstStyle/>
          <a:p>
            <a:fld id="{1012346E-39A4-4B1E-996B-536FA65654F4}" type="datetime1">
              <a:rPr lang="es-ES_tradnl" smtClean="0"/>
              <a:t>27/06/2024</a:t>
            </a:fld>
            <a:endParaRPr lang="es-ES_tradnl"/>
          </a:p>
        </p:txBody>
      </p:sp>
    </p:spTree>
    <p:extLst>
      <p:ext uri="{BB962C8B-B14F-4D97-AF65-F5344CB8AC3E}">
        <p14:creationId xmlns:p14="http://schemas.microsoft.com/office/powerpoint/2010/main" val="18249708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noProof="0" dirty="0"/>
              <a:t>Control escalar:</a:t>
            </a:r>
          </a:p>
          <a:p>
            <a:r>
              <a:rPr lang="es-ES" baseline="0" noProof="0" dirty="0"/>
              <a:t> </a:t>
            </a:r>
            <a:r>
              <a:rPr lang="es-ES" baseline="0" noProof="0" dirty="0">
                <a:sym typeface="Wingdings" panose="05000000000000000000" pitchFamily="2" charset="2"/>
              </a:rPr>
              <a:t> Control de magnitud.</a:t>
            </a:r>
          </a:p>
          <a:p>
            <a:r>
              <a:rPr lang="es-ES" baseline="0" noProof="0" dirty="0">
                <a:sym typeface="Wingdings" panose="05000000000000000000" pitchFamily="2" charset="2"/>
              </a:rPr>
              <a:t>  Inestabilidad cuando se superar una determinada frecuencia.</a:t>
            </a:r>
          </a:p>
          <a:p>
            <a:r>
              <a:rPr lang="es-ES" baseline="0" noProof="0" dirty="0">
                <a:sym typeface="Wingdings" panose="05000000000000000000" pitchFamily="2" charset="2"/>
              </a:rPr>
              <a:t>  Comportamiento dinámico lento.</a:t>
            </a:r>
          </a:p>
          <a:p>
            <a:endParaRPr lang="es-ES" baseline="0" noProof="0" dirty="0">
              <a:sym typeface="Wingdings" panose="05000000000000000000" pitchFamily="2" charset="2"/>
            </a:endParaRPr>
          </a:p>
          <a:p>
            <a:r>
              <a:rPr lang="es-ES" baseline="0" noProof="0" dirty="0">
                <a:sym typeface="Wingdings" panose="05000000000000000000" pitchFamily="2" charset="2"/>
              </a:rPr>
              <a:t>Control vectorial:</a:t>
            </a:r>
          </a:p>
          <a:p>
            <a:r>
              <a:rPr lang="es-ES" baseline="0" noProof="0" dirty="0">
                <a:sym typeface="Wingdings" panose="05000000000000000000" pitchFamily="2" charset="2"/>
              </a:rPr>
              <a:t>  Control de magnitud y ángulo.</a:t>
            </a:r>
          </a:p>
          <a:p>
            <a:r>
              <a:rPr lang="es-ES" baseline="0" noProof="0" dirty="0">
                <a:sym typeface="Wingdings" panose="05000000000000000000" pitchFamily="2" charset="2"/>
              </a:rPr>
              <a:t>  Comportamiento dinámico rápido.</a:t>
            </a:r>
          </a:p>
          <a:p>
            <a:r>
              <a:rPr lang="es-ES" baseline="0" noProof="0" dirty="0">
                <a:sym typeface="Wingdings" panose="05000000000000000000" pitchFamily="2" charset="2"/>
              </a:rPr>
              <a:t>  FOC: Consiste en controlar las corrientes en los ejes </a:t>
            </a:r>
            <a:r>
              <a:rPr lang="es-ES" baseline="0" noProof="0" dirty="0" err="1">
                <a:sym typeface="Wingdings" panose="05000000000000000000" pitchFamily="2" charset="2"/>
              </a:rPr>
              <a:t>dq</a:t>
            </a:r>
            <a:r>
              <a:rPr lang="es-ES" baseline="0" noProof="0" dirty="0">
                <a:sym typeface="Wingdings" panose="05000000000000000000" pitchFamily="2" charset="2"/>
              </a:rPr>
              <a:t> en la referencia  </a:t>
            </a:r>
          </a:p>
          <a:p>
            <a:r>
              <a:rPr lang="es-ES" baseline="0" noProof="0" dirty="0">
                <a:sym typeface="Wingdings" panose="05000000000000000000" pitchFamily="2" charset="2"/>
              </a:rPr>
              <a:t>      rotor para controlar el par y el flujo de la máquina.</a:t>
            </a:r>
          </a:p>
          <a:p>
            <a:r>
              <a:rPr lang="es-ES" baseline="0" noProof="0" dirty="0">
                <a:sym typeface="Wingdings" panose="05000000000000000000" pitchFamily="2" charset="2"/>
              </a:rPr>
              <a:t>  DTC: Selecciona los valores de tensión a generar a partir del error de flujo y </a:t>
            </a:r>
          </a:p>
          <a:p>
            <a:r>
              <a:rPr lang="es-ES" baseline="0" noProof="0" dirty="0">
                <a:sym typeface="Wingdings" panose="05000000000000000000" pitchFamily="2" charset="2"/>
              </a:rPr>
              <a:t>      par deseado y real mediante controladores por histéresis.</a:t>
            </a:r>
          </a:p>
          <a:p>
            <a:endParaRPr lang="es-ES" noProof="0" dirty="0"/>
          </a:p>
        </p:txBody>
      </p:sp>
      <p:sp>
        <p:nvSpPr>
          <p:cNvPr id="4" name="Marcador de fecha 3"/>
          <p:cNvSpPr>
            <a:spLocks noGrp="1"/>
          </p:cNvSpPr>
          <p:nvPr>
            <p:ph type="dt" idx="10"/>
          </p:nvPr>
        </p:nvSpPr>
        <p:spPr/>
        <p:txBody>
          <a:bodyPr/>
          <a:lstStyle/>
          <a:p>
            <a:fld id="{1012346E-39A4-4B1E-996B-536FA65654F4}" type="datetime1">
              <a:rPr lang="es-ES_tradnl" smtClean="0"/>
              <a:t>27/06/2024</a:t>
            </a:fld>
            <a:endParaRPr lang="es-ES_tradnl"/>
          </a:p>
        </p:txBody>
      </p:sp>
    </p:spTree>
    <p:extLst>
      <p:ext uri="{BB962C8B-B14F-4D97-AF65-F5344CB8AC3E}">
        <p14:creationId xmlns:p14="http://schemas.microsoft.com/office/powerpoint/2010/main" val="11682843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noProof="0" dirty="0"/>
              <a:t>Control escalar:</a:t>
            </a:r>
          </a:p>
          <a:p>
            <a:r>
              <a:rPr lang="es-ES" baseline="0" noProof="0" dirty="0"/>
              <a:t> </a:t>
            </a:r>
            <a:r>
              <a:rPr lang="es-ES" baseline="0" noProof="0" dirty="0">
                <a:sym typeface="Wingdings" panose="05000000000000000000" pitchFamily="2" charset="2"/>
              </a:rPr>
              <a:t> Control de magnitud.</a:t>
            </a:r>
          </a:p>
          <a:p>
            <a:r>
              <a:rPr lang="es-ES" baseline="0" noProof="0" dirty="0">
                <a:sym typeface="Wingdings" panose="05000000000000000000" pitchFamily="2" charset="2"/>
              </a:rPr>
              <a:t>  Inestabilidad cuando se superar una determinada frecuencia.</a:t>
            </a:r>
          </a:p>
          <a:p>
            <a:r>
              <a:rPr lang="es-ES" baseline="0" noProof="0" dirty="0">
                <a:sym typeface="Wingdings" panose="05000000000000000000" pitchFamily="2" charset="2"/>
              </a:rPr>
              <a:t>  Comportamiento dinámico lento.</a:t>
            </a:r>
          </a:p>
          <a:p>
            <a:endParaRPr lang="es-ES" baseline="0" noProof="0" dirty="0">
              <a:sym typeface="Wingdings" panose="05000000000000000000" pitchFamily="2" charset="2"/>
            </a:endParaRPr>
          </a:p>
          <a:p>
            <a:r>
              <a:rPr lang="es-ES" baseline="0" noProof="0" dirty="0">
                <a:sym typeface="Wingdings" panose="05000000000000000000" pitchFamily="2" charset="2"/>
              </a:rPr>
              <a:t>Control vectorial:</a:t>
            </a:r>
          </a:p>
          <a:p>
            <a:r>
              <a:rPr lang="es-ES" baseline="0" noProof="0" dirty="0">
                <a:sym typeface="Wingdings" panose="05000000000000000000" pitchFamily="2" charset="2"/>
              </a:rPr>
              <a:t>  Control de magnitud y ángulo.</a:t>
            </a:r>
          </a:p>
          <a:p>
            <a:r>
              <a:rPr lang="es-ES" baseline="0" noProof="0" dirty="0">
                <a:sym typeface="Wingdings" panose="05000000000000000000" pitchFamily="2" charset="2"/>
              </a:rPr>
              <a:t>  Comportamiento dinámico rápido.</a:t>
            </a:r>
          </a:p>
          <a:p>
            <a:r>
              <a:rPr lang="es-ES" baseline="0" noProof="0" dirty="0">
                <a:sym typeface="Wingdings" panose="05000000000000000000" pitchFamily="2" charset="2"/>
              </a:rPr>
              <a:t>  FOC: Consiste en controlar las corrientes en los ejes </a:t>
            </a:r>
            <a:r>
              <a:rPr lang="es-ES" baseline="0" noProof="0" dirty="0" err="1">
                <a:sym typeface="Wingdings" panose="05000000000000000000" pitchFamily="2" charset="2"/>
              </a:rPr>
              <a:t>dq</a:t>
            </a:r>
            <a:r>
              <a:rPr lang="es-ES" baseline="0" noProof="0" dirty="0">
                <a:sym typeface="Wingdings" panose="05000000000000000000" pitchFamily="2" charset="2"/>
              </a:rPr>
              <a:t> en la referencia  </a:t>
            </a:r>
          </a:p>
          <a:p>
            <a:r>
              <a:rPr lang="es-ES" baseline="0" noProof="0" dirty="0">
                <a:sym typeface="Wingdings" panose="05000000000000000000" pitchFamily="2" charset="2"/>
              </a:rPr>
              <a:t>      rotor para controlar el par y el flujo de la máquina.</a:t>
            </a:r>
          </a:p>
          <a:p>
            <a:r>
              <a:rPr lang="es-ES" baseline="0" noProof="0" dirty="0">
                <a:sym typeface="Wingdings" panose="05000000000000000000" pitchFamily="2" charset="2"/>
              </a:rPr>
              <a:t>  DTC: Selecciona los valores de tensión a generar a partir del error de flujo y </a:t>
            </a:r>
          </a:p>
          <a:p>
            <a:r>
              <a:rPr lang="es-ES" baseline="0" noProof="0" dirty="0">
                <a:sym typeface="Wingdings" panose="05000000000000000000" pitchFamily="2" charset="2"/>
              </a:rPr>
              <a:t>      par deseado y real mediante controladores por histéresis.</a:t>
            </a:r>
          </a:p>
          <a:p>
            <a:endParaRPr lang="es-ES" noProof="0" dirty="0"/>
          </a:p>
        </p:txBody>
      </p:sp>
      <p:sp>
        <p:nvSpPr>
          <p:cNvPr id="4" name="Marcador de fecha 3"/>
          <p:cNvSpPr>
            <a:spLocks noGrp="1"/>
          </p:cNvSpPr>
          <p:nvPr>
            <p:ph type="dt" idx="10"/>
          </p:nvPr>
        </p:nvSpPr>
        <p:spPr/>
        <p:txBody>
          <a:bodyPr/>
          <a:lstStyle/>
          <a:p>
            <a:fld id="{1012346E-39A4-4B1E-996B-536FA65654F4}" type="datetime1">
              <a:rPr lang="es-ES_tradnl" smtClean="0"/>
              <a:t>27/06/2024</a:t>
            </a:fld>
            <a:endParaRPr lang="es-ES_tradnl"/>
          </a:p>
        </p:txBody>
      </p:sp>
    </p:spTree>
    <p:extLst>
      <p:ext uri="{BB962C8B-B14F-4D97-AF65-F5344CB8AC3E}">
        <p14:creationId xmlns:p14="http://schemas.microsoft.com/office/powerpoint/2010/main" val="30406109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noProof="0" dirty="0"/>
              <a:t>Control escalar:</a:t>
            </a:r>
          </a:p>
          <a:p>
            <a:r>
              <a:rPr lang="es-ES" baseline="0" noProof="0" dirty="0"/>
              <a:t> </a:t>
            </a:r>
            <a:r>
              <a:rPr lang="es-ES" baseline="0" noProof="0" dirty="0">
                <a:sym typeface="Wingdings" panose="05000000000000000000" pitchFamily="2" charset="2"/>
              </a:rPr>
              <a:t> Control de magnitud.</a:t>
            </a:r>
          </a:p>
          <a:p>
            <a:r>
              <a:rPr lang="es-ES" baseline="0" noProof="0" dirty="0">
                <a:sym typeface="Wingdings" panose="05000000000000000000" pitchFamily="2" charset="2"/>
              </a:rPr>
              <a:t>  Inestabilidad cuando se superar una determinada frecuencia.</a:t>
            </a:r>
          </a:p>
          <a:p>
            <a:r>
              <a:rPr lang="es-ES" baseline="0" noProof="0" dirty="0">
                <a:sym typeface="Wingdings" panose="05000000000000000000" pitchFamily="2" charset="2"/>
              </a:rPr>
              <a:t>  Comportamiento dinámico lento.</a:t>
            </a:r>
          </a:p>
          <a:p>
            <a:endParaRPr lang="es-ES" baseline="0" noProof="0" dirty="0">
              <a:sym typeface="Wingdings" panose="05000000000000000000" pitchFamily="2" charset="2"/>
            </a:endParaRPr>
          </a:p>
          <a:p>
            <a:r>
              <a:rPr lang="es-ES" baseline="0" noProof="0" dirty="0">
                <a:sym typeface="Wingdings" panose="05000000000000000000" pitchFamily="2" charset="2"/>
              </a:rPr>
              <a:t>Control vectorial:</a:t>
            </a:r>
          </a:p>
          <a:p>
            <a:r>
              <a:rPr lang="es-ES" baseline="0" noProof="0" dirty="0">
                <a:sym typeface="Wingdings" panose="05000000000000000000" pitchFamily="2" charset="2"/>
              </a:rPr>
              <a:t>  Control de magnitud y ángulo.</a:t>
            </a:r>
          </a:p>
          <a:p>
            <a:r>
              <a:rPr lang="es-ES" baseline="0" noProof="0" dirty="0">
                <a:sym typeface="Wingdings" panose="05000000000000000000" pitchFamily="2" charset="2"/>
              </a:rPr>
              <a:t>  Comportamiento dinámico rápido.</a:t>
            </a:r>
          </a:p>
          <a:p>
            <a:r>
              <a:rPr lang="es-ES" baseline="0" noProof="0" dirty="0">
                <a:sym typeface="Wingdings" panose="05000000000000000000" pitchFamily="2" charset="2"/>
              </a:rPr>
              <a:t>  FOC: Consiste en controlar las corrientes en los ejes </a:t>
            </a:r>
            <a:r>
              <a:rPr lang="es-ES" baseline="0" noProof="0" dirty="0" err="1">
                <a:sym typeface="Wingdings" panose="05000000000000000000" pitchFamily="2" charset="2"/>
              </a:rPr>
              <a:t>dq</a:t>
            </a:r>
            <a:r>
              <a:rPr lang="es-ES" baseline="0" noProof="0" dirty="0">
                <a:sym typeface="Wingdings" panose="05000000000000000000" pitchFamily="2" charset="2"/>
              </a:rPr>
              <a:t> en la referencia  </a:t>
            </a:r>
          </a:p>
          <a:p>
            <a:r>
              <a:rPr lang="es-ES" baseline="0" noProof="0" dirty="0">
                <a:sym typeface="Wingdings" panose="05000000000000000000" pitchFamily="2" charset="2"/>
              </a:rPr>
              <a:t>      rotor para controlar el par y el flujo de la máquina.</a:t>
            </a:r>
          </a:p>
          <a:p>
            <a:r>
              <a:rPr lang="es-ES" baseline="0" noProof="0" dirty="0">
                <a:sym typeface="Wingdings" panose="05000000000000000000" pitchFamily="2" charset="2"/>
              </a:rPr>
              <a:t>  DTC: Selecciona los valores de tensión a generar a partir del error de flujo y </a:t>
            </a:r>
          </a:p>
          <a:p>
            <a:r>
              <a:rPr lang="es-ES" baseline="0" noProof="0" dirty="0">
                <a:sym typeface="Wingdings" panose="05000000000000000000" pitchFamily="2" charset="2"/>
              </a:rPr>
              <a:t>      par deseado y real mediante controladores por histéresis.</a:t>
            </a:r>
          </a:p>
          <a:p>
            <a:endParaRPr lang="es-ES" noProof="0" dirty="0"/>
          </a:p>
        </p:txBody>
      </p:sp>
      <p:sp>
        <p:nvSpPr>
          <p:cNvPr id="4" name="Marcador de fecha 3"/>
          <p:cNvSpPr>
            <a:spLocks noGrp="1"/>
          </p:cNvSpPr>
          <p:nvPr>
            <p:ph type="dt" idx="10"/>
          </p:nvPr>
        </p:nvSpPr>
        <p:spPr/>
        <p:txBody>
          <a:bodyPr/>
          <a:lstStyle/>
          <a:p>
            <a:fld id="{1012346E-39A4-4B1E-996B-536FA65654F4}" type="datetime1">
              <a:rPr lang="es-ES_tradnl" smtClean="0"/>
              <a:t>27/06/2024</a:t>
            </a:fld>
            <a:endParaRPr lang="es-ES_tradnl"/>
          </a:p>
        </p:txBody>
      </p:sp>
    </p:spTree>
    <p:extLst>
      <p:ext uri="{BB962C8B-B14F-4D97-AF65-F5344CB8AC3E}">
        <p14:creationId xmlns:p14="http://schemas.microsoft.com/office/powerpoint/2010/main" val="27840806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noProof="0" dirty="0"/>
              <a:t>Control escalar:</a:t>
            </a:r>
          </a:p>
          <a:p>
            <a:r>
              <a:rPr lang="es-ES" baseline="0" noProof="0" dirty="0"/>
              <a:t> </a:t>
            </a:r>
            <a:r>
              <a:rPr lang="es-ES" baseline="0" noProof="0" dirty="0">
                <a:sym typeface="Wingdings" panose="05000000000000000000" pitchFamily="2" charset="2"/>
              </a:rPr>
              <a:t> Control de magnitud.</a:t>
            </a:r>
          </a:p>
          <a:p>
            <a:r>
              <a:rPr lang="es-ES" baseline="0" noProof="0" dirty="0">
                <a:sym typeface="Wingdings" panose="05000000000000000000" pitchFamily="2" charset="2"/>
              </a:rPr>
              <a:t>  Inestabilidad cuando se superar una determinada frecuencia.</a:t>
            </a:r>
          </a:p>
          <a:p>
            <a:r>
              <a:rPr lang="es-ES" baseline="0" noProof="0" dirty="0">
                <a:sym typeface="Wingdings" panose="05000000000000000000" pitchFamily="2" charset="2"/>
              </a:rPr>
              <a:t>  Comportamiento dinámico lento.</a:t>
            </a:r>
          </a:p>
          <a:p>
            <a:endParaRPr lang="es-ES" baseline="0" noProof="0" dirty="0">
              <a:sym typeface="Wingdings" panose="05000000000000000000" pitchFamily="2" charset="2"/>
            </a:endParaRPr>
          </a:p>
          <a:p>
            <a:r>
              <a:rPr lang="es-ES" baseline="0" noProof="0" dirty="0">
                <a:sym typeface="Wingdings" panose="05000000000000000000" pitchFamily="2" charset="2"/>
              </a:rPr>
              <a:t>Control vectorial:</a:t>
            </a:r>
          </a:p>
          <a:p>
            <a:r>
              <a:rPr lang="es-ES" baseline="0" noProof="0" dirty="0">
                <a:sym typeface="Wingdings" panose="05000000000000000000" pitchFamily="2" charset="2"/>
              </a:rPr>
              <a:t>  Control de magnitud y ángulo.</a:t>
            </a:r>
          </a:p>
          <a:p>
            <a:r>
              <a:rPr lang="es-ES" baseline="0" noProof="0" dirty="0">
                <a:sym typeface="Wingdings" panose="05000000000000000000" pitchFamily="2" charset="2"/>
              </a:rPr>
              <a:t>  Comportamiento dinámico rápido.</a:t>
            </a:r>
          </a:p>
          <a:p>
            <a:r>
              <a:rPr lang="es-ES" baseline="0" noProof="0" dirty="0">
                <a:sym typeface="Wingdings" panose="05000000000000000000" pitchFamily="2" charset="2"/>
              </a:rPr>
              <a:t>  FOC: Consiste en controlar las corrientes en los ejes </a:t>
            </a:r>
            <a:r>
              <a:rPr lang="es-ES" baseline="0" noProof="0" dirty="0" err="1">
                <a:sym typeface="Wingdings" panose="05000000000000000000" pitchFamily="2" charset="2"/>
              </a:rPr>
              <a:t>dq</a:t>
            </a:r>
            <a:r>
              <a:rPr lang="es-ES" baseline="0" noProof="0" dirty="0">
                <a:sym typeface="Wingdings" panose="05000000000000000000" pitchFamily="2" charset="2"/>
              </a:rPr>
              <a:t> en la referencia  </a:t>
            </a:r>
          </a:p>
          <a:p>
            <a:r>
              <a:rPr lang="es-ES" baseline="0" noProof="0" dirty="0">
                <a:sym typeface="Wingdings" panose="05000000000000000000" pitchFamily="2" charset="2"/>
              </a:rPr>
              <a:t>      rotor para controlar el par y el flujo de la máquina.</a:t>
            </a:r>
          </a:p>
          <a:p>
            <a:r>
              <a:rPr lang="es-ES" baseline="0" noProof="0" dirty="0">
                <a:sym typeface="Wingdings" panose="05000000000000000000" pitchFamily="2" charset="2"/>
              </a:rPr>
              <a:t>  DTC: Selecciona los valores de tensión a generar a partir del error de flujo y </a:t>
            </a:r>
          </a:p>
          <a:p>
            <a:r>
              <a:rPr lang="es-ES" baseline="0" noProof="0" dirty="0">
                <a:sym typeface="Wingdings" panose="05000000000000000000" pitchFamily="2" charset="2"/>
              </a:rPr>
              <a:t>      par deseado y real mediante controladores por histéresis.</a:t>
            </a:r>
          </a:p>
          <a:p>
            <a:endParaRPr lang="es-ES" noProof="0" dirty="0"/>
          </a:p>
        </p:txBody>
      </p:sp>
      <p:sp>
        <p:nvSpPr>
          <p:cNvPr id="4" name="Marcador de fecha 3"/>
          <p:cNvSpPr>
            <a:spLocks noGrp="1"/>
          </p:cNvSpPr>
          <p:nvPr>
            <p:ph type="dt" idx="10"/>
          </p:nvPr>
        </p:nvSpPr>
        <p:spPr/>
        <p:txBody>
          <a:bodyPr/>
          <a:lstStyle/>
          <a:p>
            <a:fld id="{1012346E-39A4-4B1E-996B-536FA65654F4}" type="datetime1">
              <a:rPr lang="es-ES_tradnl" smtClean="0"/>
              <a:t>27/06/2024</a:t>
            </a:fld>
            <a:endParaRPr lang="es-ES_tradnl"/>
          </a:p>
        </p:txBody>
      </p:sp>
    </p:spTree>
    <p:extLst>
      <p:ext uri="{BB962C8B-B14F-4D97-AF65-F5344CB8AC3E}">
        <p14:creationId xmlns:p14="http://schemas.microsoft.com/office/powerpoint/2010/main" val="48592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Limiting the stator flux linkage magnitude </a:t>
            </a:r>
            <a:r>
              <a:rPr lang="en-GB" noProof="0" dirty="0" err="1"/>
              <a:t>λs</a:t>
            </a:r>
            <a:r>
              <a:rPr lang="en-GB" noProof="0" dirty="0"/>
              <a:t>, the stator voltage requirement can be kept comparably low.</a:t>
            </a:r>
          </a:p>
        </p:txBody>
      </p:sp>
      <p:sp>
        <p:nvSpPr>
          <p:cNvPr id="4" name="Slide Number Placeholder 3"/>
          <p:cNvSpPr>
            <a:spLocks noGrp="1"/>
          </p:cNvSpPr>
          <p:nvPr>
            <p:ph type="sldNum" sz="quarter" idx="5"/>
          </p:nvPr>
        </p:nvSpPr>
        <p:spPr/>
        <p:txBody>
          <a:bodyPr/>
          <a:lstStyle/>
          <a:p>
            <a:fld id="{E53ACCFB-038C-49FE-B450-BB1408887780}" type="slidenum">
              <a:rPr lang="en-GB" smtClean="0"/>
              <a:t>19</a:t>
            </a:fld>
            <a:endParaRPr lang="en-GB"/>
          </a:p>
        </p:txBody>
      </p:sp>
    </p:spTree>
    <p:extLst>
      <p:ext uri="{BB962C8B-B14F-4D97-AF65-F5344CB8AC3E}">
        <p14:creationId xmlns:p14="http://schemas.microsoft.com/office/powerpoint/2010/main" val="4656483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noProof="0" dirty="0"/>
              <a:t>Control escalar:</a:t>
            </a:r>
          </a:p>
          <a:p>
            <a:r>
              <a:rPr lang="es-ES" baseline="0" noProof="0" dirty="0"/>
              <a:t> </a:t>
            </a:r>
            <a:r>
              <a:rPr lang="es-ES" baseline="0" noProof="0" dirty="0">
                <a:sym typeface="Wingdings" panose="05000000000000000000" pitchFamily="2" charset="2"/>
              </a:rPr>
              <a:t> Control de magnitud.</a:t>
            </a:r>
          </a:p>
          <a:p>
            <a:r>
              <a:rPr lang="es-ES" baseline="0" noProof="0" dirty="0">
                <a:sym typeface="Wingdings" panose="05000000000000000000" pitchFamily="2" charset="2"/>
              </a:rPr>
              <a:t>  Inestabilidad cuando se superar una determinada frecuencia.</a:t>
            </a:r>
          </a:p>
          <a:p>
            <a:r>
              <a:rPr lang="es-ES" baseline="0" noProof="0" dirty="0">
                <a:sym typeface="Wingdings" panose="05000000000000000000" pitchFamily="2" charset="2"/>
              </a:rPr>
              <a:t>  Comportamiento dinámico lento.</a:t>
            </a:r>
          </a:p>
          <a:p>
            <a:endParaRPr lang="es-ES" baseline="0" noProof="0" dirty="0">
              <a:sym typeface="Wingdings" panose="05000000000000000000" pitchFamily="2" charset="2"/>
            </a:endParaRPr>
          </a:p>
          <a:p>
            <a:r>
              <a:rPr lang="es-ES" baseline="0" noProof="0" dirty="0">
                <a:sym typeface="Wingdings" panose="05000000000000000000" pitchFamily="2" charset="2"/>
              </a:rPr>
              <a:t>Control vectorial:</a:t>
            </a:r>
          </a:p>
          <a:p>
            <a:r>
              <a:rPr lang="es-ES" baseline="0" noProof="0" dirty="0">
                <a:sym typeface="Wingdings" panose="05000000000000000000" pitchFamily="2" charset="2"/>
              </a:rPr>
              <a:t>  Control de magnitud y ángulo.</a:t>
            </a:r>
          </a:p>
          <a:p>
            <a:r>
              <a:rPr lang="es-ES" baseline="0" noProof="0" dirty="0">
                <a:sym typeface="Wingdings" panose="05000000000000000000" pitchFamily="2" charset="2"/>
              </a:rPr>
              <a:t>  Comportamiento dinámico rápido.</a:t>
            </a:r>
          </a:p>
          <a:p>
            <a:r>
              <a:rPr lang="es-ES" baseline="0" noProof="0" dirty="0">
                <a:sym typeface="Wingdings" panose="05000000000000000000" pitchFamily="2" charset="2"/>
              </a:rPr>
              <a:t>  FOC: Consiste en controlar las corrientes en los ejes </a:t>
            </a:r>
            <a:r>
              <a:rPr lang="es-ES" baseline="0" noProof="0" dirty="0" err="1">
                <a:sym typeface="Wingdings" panose="05000000000000000000" pitchFamily="2" charset="2"/>
              </a:rPr>
              <a:t>dq</a:t>
            </a:r>
            <a:r>
              <a:rPr lang="es-ES" baseline="0" noProof="0" dirty="0">
                <a:sym typeface="Wingdings" panose="05000000000000000000" pitchFamily="2" charset="2"/>
              </a:rPr>
              <a:t> en la referencia  </a:t>
            </a:r>
          </a:p>
          <a:p>
            <a:r>
              <a:rPr lang="es-ES" baseline="0" noProof="0" dirty="0">
                <a:sym typeface="Wingdings" panose="05000000000000000000" pitchFamily="2" charset="2"/>
              </a:rPr>
              <a:t>      rotor para controlar el par y el flujo de la máquina.</a:t>
            </a:r>
          </a:p>
          <a:p>
            <a:r>
              <a:rPr lang="es-ES" baseline="0" noProof="0" dirty="0">
                <a:sym typeface="Wingdings" panose="05000000000000000000" pitchFamily="2" charset="2"/>
              </a:rPr>
              <a:t>  DTC: Selecciona los valores de tensión a generar a partir del error de flujo y </a:t>
            </a:r>
          </a:p>
          <a:p>
            <a:r>
              <a:rPr lang="es-ES" baseline="0" noProof="0" dirty="0">
                <a:sym typeface="Wingdings" panose="05000000000000000000" pitchFamily="2" charset="2"/>
              </a:rPr>
              <a:t>      par deseado y real mediante controladores por histéresis.</a:t>
            </a:r>
          </a:p>
          <a:p>
            <a:endParaRPr lang="es-ES" noProof="0" dirty="0"/>
          </a:p>
        </p:txBody>
      </p:sp>
      <p:sp>
        <p:nvSpPr>
          <p:cNvPr id="4" name="Marcador de fecha 3"/>
          <p:cNvSpPr>
            <a:spLocks noGrp="1"/>
          </p:cNvSpPr>
          <p:nvPr>
            <p:ph type="dt" idx="10"/>
          </p:nvPr>
        </p:nvSpPr>
        <p:spPr/>
        <p:txBody>
          <a:bodyPr/>
          <a:lstStyle/>
          <a:p>
            <a:fld id="{1012346E-39A4-4B1E-996B-536FA65654F4}" type="datetime1">
              <a:rPr lang="es-ES_tradnl" smtClean="0"/>
              <a:t>27/06/2024</a:t>
            </a:fld>
            <a:endParaRPr lang="es-ES_tradnl"/>
          </a:p>
        </p:txBody>
      </p:sp>
    </p:spTree>
    <p:extLst>
      <p:ext uri="{BB962C8B-B14F-4D97-AF65-F5344CB8AC3E}">
        <p14:creationId xmlns:p14="http://schemas.microsoft.com/office/powerpoint/2010/main" val="12438165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noProof="0" dirty="0"/>
              <a:t>Control escalar:</a:t>
            </a:r>
          </a:p>
          <a:p>
            <a:r>
              <a:rPr lang="es-ES" baseline="0" noProof="0" dirty="0"/>
              <a:t> </a:t>
            </a:r>
            <a:r>
              <a:rPr lang="es-ES" baseline="0" noProof="0" dirty="0">
                <a:sym typeface="Wingdings" panose="05000000000000000000" pitchFamily="2" charset="2"/>
              </a:rPr>
              <a:t> Control de magnitud.</a:t>
            </a:r>
          </a:p>
          <a:p>
            <a:r>
              <a:rPr lang="es-ES" baseline="0" noProof="0" dirty="0">
                <a:sym typeface="Wingdings" panose="05000000000000000000" pitchFamily="2" charset="2"/>
              </a:rPr>
              <a:t>  Inestabilidad cuando se superar una determinada frecuencia.</a:t>
            </a:r>
          </a:p>
          <a:p>
            <a:r>
              <a:rPr lang="es-ES" baseline="0" noProof="0" dirty="0">
                <a:sym typeface="Wingdings" panose="05000000000000000000" pitchFamily="2" charset="2"/>
              </a:rPr>
              <a:t>  Comportamiento dinámico lento.</a:t>
            </a:r>
          </a:p>
          <a:p>
            <a:endParaRPr lang="es-ES" baseline="0" noProof="0" dirty="0">
              <a:sym typeface="Wingdings" panose="05000000000000000000" pitchFamily="2" charset="2"/>
            </a:endParaRPr>
          </a:p>
          <a:p>
            <a:r>
              <a:rPr lang="es-ES" baseline="0" noProof="0" dirty="0">
                <a:sym typeface="Wingdings" panose="05000000000000000000" pitchFamily="2" charset="2"/>
              </a:rPr>
              <a:t>Control vectorial:</a:t>
            </a:r>
          </a:p>
          <a:p>
            <a:r>
              <a:rPr lang="es-ES" baseline="0" noProof="0" dirty="0">
                <a:sym typeface="Wingdings" panose="05000000000000000000" pitchFamily="2" charset="2"/>
              </a:rPr>
              <a:t>  Control de magnitud y ángulo.</a:t>
            </a:r>
          </a:p>
          <a:p>
            <a:r>
              <a:rPr lang="es-ES" baseline="0" noProof="0" dirty="0">
                <a:sym typeface="Wingdings" panose="05000000000000000000" pitchFamily="2" charset="2"/>
              </a:rPr>
              <a:t>  Comportamiento dinámico rápido.</a:t>
            </a:r>
          </a:p>
          <a:p>
            <a:r>
              <a:rPr lang="es-ES" baseline="0" noProof="0" dirty="0">
                <a:sym typeface="Wingdings" panose="05000000000000000000" pitchFamily="2" charset="2"/>
              </a:rPr>
              <a:t>  FOC: Consiste en controlar las corrientes en los ejes </a:t>
            </a:r>
            <a:r>
              <a:rPr lang="es-ES" baseline="0" noProof="0" dirty="0" err="1">
                <a:sym typeface="Wingdings" panose="05000000000000000000" pitchFamily="2" charset="2"/>
              </a:rPr>
              <a:t>dq</a:t>
            </a:r>
            <a:r>
              <a:rPr lang="es-ES" baseline="0" noProof="0" dirty="0">
                <a:sym typeface="Wingdings" panose="05000000000000000000" pitchFamily="2" charset="2"/>
              </a:rPr>
              <a:t> en la referencia  </a:t>
            </a:r>
          </a:p>
          <a:p>
            <a:r>
              <a:rPr lang="es-ES" baseline="0" noProof="0" dirty="0">
                <a:sym typeface="Wingdings" panose="05000000000000000000" pitchFamily="2" charset="2"/>
              </a:rPr>
              <a:t>      rotor para controlar el par y el flujo de la máquina.</a:t>
            </a:r>
          </a:p>
          <a:p>
            <a:r>
              <a:rPr lang="es-ES" baseline="0" noProof="0" dirty="0">
                <a:sym typeface="Wingdings" panose="05000000000000000000" pitchFamily="2" charset="2"/>
              </a:rPr>
              <a:t>  DTC: Selecciona los valores de tensión a generar a partir del error de flujo y </a:t>
            </a:r>
          </a:p>
          <a:p>
            <a:r>
              <a:rPr lang="es-ES" baseline="0" noProof="0" dirty="0">
                <a:sym typeface="Wingdings" panose="05000000000000000000" pitchFamily="2" charset="2"/>
              </a:rPr>
              <a:t>      par deseado y real mediante controladores por histéresis.</a:t>
            </a:r>
          </a:p>
          <a:p>
            <a:endParaRPr lang="es-ES" noProof="0" dirty="0"/>
          </a:p>
        </p:txBody>
      </p:sp>
      <p:sp>
        <p:nvSpPr>
          <p:cNvPr id="4" name="Marcador de fecha 3"/>
          <p:cNvSpPr>
            <a:spLocks noGrp="1"/>
          </p:cNvSpPr>
          <p:nvPr>
            <p:ph type="dt" idx="10"/>
          </p:nvPr>
        </p:nvSpPr>
        <p:spPr/>
        <p:txBody>
          <a:bodyPr/>
          <a:lstStyle/>
          <a:p>
            <a:fld id="{1012346E-39A4-4B1E-996B-536FA65654F4}" type="datetime1">
              <a:rPr lang="es-ES_tradnl" smtClean="0"/>
              <a:t>27/06/2024</a:t>
            </a:fld>
            <a:endParaRPr lang="es-ES_tradnl"/>
          </a:p>
        </p:txBody>
      </p:sp>
    </p:spTree>
    <p:extLst>
      <p:ext uri="{BB962C8B-B14F-4D97-AF65-F5344CB8AC3E}">
        <p14:creationId xmlns:p14="http://schemas.microsoft.com/office/powerpoint/2010/main" val="12442763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noProof="0" dirty="0"/>
              <a:t>Control escalar:</a:t>
            </a:r>
          </a:p>
          <a:p>
            <a:r>
              <a:rPr lang="es-ES" baseline="0" noProof="0" dirty="0"/>
              <a:t> </a:t>
            </a:r>
            <a:r>
              <a:rPr lang="es-ES" baseline="0" noProof="0" dirty="0">
                <a:sym typeface="Wingdings" panose="05000000000000000000" pitchFamily="2" charset="2"/>
              </a:rPr>
              <a:t> Control de magnitud.</a:t>
            </a:r>
          </a:p>
          <a:p>
            <a:r>
              <a:rPr lang="es-ES" baseline="0" noProof="0" dirty="0">
                <a:sym typeface="Wingdings" panose="05000000000000000000" pitchFamily="2" charset="2"/>
              </a:rPr>
              <a:t>  Inestabilidad cuando se superar una determinada frecuencia.</a:t>
            </a:r>
          </a:p>
          <a:p>
            <a:r>
              <a:rPr lang="es-ES" baseline="0" noProof="0" dirty="0">
                <a:sym typeface="Wingdings" panose="05000000000000000000" pitchFamily="2" charset="2"/>
              </a:rPr>
              <a:t>  Comportamiento dinámico lento.</a:t>
            </a:r>
          </a:p>
          <a:p>
            <a:endParaRPr lang="es-ES" baseline="0" noProof="0" dirty="0">
              <a:sym typeface="Wingdings" panose="05000000000000000000" pitchFamily="2" charset="2"/>
            </a:endParaRPr>
          </a:p>
          <a:p>
            <a:r>
              <a:rPr lang="es-ES" baseline="0" noProof="0" dirty="0">
                <a:sym typeface="Wingdings" panose="05000000000000000000" pitchFamily="2" charset="2"/>
              </a:rPr>
              <a:t>Control vectorial:</a:t>
            </a:r>
          </a:p>
          <a:p>
            <a:r>
              <a:rPr lang="es-ES" baseline="0" noProof="0" dirty="0">
                <a:sym typeface="Wingdings" panose="05000000000000000000" pitchFamily="2" charset="2"/>
              </a:rPr>
              <a:t>  Control de magnitud y ángulo.</a:t>
            </a:r>
          </a:p>
          <a:p>
            <a:r>
              <a:rPr lang="es-ES" baseline="0" noProof="0" dirty="0">
                <a:sym typeface="Wingdings" panose="05000000000000000000" pitchFamily="2" charset="2"/>
              </a:rPr>
              <a:t>  Comportamiento dinámico rápido.</a:t>
            </a:r>
          </a:p>
          <a:p>
            <a:r>
              <a:rPr lang="es-ES" baseline="0" noProof="0" dirty="0">
                <a:sym typeface="Wingdings" panose="05000000000000000000" pitchFamily="2" charset="2"/>
              </a:rPr>
              <a:t>  FOC: Consiste en controlar las corrientes en los ejes </a:t>
            </a:r>
            <a:r>
              <a:rPr lang="es-ES" baseline="0" noProof="0" dirty="0" err="1">
                <a:sym typeface="Wingdings" panose="05000000000000000000" pitchFamily="2" charset="2"/>
              </a:rPr>
              <a:t>dq</a:t>
            </a:r>
            <a:r>
              <a:rPr lang="es-ES" baseline="0" noProof="0" dirty="0">
                <a:sym typeface="Wingdings" panose="05000000000000000000" pitchFamily="2" charset="2"/>
              </a:rPr>
              <a:t> en la referencia  </a:t>
            </a:r>
          </a:p>
          <a:p>
            <a:r>
              <a:rPr lang="es-ES" baseline="0" noProof="0" dirty="0">
                <a:sym typeface="Wingdings" panose="05000000000000000000" pitchFamily="2" charset="2"/>
              </a:rPr>
              <a:t>      rotor para controlar el par y el flujo de la máquina.</a:t>
            </a:r>
          </a:p>
          <a:p>
            <a:r>
              <a:rPr lang="es-ES" baseline="0" noProof="0" dirty="0">
                <a:sym typeface="Wingdings" panose="05000000000000000000" pitchFamily="2" charset="2"/>
              </a:rPr>
              <a:t>  DTC: Selecciona los valores de tensión a generar a partir del error de flujo y </a:t>
            </a:r>
          </a:p>
          <a:p>
            <a:r>
              <a:rPr lang="es-ES" baseline="0" noProof="0" dirty="0">
                <a:sym typeface="Wingdings" panose="05000000000000000000" pitchFamily="2" charset="2"/>
              </a:rPr>
              <a:t>      par deseado y real mediante controladores por histéresis.</a:t>
            </a:r>
          </a:p>
          <a:p>
            <a:endParaRPr lang="es-ES" noProof="0" dirty="0"/>
          </a:p>
        </p:txBody>
      </p:sp>
      <p:sp>
        <p:nvSpPr>
          <p:cNvPr id="4" name="Marcador de fecha 3"/>
          <p:cNvSpPr>
            <a:spLocks noGrp="1"/>
          </p:cNvSpPr>
          <p:nvPr>
            <p:ph type="dt" idx="10"/>
          </p:nvPr>
        </p:nvSpPr>
        <p:spPr/>
        <p:txBody>
          <a:bodyPr/>
          <a:lstStyle/>
          <a:p>
            <a:fld id="{1012346E-39A4-4B1E-996B-536FA65654F4}" type="datetime1">
              <a:rPr lang="es-ES_tradnl" smtClean="0"/>
              <a:t>27/06/2024</a:t>
            </a:fld>
            <a:endParaRPr lang="es-ES_tradnl"/>
          </a:p>
        </p:txBody>
      </p:sp>
    </p:spTree>
    <p:extLst>
      <p:ext uri="{BB962C8B-B14F-4D97-AF65-F5344CB8AC3E}">
        <p14:creationId xmlns:p14="http://schemas.microsoft.com/office/powerpoint/2010/main" val="38426766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noProof="0" dirty="0"/>
              <a:t>Control escalar:</a:t>
            </a:r>
          </a:p>
          <a:p>
            <a:r>
              <a:rPr lang="es-ES" baseline="0" noProof="0" dirty="0"/>
              <a:t> </a:t>
            </a:r>
            <a:r>
              <a:rPr lang="es-ES" baseline="0" noProof="0" dirty="0">
                <a:sym typeface="Wingdings" panose="05000000000000000000" pitchFamily="2" charset="2"/>
              </a:rPr>
              <a:t> Control de magnitud.</a:t>
            </a:r>
          </a:p>
          <a:p>
            <a:r>
              <a:rPr lang="es-ES" baseline="0" noProof="0" dirty="0">
                <a:sym typeface="Wingdings" panose="05000000000000000000" pitchFamily="2" charset="2"/>
              </a:rPr>
              <a:t>  Inestabilidad cuando se superar una determinada frecuencia.</a:t>
            </a:r>
          </a:p>
          <a:p>
            <a:r>
              <a:rPr lang="es-ES" baseline="0" noProof="0" dirty="0">
                <a:sym typeface="Wingdings" panose="05000000000000000000" pitchFamily="2" charset="2"/>
              </a:rPr>
              <a:t>  Comportamiento dinámico lento.</a:t>
            </a:r>
          </a:p>
          <a:p>
            <a:endParaRPr lang="es-ES" baseline="0" noProof="0" dirty="0">
              <a:sym typeface="Wingdings" panose="05000000000000000000" pitchFamily="2" charset="2"/>
            </a:endParaRPr>
          </a:p>
          <a:p>
            <a:r>
              <a:rPr lang="es-ES" baseline="0" noProof="0" dirty="0">
                <a:sym typeface="Wingdings" panose="05000000000000000000" pitchFamily="2" charset="2"/>
              </a:rPr>
              <a:t>Control vectorial:</a:t>
            </a:r>
          </a:p>
          <a:p>
            <a:r>
              <a:rPr lang="es-ES" baseline="0" noProof="0" dirty="0">
                <a:sym typeface="Wingdings" panose="05000000000000000000" pitchFamily="2" charset="2"/>
              </a:rPr>
              <a:t>  Control de magnitud y ángulo.</a:t>
            </a:r>
          </a:p>
          <a:p>
            <a:r>
              <a:rPr lang="es-ES" baseline="0" noProof="0" dirty="0">
                <a:sym typeface="Wingdings" panose="05000000000000000000" pitchFamily="2" charset="2"/>
              </a:rPr>
              <a:t>  Comportamiento dinámico rápido.</a:t>
            </a:r>
          </a:p>
          <a:p>
            <a:r>
              <a:rPr lang="es-ES" baseline="0" noProof="0" dirty="0">
                <a:sym typeface="Wingdings" panose="05000000000000000000" pitchFamily="2" charset="2"/>
              </a:rPr>
              <a:t>  FOC: Consiste en controlar las corrientes en los ejes </a:t>
            </a:r>
            <a:r>
              <a:rPr lang="es-ES" baseline="0" noProof="0" dirty="0" err="1">
                <a:sym typeface="Wingdings" panose="05000000000000000000" pitchFamily="2" charset="2"/>
              </a:rPr>
              <a:t>dq</a:t>
            </a:r>
            <a:r>
              <a:rPr lang="es-ES" baseline="0" noProof="0" dirty="0">
                <a:sym typeface="Wingdings" panose="05000000000000000000" pitchFamily="2" charset="2"/>
              </a:rPr>
              <a:t> en la referencia  </a:t>
            </a:r>
          </a:p>
          <a:p>
            <a:r>
              <a:rPr lang="es-ES" baseline="0" noProof="0" dirty="0">
                <a:sym typeface="Wingdings" panose="05000000000000000000" pitchFamily="2" charset="2"/>
              </a:rPr>
              <a:t>      rotor para controlar el par y el flujo de la máquina.</a:t>
            </a:r>
          </a:p>
          <a:p>
            <a:r>
              <a:rPr lang="es-ES" baseline="0" noProof="0" dirty="0">
                <a:sym typeface="Wingdings" panose="05000000000000000000" pitchFamily="2" charset="2"/>
              </a:rPr>
              <a:t>  DTC: Selecciona los valores de tensión a generar a partir del error de flujo y </a:t>
            </a:r>
          </a:p>
          <a:p>
            <a:r>
              <a:rPr lang="es-ES" baseline="0" noProof="0" dirty="0">
                <a:sym typeface="Wingdings" panose="05000000000000000000" pitchFamily="2" charset="2"/>
              </a:rPr>
              <a:t>      par deseado y real mediante controladores por histéresis.</a:t>
            </a:r>
          </a:p>
          <a:p>
            <a:endParaRPr lang="es-ES" noProof="0" dirty="0"/>
          </a:p>
        </p:txBody>
      </p:sp>
      <p:sp>
        <p:nvSpPr>
          <p:cNvPr id="4" name="Marcador de fecha 3"/>
          <p:cNvSpPr>
            <a:spLocks noGrp="1"/>
          </p:cNvSpPr>
          <p:nvPr>
            <p:ph type="dt" idx="10"/>
          </p:nvPr>
        </p:nvSpPr>
        <p:spPr/>
        <p:txBody>
          <a:bodyPr/>
          <a:lstStyle/>
          <a:p>
            <a:fld id="{1012346E-39A4-4B1E-996B-536FA65654F4}" type="datetime1">
              <a:rPr lang="es-ES_tradnl" smtClean="0"/>
              <a:t>27/06/2024</a:t>
            </a:fld>
            <a:endParaRPr lang="es-ES_tradnl"/>
          </a:p>
        </p:txBody>
      </p:sp>
    </p:spTree>
    <p:extLst>
      <p:ext uri="{BB962C8B-B14F-4D97-AF65-F5344CB8AC3E}">
        <p14:creationId xmlns:p14="http://schemas.microsoft.com/office/powerpoint/2010/main" val="1960491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is the easiest control strategy because the rotor d-axis current component is fixed to zero, leaving the current vector on the rotor q-axis.</a:t>
            </a:r>
          </a:p>
        </p:txBody>
      </p:sp>
      <p:sp>
        <p:nvSpPr>
          <p:cNvPr id="4" name="Slide Number Placeholder 3"/>
          <p:cNvSpPr>
            <a:spLocks noGrp="1"/>
          </p:cNvSpPr>
          <p:nvPr>
            <p:ph type="sldNum" sz="quarter" idx="5"/>
          </p:nvPr>
        </p:nvSpPr>
        <p:spPr/>
        <p:txBody>
          <a:bodyPr/>
          <a:lstStyle/>
          <a:p>
            <a:fld id="{E53ACCFB-038C-49FE-B450-BB1408887780}" type="slidenum">
              <a:rPr lang="en-GB" smtClean="0"/>
              <a:t>20</a:t>
            </a:fld>
            <a:endParaRPr lang="en-GB"/>
          </a:p>
        </p:txBody>
      </p:sp>
    </p:spTree>
    <p:extLst>
      <p:ext uri="{BB962C8B-B14F-4D97-AF65-F5344CB8AC3E}">
        <p14:creationId xmlns:p14="http://schemas.microsoft.com/office/powerpoint/2010/main" val="63450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noProof="0" dirty="0"/>
              <a:t>Control escalar:</a:t>
            </a:r>
          </a:p>
          <a:p>
            <a:r>
              <a:rPr lang="es-ES" baseline="0" noProof="0" dirty="0"/>
              <a:t> </a:t>
            </a:r>
            <a:r>
              <a:rPr lang="es-ES" baseline="0" noProof="0" dirty="0">
                <a:sym typeface="Wingdings" panose="05000000000000000000" pitchFamily="2" charset="2"/>
              </a:rPr>
              <a:t> Control de magnitud.</a:t>
            </a:r>
          </a:p>
          <a:p>
            <a:r>
              <a:rPr lang="es-ES" baseline="0" noProof="0" dirty="0">
                <a:sym typeface="Wingdings" panose="05000000000000000000" pitchFamily="2" charset="2"/>
              </a:rPr>
              <a:t>  Inestabilidad cuando se superar una determinada frecuencia.</a:t>
            </a:r>
          </a:p>
          <a:p>
            <a:r>
              <a:rPr lang="es-ES" baseline="0" noProof="0" dirty="0">
                <a:sym typeface="Wingdings" panose="05000000000000000000" pitchFamily="2" charset="2"/>
              </a:rPr>
              <a:t>  Comportamiento dinámico lento.</a:t>
            </a:r>
          </a:p>
          <a:p>
            <a:endParaRPr lang="es-ES" baseline="0" noProof="0" dirty="0">
              <a:sym typeface="Wingdings" panose="05000000000000000000" pitchFamily="2" charset="2"/>
            </a:endParaRPr>
          </a:p>
          <a:p>
            <a:r>
              <a:rPr lang="es-ES" baseline="0" noProof="0" dirty="0">
                <a:sym typeface="Wingdings" panose="05000000000000000000" pitchFamily="2" charset="2"/>
              </a:rPr>
              <a:t>Control vectorial:</a:t>
            </a:r>
          </a:p>
          <a:p>
            <a:r>
              <a:rPr lang="es-ES" baseline="0" noProof="0" dirty="0">
                <a:sym typeface="Wingdings" panose="05000000000000000000" pitchFamily="2" charset="2"/>
              </a:rPr>
              <a:t>  Control de magnitud y ángulo.</a:t>
            </a:r>
          </a:p>
          <a:p>
            <a:r>
              <a:rPr lang="es-ES" baseline="0" noProof="0" dirty="0">
                <a:sym typeface="Wingdings" panose="05000000000000000000" pitchFamily="2" charset="2"/>
              </a:rPr>
              <a:t>  Comportamiento dinámico rápido.</a:t>
            </a:r>
          </a:p>
          <a:p>
            <a:r>
              <a:rPr lang="es-ES" baseline="0" noProof="0" dirty="0">
                <a:sym typeface="Wingdings" panose="05000000000000000000" pitchFamily="2" charset="2"/>
              </a:rPr>
              <a:t>  FOC: Consiste en controlar las corrientes en los ejes </a:t>
            </a:r>
            <a:r>
              <a:rPr lang="es-ES" baseline="0" noProof="0" dirty="0" err="1">
                <a:sym typeface="Wingdings" panose="05000000000000000000" pitchFamily="2" charset="2"/>
              </a:rPr>
              <a:t>dq</a:t>
            </a:r>
            <a:r>
              <a:rPr lang="es-ES" baseline="0" noProof="0" dirty="0">
                <a:sym typeface="Wingdings" panose="05000000000000000000" pitchFamily="2" charset="2"/>
              </a:rPr>
              <a:t> en la referencia  </a:t>
            </a:r>
          </a:p>
          <a:p>
            <a:r>
              <a:rPr lang="es-ES" baseline="0" noProof="0" dirty="0">
                <a:sym typeface="Wingdings" panose="05000000000000000000" pitchFamily="2" charset="2"/>
              </a:rPr>
              <a:t>      rotor para controlar el par y el flujo de la máquina.</a:t>
            </a:r>
          </a:p>
          <a:p>
            <a:r>
              <a:rPr lang="es-ES" baseline="0" noProof="0" dirty="0">
                <a:sym typeface="Wingdings" panose="05000000000000000000" pitchFamily="2" charset="2"/>
              </a:rPr>
              <a:t>  DTC: Selecciona los valores de tensión a generar a partir del error de flujo y </a:t>
            </a:r>
          </a:p>
          <a:p>
            <a:r>
              <a:rPr lang="es-ES" baseline="0" noProof="0" dirty="0">
                <a:sym typeface="Wingdings" panose="05000000000000000000" pitchFamily="2" charset="2"/>
              </a:rPr>
              <a:t>      par deseado y real mediante controladores por histéresis.</a:t>
            </a:r>
          </a:p>
          <a:p>
            <a:endParaRPr lang="es-ES" noProof="0" dirty="0"/>
          </a:p>
        </p:txBody>
      </p:sp>
      <p:sp>
        <p:nvSpPr>
          <p:cNvPr id="4" name="Marcador de fecha 3"/>
          <p:cNvSpPr>
            <a:spLocks noGrp="1"/>
          </p:cNvSpPr>
          <p:nvPr>
            <p:ph type="dt" idx="10"/>
          </p:nvPr>
        </p:nvSpPr>
        <p:spPr/>
        <p:txBody>
          <a:bodyPr/>
          <a:lstStyle/>
          <a:p>
            <a:fld id="{1012346E-39A4-4B1E-996B-536FA65654F4}" type="datetime1">
              <a:rPr lang="es-ES_tradnl" smtClean="0"/>
              <a:t>27/06/2024</a:t>
            </a:fld>
            <a:endParaRPr lang="es-ES_tradnl"/>
          </a:p>
        </p:txBody>
      </p:sp>
    </p:spTree>
    <p:extLst>
      <p:ext uri="{BB962C8B-B14F-4D97-AF65-F5344CB8AC3E}">
        <p14:creationId xmlns:p14="http://schemas.microsoft.com/office/powerpoint/2010/main" val="480861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noProof="0" dirty="0"/>
              <a:t>Control escalar:</a:t>
            </a:r>
          </a:p>
          <a:p>
            <a:r>
              <a:rPr lang="es-ES" baseline="0" noProof="0" dirty="0"/>
              <a:t> </a:t>
            </a:r>
            <a:r>
              <a:rPr lang="es-ES" baseline="0" noProof="0" dirty="0">
                <a:sym typeface="Wingdings" panose="05000000000000000000" pitchFamily="2" charset="2"/>
              </a:rPr>
              <a:t> Control de magnitud.</a:t>
            </a:r>
          </a:p>
          <a:p>
            <a:r>
              <a:rPr lang="es-ES" baseline="0" noProof="0" dirty="0">
                <a:sym typeface="Wingdings" panose="05000000000000000000" pitchFamily="2" charset="2"/>
              </a:rPr>
              <a:t>  Inestabilidad cuando se superar una determinada frecuencia.</a:t>
            </a:r>
          </a:p>
          <a:p>
            <a:r>
              <a:rPr lang="es-ES" baseline="0" noProof="0" dirty="0">
                <a:sym typeface="Wingdings" panose="05000000000000000000" pitchFamily="2" charset="2"/>
              </a:rPr>
              <a:t>  Comportamiento dinámico lento.</a:t>
            </a:r>
          </a:p>
          <a:p>
            <a:endParaRPr lang="es-ES" baseline="0" noProof="0" dirty="0">
              <a:sym typeface="Wingdings" panose="05000000000000000000" pitchFamily="2" charset="2"/>
            </a:endParaRPr>
          </a:p>
          <a:p>
            <a:r>
              <a:rPr lang="es-ES" baseline="0" noProof="0" dirty="0">
                <a:sym typeface="Wingdings" panose="05000000000000000000" pitchFamily="2" charset="2"/>
              </a:rPr>
              <a:t>Control vectorial:</a:t>
            </a:r>
          </a:p>
          <a:p>
            <a:r>
              <a:rPr lang="es-ES" baseline="0" noProof="0" dirty="0">
                <a:sym typeface="Wingdings" panose="05000000000000000000" pitchFamily="2" charset="2"/>
              </a:rPr>
              <a:t>  Control de magnitud y ángulo.</a:t>
            </a:r>
          </a:p>
          <a:p>
            <a:r>
              <a:rPr lang="es-ES" baseline="0" noProof="0" dirty="0">
                <a:sym typeface="Wingdings" panose="05000000000000000000" pitchFamily="2" charset="2"/>
              </a:rPr>
              <a:t>  Comportamiento dinámico rápido.</a:t>
            </a:r>
          </a:p>
          <a:p>
            <a:r>
              <a:rPr lang="es-ES" baseline="0" noProof="0" dirty="0">
                <a:sym typeface="Wingdings" panose="05000000000000000000" pitchFamily="2" charset="2"/>
              </a:rPr>
              <a:t>  FOC: Consiste en controlar las corrientes en los ejes </a:t>
            </a:r>
            <a:r>
              <a:rPr lang="es-ES" baseline="0" noProof="0" dirty="0" err="1">
                <a:sym typeface="Wingdings" panose="05000000000000000000" pitchFamily="2" charset="2"/>
              </a:rPr>
              <a:t>dq</a:t>
            </a:r>
            <a:r>
              <a:rPr lang="es-ES" baseline="0" noProof="0" dirty="0">
                <a:sym typeface="Wingdings" panose="05000000000000000000" pitchFamily="2" charset="2"/>
              </a:rPr>
              <a:t> en la referencia  </a:t>
            </a:r>
          </a:p>
          <a:p>
            <a:r>
              <a:rPr lang="es-ES" baseline="0" noProof="0" dirty="0">
                <a:sym typeface="Wingdings" panose="05000000000000000000" pitchFamily="2" charset="2"/>
              </a:rPr>
              <a:t>      rotor para controlar el par y el flujo de la máquina.</a:t>
            </a:r>
          </a:p>
          <a:p>
            <a:r>
              <a:rPr lang="es-ES" baseline="0" noProof="0" dirty="0">
                <a:sym typeface="Wingdings" panose="05000000000000000000" pitchFamily="2" charset="2"/>
              </a:rPr>
              <a:t>  DTC: Selecciona los valores de tensión a generar a partir del error de flujo y </a:t>
            </a:r>
          </a:p>
          <a:p>
            <a:r>
              <a:rPr lang="es-ES" baseline="0" noProof="0" dirty="0">
                <a:sym typeface="Wingdings" panose="05000000000000000000" pitchFamily="2" charset="2"/>
              </a:rPr>
              <a:t>      par deseado y real mediante controladores por histéresis.</a:t>
            </a:r>
          </a:p>
          <a:p>
            <a:endParaRPr lang="es-ES" noProof="0" dirty="0"/>
          </a:p>
        </p:txBody>
      </p:sp>
      <p:sp>
        <p:nvSpPr>
          <p:cNvPr id="4" name="Marcador de fecha 3"/>
          <p:cNvSpPr>
            <a:spLocks noGrp="1"/>
          </p:cNvSpPr>
          <p:nvPr>
            <p:ph type="dt" idx="10"/>
          </p:nvPr>
        </p:nvSpPr>
        <p:spPr/>
        <p:txBody>
          <a:bodyPr/>
          <a:lstStyle/>
          <a:p>
            <a:fld id="{1012346E-39A4-4B1E-996B-536FA65654F4}" type="datetime1">
              <a:rPr lang="es-ES_tradnl" smtClean="0"/>
              <a:t>27/06/2024</a:t>
            </a:fld>
            <a:endParaRPr lang="es-ES_tradnl"/>
          </a:p>
        </p:txBody>
      </p:sp>
    </p:spTree>
    <p:extLst>
      <p:ext uri="{BB962C8B-B14F-4D97-AF65-F5344CB8AC3E}">
        <p14:creationId xmlns:p14="http://schemas.microsoft.com/office/powerpoint/2010/main" val="1822289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noProof="0" dirty="0"/>
              <a:t>Control escalar:</a:t>
            </a:r>
          </a:p>
          <a:p>
            <a:r>
              <a:rPr lang="es-ES" baseline="0" noProof="0" dirty="0"/>
              <a:t> </a:t>
            </a:r>
            <a:r>
              <a:rPr lang="es-ES" baseline="0" noProof="0" dirty="0">
                <a:sym typeface="Wingdings" panose="05000000000000000000" pitchFamily="2" charset="2"/>
              </a:rPr>
              <a:t> Control de magnitud.</a:t>
            </a:r>
          </a:p>
          <a:p>
            <a:r>
              <a:rPr lang="es-ES" baseline="0" noProof="0" dirty="0">
                <a:sym typeface="Wingdings" panose="05000000000000000000" pitchFamily="2" charset="2"/>
              </a:rPr>
              <a:t>  Inestabilidad cuando se superar una determinada frecuencia.</a:t>
            </a:r>
          </a:p>
          <a:p>
            <a:r>
              <a:rPr lang="es-ES" baseline="0" noProof="0" dirty="0">
                <a:sym typeface="Wingdings" panose="05000000000000000000" pitchFamily="2" charset="2"/>
              </a:rPr>
              <a:t>  Comportamiento dinámico lento.</a:t>
            </a:r>
          </a:p>
          <a:p>
            <a:endParaRPr lang="es-ES" baseline="0" noProof="0" dirty="0">
              <a:sym typeface="Wingdings" panose="05000000000000000000" pitchFamily="2" charset="2"/>
            </a:endParaRPr>
          </a:p>
          <a:p>
            <a:r>
              <a:rPr lang="es-ES" baseline="0" noProof="0" dirty="0">
                <a:sym typeface="Wingdings" panose="05000000000000000000" pitchFamily="2" charset="2"/>
              </a:rPr>
              <a:t>Control vectorial:</a:t>
            </a:r>
          </a:p>
          <a:p>
            <a:r>
              <a:rPr lang="es-ES" baseline="0" noProof="0" dirty="0">
                <a:sym typeface="Wingdings" panose="05000000000000000000" pitchFamily="2" charset="2"/>
              </a:rPr>
              <a:t>  Control de magnitud y ángulo.</a:t>
            </a:r>
          </a:p>
          <a:p>
            <a:r>
              <a:rPr lang="es-ES" baseline="0" noProof="0" dirty="0">
                <a:sym typeface="Wingdings" panose="05000000000000000000" pitchFamily="2" charset="2"/>
              </a:rPr>
              <a:t>  Comportamiento dinámico rápido.</a:t>
            </a:r>
          </a:p>
          <a:p>
            <a:r>
              <a:rPr lang="es-ES" baseline="0" noProof="0" dirty="0">
                <a:sym typeface="Wingdings" panose="05000000000000000000" pitchFamily="2" charset="2"/>
              </a:rPr>
              <a:t>  FOC: Consiste en controlar las corrientes en los ejes </a:t>
            </a:r>
            <a:r>
              <a:rPr lang="es-ES" baseline="0" noProof="0" dirty="0" err="1">
                <a:sym typeface="Wingdings" panose="05000000000000000000" pitchFamily="2" charset="2"/>
              </a:rPr>
              <a:t>dq</a:t>
            </a:r>
            <a:r>
              <a:rPr lang="es-ES" baseline="0" noProof="0" dirty="0">
                <a:sym typeface="Wingdings" panose="05000000000000000000" pitchFamily="2" charset="2"/>
              </a:rPr>
              <a:t> en la referencia  </a:t>
            </a:r>
          </a:p>
          <a:p>
            <a:r>
              <a:rPr lang="es-ES" baseline="0" noProof="0" dirty="0">
                <a:sym typeface="Wingdings" panose="05000000000000000000" pitchFamily="2" charset="2"/>
              </a:rPr>
              <a:t>      rotor para controlar el par y el flujo de la máquina.</a:t>
            </a:r>
          </a:p>
          <a:p>
            <a:r>
              <a:rPr lang="es-ES" baseline="0" noProof="0" dirty="0">
                <a:sym typeface="Wingdings" panose="05000000000000000000" pitchFamily="2" charset="2"/>
              </a:rPr>
              <a:t>  DTC: Selecciona los valores de tensión a generar a partir del error de flujo y </a:t>
            </a:r>
          </a:p>
          <a:p>
            <a:r>
              <a:rPr lang="es-ES" baseline="0" noProof="0" dirty="0">
                <a:sym typeface="Wingdings" panose="05000000000000000000" pitchFamily="2" charset="2"/>
              </a:rPr>
              <a:t>      par deseado y real mediante controladores por histéresis.</a:t>
            </a:r>
          </a:p>
          <a:p>
            <a:endParaRPr lang="es-ES" noProof="0" dirty="0"/>
          </a:p>
        </p:txBody>
      </p:sp>
      <p:sp>
        <p:nvSpPr>
          <p:cNvPr id="4" name="Marcador de fecha 3"/>
          <p:cNvSpPr>
            <a:spLocks noGrp="1"/>
          </p:cNvSpPr>
          <p:nvPr>
            <p:ph type="dt" idx="10"/>
          </p:nvPr>
        </p:nvSpPr>
        <p:spPr/>
        <p:txBody>
          <a:bodyPr/>
          <a:lstStyle/>
          <a:p>
            <a:fld id="{1012346E-39A4-4B1E-996B-536FA65654F4}" type="datetime1">
              <a:rPr lang="es-ES_tradnl" smtClean="0"/>
              <a:t>27/06/2024</a:t>
            </a:fld>
            <a:endParaRPr lang="es-ES_tradnl"/>
          </a:p>
        </p:txBody>
      </p:sp>
    </p:spTree>
    <p:extLst>
      <p:ext uri="{BB962C8B-B14F-4D97-AF65-F5344CB8AC3E}">
        <p14:creationId xmlns:p14="http://schemas.microsoft.com/office/powerpoint/2010/main" val="1810042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noProof="0" dirty="0"/>
              <a:t>Control escalar:</a:t>
            </a:r>
          </a:p>
          <a:p>
            <a:r>
              <a:rPr lang="es-ES" baseline="0" noProof="0" dirty="0"/>
              <a:t> </a:t>
            </a:r>
            <a:r>
              <a:rPr lang="es-ES" baseline="0" noProof="0" dirty="0">
                <a:sym typeface="Wingdings" panose="05000000000000000000" pitchFamily="2" charset="2"/>
              </a:rPr>
              <a:t> Control de magnitud.</a:t>
            </a:r>
          </a:p>
          <a:p>
            <a:r>
              <a:rPr lang="es-ES" baseline="0" noProof="0" dirty="0">
                <a:sym typeface="Wingdings" panose="05000000000000000000" pitchFamily="2" charset="2"/>
              </a:rPr>
              <a:t>  Inestabilidad cuando se superar una determinada frecuencia.</a:t>
            </a:r>
          </a:p>
          <a:p>
            <a:r>
              <a:rPr lang="es-ES" baseline="0" noProof="0" dirty="0">
                <a:sym typeface="Wingdings" panose="05000000000000000000" pitchFamily="2" charset="2"/>
              </a:rPr>
              <a:t>  Comportamiento dinámico lento.</a:t>
            </a:r>
          </a:p>
          <a:p>
            <a:endParaRPr lang="es-ES" baseline="0" noProof="0" dirty="0">
              <a:sym typeface="Wingdings" panose="05000000000000000000" pitchFamily="2" charset="2"/>
            </a:endParaRPr>
          </a:p>
          <a:p>
            <a:r>
              <a:rPr lang="es-ES" baseline="0" noProof="0" dirty="0">
                <a:sym typeface="Wingdings" panose="05000000000000000000" pitchFamily="2" charset="2"/>
              </a:rPr>
              <a:t>Control vectorial:</a:t>
            </a:r>
          </a:p>
          <a:p>
            <a:r>
              <a:rPr lang="es-ES" baseline="0" noProof="0" dirty="0">
                <a:sym typeface="Wingdings" panose="05000000000000000000" pitchFamily="2" charset="2"/>
              </a:rPr>
              <a:t>  Control de magnitud y ángulo.</a:t>
            </a:r>
          </a:p>
          <a:p>
            <a:r>
              <a:rPr lang="es-ES" baseline="0" noProof="0" dirty="0">
                <a:sym typeface="Wingdings" panose="05000000000000000000" pitchFamily="2" charset="2"/>
              </a:rPr>
              <a:t>  Comportamiento dinámico rápido.</a:t>
            </a:r>
          </a:p>
          <a:p>
            <a:r>
              <a:rPr lang="es-ES" baseline="0" noProof="0" dirty="0">
                <a:sym typeface="Wingdings" panose="05000000000000000000" pitchFamily="2" charset="2"/>
              </a:rPr>
              <a:t>  FOC: Consiste en controlar las corrientes en los ejes </a:t>
            </a:r>
            <a:r>
              <a:rPr lang="es-ES" baseline="0" noProof="0" dirty="0" err="1">
                <a:sym typeface="Wingdings" panose="05000000000000000000" pitchFamily="2" charset="2"/>
              </a:rPr>
              <a:t>dq</a:t>
            </a:r>
            <a:r>
              <a:rPr lang="es-ES" baseline="0" noProof="0" dirty="0">
                <a:sym typeface="Wingdings" panose="05000000000000000000" pitchFamily="2" charset="2"/>
              </a:rPr>
              <a:t> en la referencia  </a:t>
            </a:r>
          </a:p>
          <a:p>
            <a:r>
              <a:rPr lang="es-ES" baseline="0" noProof="0" dirty="0">
                <a:sym typeface="Wingdings" panose="05000000000000000000" pitchFamily="2" charset="2"/>
              </a:rPr>
              <a:t>      rotor para controlar el par y el flujo de la máquina.</a:t>
            </a:r>
          </a:p>
          <a:p>
            <a:r>
              <a:rPr lang="es-ES" baseline="0" noProof="0" dirty="0">
                <a:sym typeface="Wingdings" panose="05000000000000000000" pitchFamily="2" charset="2"/>
              </a:rPr>
              <a:t>  DTC: Selecciona los valores de tensión a generar a partir del error de flujo y </a:t>
            </a:r>
          </a:p>
          <a:p>
            <a:r>
              <a:rPr lang="es-ES" baseline="0" noProof="0" dirty="0">
                <a:sym typeface="Wingdings" panose="05000000000000000000" pitchFamily="2" charset="2"/>
              </a:rPr>
              <a:t>      par deseado y real mediante controladores por histéresis.</a:t>
            </a:r>
          </a:p>
          <a:p>
            <a:endParaRPr lang="es-ES" noProof="0" dirty="0"/>
          </a:p>
        </p:txBody>
      </p:sp>
      <p:sp>
        <p:nvSpPr>
          <p:cNvPr id="4" name="Marcador de fecha 3"/>
          <p:cNvSpPr>
            <a:spLocks noGrp="1"/>
          </p:cNvSpPr>
          <p:nvPr>
            <p:ph type="dt" idx="10"/>
          </p:nvPr>
        </p:nvSpPr>
        <p:spPr/>
        <p:txBody>
          <a:bodyPr/>
          <a:lstStyle/>
          <a:p>
            <a:fld id="{1012346E-39A4-4B1E-996B-536FA65654F4}" type="datetime1">
              <a:rPr lang="es-ES_tradnl" smtClean="0"/>
              <a:t>27/06/2024</a:t>
            </a:fld>
            <a:endParaRPr lang="es-ES_tradnl"/>
          </a:p>
        </p:txBody>
      </p:sp>
    </p:spTree>
    <p:extLst>
      <p:ext uri="{BB962C8B-B14F-4D97-AF65-F5344CB8AC3E}">
        <p14:creationId xmlns:p14="http://schemas.microsoft.com/office/powerpoint/2010/main" val="3254493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ol">
    <p:spTree>
      <p:nvGrpSpPr>
        <p:cNvPr id="1" name=""/>
        <p:cNvGrpSpPr/>
        <p:nvPr/>
      </p:nvGrpSpPr>
      <p:grpSpPr>
        <a:xfrm>
          <a:off x="0" y="0"/>
          <a:ext cx="0" cy="0"/>
          <a:chOff x="0" y="0"/>
          <a:chExt cx="0" cy="0"/>
        </a:xfrm>
      </p:grpSpPr>
      <p:sp>
        <p:nvSpPr>
          <p:cNvPr id="2" name="Títol 1"/>
          <p:cNvSpPr>
            <a:spLocks noGrp="1"/>
          </p:cNvSpPr>
          <p:nvPr>
            <p:ph type="ctrTitle"/>
          </p:nvPr>
        </p:nvSpPr>
        <p:spPr>
          <a:xfrm>
            <a:off x="685800" y="2130425"/>
            <a:ext cx="7772400" cy="1470025"/>
          </a:xfrm>
        </p:spPr>
        <p:txBody>
          <a:bodyPr/>
          <a:lstStyle/>
          <a:p>
            <a:r>
              <a:rPr lang="es-ES"/>
              <a:t>Haga clic para modificar el estilo de título del patrón</a:t>
            </a:r>
            <a:endParaRPr lang="ca-ES"/>
          </a:p>
        </p:txBody>
      </p:sp>
      <p:sp>
        <p:nvSpPr>
          <p:cNvPr id="3" name="Subtíto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ca-ES"/>
          </a:p>
        </p:txBody>
      </p:sp>
      <p:sp>
        <p:nvSpPr>
          <p:cNvPr id="4" name="Contenidor de data 3"/>
          <p:cNvSpPr>
            <a:spLocks noGrp="1"/>
          </p:cNvSpPr>
          <p:nvPr>
            <p:ph type="dt" sz="half" idx="10"/>
          </p:nvPr>
        </p:nvSpPr>
        <p:spPr/>
        <p:txBody>
          <a:bodyPr/>
          <a:lstStyle/>
          <a:p>
            <a:endParaRPr lang="ca-ES"/>
          </a:p>
        </p:txBody>
      </p:sp>
      <p:sp>
        <p:nvSpPr>
          <p:cNvPr id="5" name="Contenidor de peu de pàgina 4"/>
          <p:cNvSpPr>
            <a:spLocks noGrp="1"/>
          </p:cNvSpPr>
          <p:nvPr>
            <p:ph type="ftr" sz="quarter" idx="11"/>
          </p:nvPr>
        </p:nvSpPr>
        <p:spPr/>
        <p:txBody>
          <a:bodyPr/>
          <a:lstStyle/>
          <a:p>
            <a:r>
              <a:rPr lang="ca-ES"/>
              <a:t>PMSM motor control</a:t>
            </a:r>
          </a:p>
        </p:txBody>
      </p:sp>
      <p:sp>
        <p:nvSpPr>
          <p:cNvPr id="6" name="Contenidor de número de diapositiva 5"/>
          <p:cNvSpPr>
            <a:spLocks noGrp="1"/>
          </p:cNvSpPr>
          <p:nvPr>
            <p:ph type="sldNum" sz="quarter" idx="12"/>
          </p:nvPr>
        </p:nvSpPr>
        <p:spPr/>
        <p:txBody>
          <a:bodyPr/>
          <a:lstStyle/>
          <a:p>
            <a:fld id="{AC73A611-7CB3-407B-8955-E73429FEB09D}" type="slidenum">
              <a:rPr lang="ca-ES" smtClean="0"/>
              <a:pPr/>
              <a:t>‹#›</a:t>
            </a:fld>
            <a:endParaRPr lang="ca-ES"/>
          </a:p>
        </p:txBody>
      </p:sp>
    </p:spTree>
    <p:extLst>
      <p:ext uri="{BB962C8B-B14F-4D97-AF65-F5344CB8AC3E}">
        <p14:creationId xmlns:p14="http://schemas.microsoft.com/office/powerpoint/2010/main" val="164881591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ol i objectes">
    <p:spTree>
      <p:nvGrpSpPr>
        <p:cNvPr id="1" name=""/>
        <p:cNvGrpSpPr/>
        <p:nvPr/>
      </p:nvGrpSpPr>
      <p:grpSpPr>
        <a:xfrm>
          <a:off x="0" y="0"/>
          <a:ext cx="0" cy="0"/>
          <a:chOff x="0" y="0"/>
          <a:chExt cx="0" cy="0"/>
        </a:xfrm>
      </p:grpSpPr>
      <p:sp>
        <p:nvSpPr>
          <p:cNvPr id="2" name="Títol 1"/>
          <p:cNvSpPr>
            <a:spLocks noGrp="1"/>
          </p:cNvSpPr>
          <p:nvPr>
            <p:ph type="title"/>
          </p:nvPr>
        </p:nvSpPr>
        <p:spPr/>
        <p:txBody>
          <a:bodyPr/>
          <a:lstStyle/>
          <a:p>
            <a:r>
              <a:rPr lang="es-ES"/>
              <a:t>Haga clic para modificar el estilo de título del patrón</a:t>
            </a:r>
            <a:endParaRPr lang="ca-ES"/>
          </a:p>
        </p:txBody>
      </p:sp>
      <p:sp>
        <p:nvSpPr>
          <p:cNvPr id="3" name="Contenidor de contingut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4" name="Contenidor de data 3"/>
          <p:cNvSpPr>
            <a:spLocks noGrp="1"/>
          </p:cNvSpPr>
          <p:nvPr>
            <p:ph type="dt" sz="half" idx="10"/>
          </p:nvPr>
        </p:nvSpPr>
        <p:spPr/>
        <p:txBody>
          <a:bodyPr/>
          <a:lstStyle/>
          <a:p>
            <a:endParaRPr lang="ca-ES"/>
          </a:p>
        </p:txBody>
      </p:sp>
      <p:sp>
        <p:nvSpPr>
          <p:cNvPr id="5" name="Contenidor de peu de pàgina 4"/>
          <p:cNvSpPr>
            <a:spLocks noGrp="1"/>
          </p:cNvSpPr>
          <p:nvPr>
            <p:ph type="ftr" sz="quarter" idx="11"/>
          </p:nvPr>
        </p:nvSpPr>
        <p:spPr/>
        <p:txBody>
          <a:bodyPr/>
          <a:lstStyle/>
          <a:p>
            <a:r>
              <a:rPr lang="ca-ES"/>
              <a:t>PMSM motor control</a:t>
            </a:r>
          </a:p>
        </p:txBody>
      </p:sp>
      <p:sp>
        <p:nvSpPr>
          <p:cNvPr id="6" name="Contenidor de número de diapositiva 5"/>
          <p:cNvSpPr>
            <a:spLocks noGrp="1"/>
          </p:cNvSpPr>
          <p:nvPr>
            <p:ph type="sldNum" sz="quarter" idx="12"/>
          </p:nvPr>
        </p:nvSpPr>
        <p:spPr/>
        <p:txBody>
          <a:bodyPr/>
          <a:lstStyle/>
          <a:p>
            <a:fld id="{AC73A611-7CB3-407B-8955-E73429FEB09D}" type="slidenum">
              <a:rPr lang="ca-ES" smtClean="0"/>
              <a:pPr/>
              <a:t>‹#›</a:t>
            </a:fld>
            <a:endParaRPr lang="ca-ES"/>
          </a:p>
        </p:txBody>
      </p:sp>
    </p:spTree>
    <p:extLst>
      <p:ext uri="{BB962C8B-B14F-4D97-AF65-F5344CB8AC3E}">
        <p14:creationId xmlns:p14="http://schemas.microsoft.com/office/powerpoint/2010/main" val="317962502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pçalera de la secció">
    <p:spTree>
      <p:nvGrpSpPr>
        <p:cNvPr id="1" name=""/>
        <p:cNvGrpSpPr/>
        <p:nvPr/>
      </p:nvGrpSpPr>
      <p:grpSpPr>
        <a:xfrm>
          <a:off x="0" y="0"/>
          <a:ext cx="0" cy="0"/>
          <a:chOff x="0" y="0"/>
          <a:chExt cx="0" cy="0"/>
        </a:xfrm>
      </p:grpSpPr>
      <p:sp>
        <p:nvSpPr>
          <p:cNvPr id="2" name="Títol 1"/>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ca-ES"/>
          </a:p>
        </p:txBody>
      </p:sp>
      <p:sp>
        <p:nvSpPr>
          <p:cNvPr id="3" name="Contenidor de text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Tree>
    <p:extLst>
      <p:ext uri="{BB962C8B-B14F-4D97-AF65-F5344CB8AC3E}">
        <p14:creationId xmlns:p14="http://schemas.microsoft.com/office/powerpoint/2010/main" val="484828679"/>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ctes">
    <p:spTree>
      <p:nvGrpSpPr>
        <p:cNvPr id="1" name=""/>
        <p:cNvGrpSpPr/>
        <p:nvPr/>
      </p:nvGrpSpPr>
      <p:grpSpPr>
        <a:xfrm>
          <a:off x="0" y="0"/>
          <a:ext cx="0" cy="0"/>
          <a:chOff x="0" y="0"/>
          <a:chExt cx="0" cy="0"/>
        </a:xfrm>
      </p:grpSpPr>
      <p:sp>
        <p:nvSpPr>
          <p:cNvPr id="2" name="Títol 1"/>
          <p:cNvSpPr>
            <a:spLocks noGrp="1"/>
          </p:cNvSpPr>
          <p:nvPr>
            <p:ph type="title"/>
          </p:nvPr>
        </p:nvSpPr>
        <p:spPr/>
        <p:txBody>
          <a:bodyPr/>
          <a:lstStyle/>
          <a:p>
            <a:r>
              <a:rPr lang="es-ES"/>
              <a:t>Haga clic para modificar el estilo de título del patrón</a:t>
            </a:r>
            <a:endParaRPr lang="ca-ES"/>
          </a:p>
        </p:txBody>
      </p:sp>
      <p:sp>
        <p:nvSpPr>
          <p:cNvPr id="3" name="Contenidor de contingut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4" name="Contenidor de contingut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5" name="Contenidor de data 4"/>
          <p:cNvSpPr>
            <a:spLocks noGrp="1"/>
          </p:cNvSpPr>
          <p:nvPr>
            <p:ph type="dt" sz="half" idx="10"/>
          </p:nvPr>
        </p:nvSpPr>
        <p:spPr/>
        <p:txBody>
          <a:bodyPr/>
          <a:lstStyle/>
          <a:p>
            <a:endParaRPr lang="ca-ES"/>
          </a:p>
        </p:txBody>
      </p:sp>
      <p:sp>
        <p:nvSpPr>
          <p:cNvPr id="6" name="Contenidor de peu de pàgina 5"/>
          <p:cNvSpPr>
            <a:spLocks noGrp="1"/>
          </p:cNvSpPr>
          <p:nvPr>
            <p:ph type="ftr" sz="quarter" idx="11"/>
          </p:nvPr>
        </p:nvSpPr>
        <p:spPr/>
        <p:txBody>
          <a:bodyPr/>
          <a:lstStyle/>
          <a:p>
            <a:r>
              <a:rPr lang="ca-ES"/>
              <a:t>PMSM motor control</a:t>
            </a:r>
          </a:p>
        </p:txBody>
      </p:sp>
      <p:sp>
        <p:nvSpPr>
          <p:cNvPr id="7" name="Contenidor de número de diapositiva 6"/>
          <p:cNvSpPr>
            <a:spLocks noGrp="1"/>
          </p:cNvSpPr>
          <p:nvPr>
            <p:ph type="sldNum" sz="quarter" idx="12"/>
          </p:nvPr>
        </p:nvSpPr>
        <p:spPr/>
        <p:txBody>
          <a:bodyPr/>
          <a:lstStyle/>
          <a:p>
            <a:fld id="{AC73A611-7CB3-407B-8955-E73429FEB09D}" type="slidenum">
              <a:rPr lang="ca-ES" smtClean="0"/>
              <a:pPr/>
              <a:t>‹#›</a:t>
            </a:fld>
            <a:endParaRPr lang="ca-ES"/>
          </a:p>
        </p:txBody>
      </p:sp>
    </p:spTree>
    <p:extLst>
      <p:ext uri="{BB962C8B-B14F-4D97-AF65-F5344CB8AC3E}">
        <p14:creationId xmlns:p14="http://schemas.microsoft.com/office/powerpoint/2010/main" val="298364794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
    <p:spTree>
      <p:nvGrpSpPr>
        <p:cNvPr id="1" name=""/>
        <p:cNvGrpSpPr/>
        <p:nvPr/>
      </p:nvGrpSpPr>
      <p:grpSpPr>
        <a:xfrm>
          <a:off x="0" y="0"/>
          <a:ext cx="0" cy="0"/>
          <a:chOff x="0" y="0"/>
          <a:chExt cx="0" cy="0"/>
        </a:xfrm>
      </p:grpSpPr>
      <p:sp>
        <p:nvSpPr>
          <p:cNvPr id="2" name="Títol 1"/>
          <p:cNvSpPr>
            <a:spLocks noGrp="1"/>
          </p:cNvSpPr>
          <p:nvPr>
            <p:ph type="title"/>
          </p:nvPr>
        </p:nvSpPr>
        <p:spPr/>
        <p:txBody>
          <a:bodyPr/>
          <a:lstStyle>
            <a:lvl1pPr>
              <a:defRPr/>
            </a:lvl1pPr>
          </a:lstStyle>
          <a:p>
            <a:r>
              <a:rPr lang="es-ES"/>
              <a:t>Haga clic para modificar el estilo de título del patrón</a:t>
            </a:r>
            <a:endParaRPr lang="ca-ES"/>
          </a:p>
        </p:txBody>
      </p:sp>
      <p:sp>
        <p:nvSpPr>
          <p:cNvPr id="3" name="Contenidor de tex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idor de contingut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5" name="Contenidor de tex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idor de contingut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7" name="Contenidor de data 6"/>
          <p:cNvSpPr>
            <a:spLocks noGrp="1"/>
          </p:cNvSpPr>
          <p:nvPr>
            <p:ph type="dt" sz="half" idx="10"/>
          </p:nvPr>
        </p:nvSpPr>
        <p:spPr/>
        <p:txBody>
          <a:bodyPr/>
          <a:lstStyle/>
          <a:p>
            <a:endParaRPr lang="ca-ES"/>
          </a:p>
        </p:txBody>
      </p:sp>
      <p:sp>
        <p:nvSpPr>
          <p:cNvPr id="8" name="Contenidor de peu de pàgina 7"/>
          <p:cNvSpPr>
            <a:spLocks noGrp="1"/>
          </p:cNvSpPr>
          <p:nvPr>
            <p:ph type="ftr" sz="quarter" idx="11"/>
          </p:nvPr>
        </p:nvSpPr>
        <p:spPr/>
        <p:txBody>
          <a:bodyPr/>
          <a:lstStyle/>
          <a:p>
            <a:r>
              <a:rPr lang="ca-ES"/>
              <a:t>PMSM motor control</a:t>
            </a:r>
          </a:p>
        </p:txBody>
      </p:sp>
      <p:sp>
        <p:nvSpPr>
          <p:cNvPr id="9" name="Contenidor de número de diapositiva 8"/>
          <p:cNvSpPr>
            <a:spLocks noGrp="1"/>
          </p:cNvSpPr>
          <p:nvPr>
            <p:ph type="sldNum" sz="quarter" idx="12"/>
          </p:nvPr>
        </p:nvSpPr>
        <p:spPr/>
        <p:txBody>
          <a:bodyPr/>
          <a:lstStyle/>
          <a:p>
            <a:fld id="{AC73A611-7CB3-407B-8955-E73429FEB09D}" type="slidenum">
              <a:rPr lang="ca-ES" smtClean="0"/>
              <a:pPr/>
              <a:t>‹#›</a:t>
            </a:fld>
            <a:endParaRPr lang="ca-ES"/>
          </a:p>
        </p:txBody>
      </p:sp>
    </p:spTree>
    <p:extLst>
      <p:ext uri="{BB962C8B-B14F-4D97-AF65-F5344CB8AC3E}">
        <p14:creationId xmlns:p14="http://schemas.microsoft.com/office/powerpoint/2010/main" val="3740215084"/>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omés títol">
    <p:spTree>
      <p:nvGrpSpPr>
        <p:cNvPr id="1" name=""/>
        <p:cNvGrpSpPr/>
        <p:nvPr/>
      </p:nvGrpSpPr>
      <p:grpSpPr>
        <a:xfrm>
          <a:off x="0" y="0"/>
          <a:ext cx="0" cy="0"/>
          <a:chOff x="0" y="0"/>
          <a:chExt cx="0" cy="0"/>
        </a:xfrm>
      </p:grpSpPr>
      <p:sp>
        <p:nvSpPr>
          <p:cNvPr id="2" name="Títol 1"/>
          <p:cNvSpPr>
            <a:spLocks noGrp="1"/>
          </p:cNvSpPr>
          <p:nvPr>
            <p:ph type="title"/>
          </p:nvPr>
        </p:nvSpPr>
        <p:spPr/>
        <p:txBody>
          <a:bodyPr/>
          <a:lstStyle/>
          <a:p>
            <a:r>
              <a:rPr lang="es-ES"/>
              <a:t>Haga clic para modificar el estilo de título del patrón</a:t>
            </a:r>
            <a:endParaRPr lang="ca-ES"/>
          </a:p>
        </p:txBody>
      </p:sp>
      <p:sp>
        <p:nvSpPr>
          <p:cNvPr id="3" name="Contenidor de data 2"/>
          <p:cNvSpPr>
            <a:spLocks noGrp="1"/>
          </p:cNvSpPr>
          <p:nvPr>
            <p:ph type="dt" sz="half" idx="10"/>
          </p:nvPr>
        </p:nvSpPr>
        <p:spPr/>
        <p:txBody>
          <a:bodyPr/>
          <a:lstStyle/>
          <a:p>
            <a:endParaRPr lang="ca-ES"/>
          </a:p>
        </p:txBody>
      </p:sp>
      <p:sp>
        <p:nvSpPr>
          <p:cNvPr id="4" name="Contenidor de peu de pàgina 3"/>
          <p:cNvSpPr>
            <a:spLocks noGrp="1"/>
          </p:cNvSpPr>
          <p:nvPr>
            <p:ph type="ftr" sz="quarter" idx="11"/>
          </p:nvPr>
        </p:nvSpPr>
        <p:spPr/>
        <p:txBody>
          <a:bodyPr/>
          <a:lstStyle/>
          <a:p>
            <a:r>
              <a:rPr lang="ca-ES"/>
              <a:t>PMSM motor control</a:t>
            </a:r>
          </a:p>
        </p:txBody>
      </p:sp>
      <p:sp>
        <p:nvSpPr>
          <p:cNvPr id="5" name="Contenidor de número de diapositiva 4"/>
          <p:cNvSpPr>
            <a:spLocks noGrp="1"/>
          </p:cNvSpPr>
          <p:nvPr>
            <p:ph type="sldNum" sz="quarter" idx="12"/>
          </p:nvPr>
        </p:nvSpPr>
        <p:spPr/>
        <p:txBody>
          <a:bodyPr/>
          <a:lstStyle/>
          <a:p>
            <a:fld id="{AC73A611-7CB3-407B-8955-E73429FEB09D}" type="slidenum">
              <a:rPr lang="ca-ES" smtClean="0"/>
              <a:pPr/>
              <a:t>‹#›</a:t>
            </a:fld>
            <a:endParaRPr lang="ca-ES"/>
          </a:p>
        </p:txBody>
      </p:sp>
    </p:spTree>
    <p:extLst>
      <p:ext uri="{BB962C8B-B14F-4D97-AF65-F5344CB8AC3E}">
        <p14:creationId xmlns:p14="http://schemas.microsoft.com/office/powerpoint/2010/main" val="58611851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Contenidor de títol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ca-ES" dirty="0"/>
              <a:t>Feu clic aquí per editar l'estil</a:t>
            </a:r>
          </a:p>
        </p:txBody>
      </p:sp>
      <p:sp>
        <p:nvSpPr>
          <p:cNvPr id="3" name="Contenidor de text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ca-ES"/>
              <a:t>Feu clic aquí per editar els estils de text</a:t>
            </a:r>
          </a:p>
          <a:p>
            <a:pPr lvl="1"/>
            <a:r>
              <a:rPr lang="ca-ES"/>
              <a:t>Segon nivell</a:t>
            </a:r>
          </a:p>
          <a:p>
            <a:pPr lvl="2"/>
            <a:r>
              <a:rPr lang="ca-ES"/>
              <a:t>Tercer nivell</a:t>
            </a:r>
          </a:p>
          <a:p>
            <a:pPr lvl="3"/>
            <a:r>
              <a:rPr lang="ca-ES"/>
              <a:t>Quart nivell</a:t>
            </a:r>
          </a:p>
          <a:p>
            <a:pPr lvl="4"/>
            <a:r>
              <a:rPr lang="ca-ES"/>
              <a:t>Cinquè nivell</a:t>
            </a:r>
          </a:p>
        </p:txBody>
      </p:sp>
      <p:sp>
        <p:nvSpPr>
          <p:cNvPr id="4" name="Contenidor de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a-ES" dirty="0"/>
          </a:p>
        </p:txBody>
      </p:sp>
      <p:sp>
        <p:nvSpPr>
          <p:cNvPr id="5" name="Contenidor de peu de pà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ca-ES"/>
              <a:t>PMSM motor control</a:t>
            </a:r>
          </a:p>
        </p:txBody>
      </p:sp>
      <p:sp>
        <p:nvSpPr>
          <p:cNvPr id="6" name="Contenidor de número de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73A611-7CB3-407B-8955-E73429FEB09D}" type="slidenum">
              <a:rPr lang="ca-ES" smtClean="0"/>
              <a:pPr/>
              <a:t>‹#›</a:t>
            </a:fld>
            <a:endParaRPr lang="ca-ES"/>
          </a:p>
        </p:txBody>
      </p:sp>
      <p:pic>
        <p:nvPicPr>
          <p:cNvPr id="8" name="Imagen 7">
            <a:extLst>
              <a:ext uri="{FF2B5EF4-FFF2-40B4-BE49-F238E27FC236}">
                <a16:creationId xmlns:a16="http://schemas.microsoft.com/office/drawing/2014/main" id="{B4BA2F6B-58CE-4F75-AC22-03DC8CB748B9}"/>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35496" y="6304014"/>
            <a:ext cx="331620" cy="509362"/>
          </a:xfrm>
          <a:prstGeom prst="rect">
            <a:avLst/>
          </a:prstGeom>
        </p:spPr>
      </p:pic>
      <p:pic>
        <p:nvPicPr>
          <p:cNvPr id="9" name="Imagen 8">
            <a:extLst>
              <a:ext uri="{FF2B5EF4-FFF2-40B4-BE49-F238E27FC236}">
                <a16:creationId xmlns:a16="http://schemas.microsoft.com/office/drawing/2014/main" id="{6A4A23C5-35D7-41AA-B554-F3002CF03E65}"/>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95536" y="6336359"/>
            <a:ext cx="431150" cy="477017"/>
          </a:xfrm>
          <a:prstGeom prst="rect">
            <a:avLst/>
          </a:prstGeom>
        </p:spPr>
      </p:pic>
      <p:pic>
        <p:nvPicPr>
          <p:cNvPr id="10" name="Imagen 9">
            <a:extLst>
              <a:ext uri="{FF2B5EF4-FFF2-40B4-BE49-F238E27FC236}">
                <a16:creationId xmlns:a16="http://schemas.microsoft.com/office/drawing/2014/main" id="{EE8790CD-98CF-41E7-B1A0-D48941F82C72}"/>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620000" y="33353"/>
            <a:ext cx="1501629" cy="327712"/>
          </a:xfrm>
          <a:prstGeom prst="rect">
            <a:avLst/>
          </a:prstGeom>
        </p:spPr>
      </p:pic>
    </p:spTree>
    <p:extLst>
      <p:ext uri="{BB962C8B-B14F-4D97-AF65-F5344CB8AC3E}">
        <p14:creationId xmlns:p14="http://schemas.microsoft.com/office/powerpoint/2010/main" val="27822743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Lst>
  <p:transition/>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00.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8" Type="http://schemas.openxmlformats.org/officeDocument/2006/relationships/image" Target="../media/image282.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281.wmf"/><Relationship Id="rId5" Type="http://schemas.openxmlformats.org/officeDocument/2006/relationships/oleObject" Target="../embeddings/oleObject2.bin"/><Relationship Id="rId10" Type="http://schemas.openxmlformats.org/officeDocument/2006/relationships/image" Target="../media/image283.wmf"/><Relationship Id="rId4" Type="http://schemas.openxmlformats.org/officeDocument/2006/relationships/image" Target="../media/image280.wmf"/><Relationship Id="rId9" Type="http://schemas.openxmlformats.org/officeDocument/2006/relationships/oleObject" Target="../embeddings/oleObject4.bin"/></Relationships>
</file>

<file path=ppt/slides/_rels/slide10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5.xml"/><Relationship Id="rId6" Type="http://schemas.openxmlformats.org/officeDocument/2006/relationships/image" Target="../media/image285.png"/><Relationship Id="rId5" Type="http://schemas.openxmlformats.org/officeDocument/2006/relationships/image" Target="../media/image284.png"/><Relationship Id="rId4" Type="http://schemas.openxmlformats.org/officeDocument/2006/relationships/image" Target="NULL"/></Relationships>
</file>

<file path=ppt/slides/_rels/slide109.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286.png"/><Relationship Id="rId1" Type="http://schemas.openxmlformats.org/officeDocument/2006/relationships/slideLayout" Target="../slideLayouts/slideLayout6.xml"/><Relationship Id="rId5" Type="http://schemas.openxmlformats.org/officeDocument/2006/relationships/image" Target="../media/image289.png"/><Relationship Id="rId4" Type="http://schemas.openxmlformats.org/officeDocument/2006/relationships/image" Target="../media/image288.png"/></Relationships>
</file>

<file path=ppt/slides/_rels/slide11.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6.emf"/><Relationship Id="rId7" Type="http://schemas.openxmlformats.org/officeDocument/2006/relationships/image" Target="../media/image20.emf"/><Relationship Id="rId2" Type="http://schemas.openxmlformats.org/officeDocument/2006/relationships/image" Target="../media/image15.emf"/><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 Id="rId9" Type="http://schemas.openxmlformats.org/officeDocument/2006/relationships/image" Target="../media/image22.emf"/></Relationships>
</file>

<file path=ppt/slides/_rels/slide110.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8.png"/><Relationship Id="rId1" Type="http://schemas.openxmlformats.org/officeDocument/2006/relationships/slideLayout" Target="../slideLayouts/slideLayout6.xml"/><Relationship Id="rId4" Type="http://schemas.openxmlformats.org/officeDocument/2006/relationships/image" Target="../media/image291.png"/></Relationships>
</file>

<file path=ppt/slides/_rels/slide111.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96.emf"/><Relationship Id="rId2" Type="http://schemas.openxmlformats.org/officeDocument/2006/relationships/image" Target="../media/image295.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98.emf"/><Relationship Id="rId2" Type="http://schemas.openxmlformats.org/officeDocument/2006/relationships/image" Target="../media/image297.e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297.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299.em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00.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301.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8" Type="http://schemas.openxmlformats.org/officeDocument/2006/relationships/image" Target="../media/image309.png"/><Relationship Id="rId3" Type="http://schemas.openxmlformats.org/officeDocument/2006/relationships/image" Target="../media/image304.png"/><Relationship Id="rId7" Type="http://schemas.openxmlformats.org/officeDocument/2006/relationships/image" Target="../media/image308.png"/><Relationship Id="rId2" Type="http://schemas.openxmlformats.org/officeDocument/2006/relationships/image" Target="../media/image302.emf"/><Relationship Id="rId1" Type="http://schemas.openxmlformats.org/officeDocument/2006/relationships/slideLayout" Target="../slideLayouts/slideLayout2.xml"/><Relationship Id="rId6" Type="http://schemas.openxmlformats.org/officeDocument/2006/relationships/image" Target="../media/image307.png"/><Relationship Id="rId5" Type="http://schemas.openxmlformats.org/officeDocument/2006/relationships/image" Target="../media/image303.emf"/><Relationship Id="rId4" Type="http://schemas.openxmlformats.org/officeDocument/2006/relationships/image" Target="../media/image305.png"/><Relationship Id="rId9" Type="http://schemas.openxmlformats.org/officeDocument/2006/relationships/image" Target="../media/image310.png"/></Relationships>
</file>

<file path=ppt/slides/_rels/slide124.xml.rels><?xml version="1.0" encoding="UTF-8" standalone="yes"?>
<Relationships xmlns="http://schemas.openxmlformats.org/package/2006/relationships"><Relationship Id="rId8" Type="http://schemas.openxmlformats.org/officeDocument/2006/relationships/image" Target="../media/image316.png"/><Relationship Id="rId3" Type="http://schemas.openxmlformats.org/officeDocument/2006/relationships/image" Target="../media/image311.png"/><Relationship Id="rId7" Type="http://schemas.openxmlformats.org/officeDocument/2006/relationships/image" Target="../media/image315.png"/><Relationship Id="rId2" Type="http://schemas.openxmlformats.org/officeDocument/2006/relationships/image" Target="../media/image306.png"/><Relationship Id="rId1" Type="http://schemas.openxmlformats.org/officeDocument/2006/relationships/slideLayout" Target="../slideLayouts/slideLayout2.xml"/><Relationship Id="rId6" Type="http://schemas.openxmlformats.org/officeDocument/2006/relationships/image" Target="../media/image314.png"/><Relationship Id="rId5" Type="http://schemas.openxmlformats.org/officeDocument/2006/relationships/image" Target="../media/image313.png"/><Relationship Id="rId10" Type="http://schemas.openxmlformats.org/officeDocument/2006/relationships/image" Target="../media/image318.png"/><Relationship Id="rId4" Type="http://schemas.openxmlformats.org/officeDocument/2006/relationships/image" Target="../media/image312.png"/><Relationship Id="rId9" Type="http://schemas.openxmlformats.org/officeDocument/2006/relationships/image" Target="../media/image317.png"/></Relationships>
</file>

<file path=ppt/slides/_rels/slide125.xml.rels><?xml version="1.0" encoding="UTF-8" standalone="yes"?>
<Relationships xmlns="http://schemas.openxmlformats.org/package/2006/relationships"><Relationship Id="rId2" Type="http://schemas.openxmlformats.org/officeDocument/2006/relationships/image" Target="../media/image319.emf"/><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320.emf"/><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321.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7.emf"/><Relationship Id="rId13" Type="http://schemas.openxmlformats.org/officeDocument/2006/relationships/image" Target="../media/image65.png"/><Relationship Id="rId3" Type="http://schemas.openxmlformats.org/officeDocument/2006/relationships/image" Target="../media/image32.emf"/><Relationship Id="rId7" Type="http://schemas.openxmlformats.org/officeDocument/2006/relationships/image" Target="../media/image36.emf"/><Relationship Id="rId12" Type="http://schemas.openxmlformats.org/officeDocument/2006/relationships/image" Target="../media/image41.emf"/><Relationship Id="rId2" Type="http://schemas.openxmlformats.org/officeDocument/2006/relationships/image" Target="../media/image31.emf"/><Relationship Id="rId1" Type="http://schemas.openxmlformats.org/officeDocument/2006/relationships/slideLayout" Target="../slideLayouts/slideLayout2.xml"/><Relationship Id="rId6" Type="http://schemas.openxmlformats.org/officeDocument/2006/relationships/image" Target="../media/image35.emf"/><Relationship Id="rId11" Type="http://schemas.openxmlformats.org/officeDocument/2006/relationships/image" Target="../media/image40.emf"/><Relationship Id="rId5" Type="http://schemas.openxmlformats.org/officeDocument/2006/relationships/image" Target="../media/image34.emf"/><Relationship Id="rId10" Type="http://schemas.openxmlformats.org/officeDocument/2006/relationships/image" Target="../media/image39.emf"/><Relationship Id="rId4" Type="http://schemas.openxmlformats.org/officeDocument/2006/relationships/image" Target="../media/image33.emf"/><Relationship Id="rId9" Type="http://schemas.openxmlformats.org/officeDocument/2006/relationships/image" Target="../media/image38.emf"/><Relationship Id="rId14" Type="http://schemas.openxmlformats.org/officeDocument/2006/relationships/image" Target="../media/image66.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322.emf"/><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323.emf"/><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329.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8" Type="http://schemas.openxmlformats.org/officeDocument/2006/relationships/image" Target="../media/image335.png"/><Relationship Id="rId3" Type="http://schemas.openxmlformats.org/officeDocument/2006/relationships/image" Target="../media/image330.png"/><Relationship Id="rId7" Type="http://schemas.openxmlformats.org/officeDocument/2006/relationships/image" Target="../media/image334.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33.png"/><Relationship Id="rId5" Type="http://schemas.openxmlformats.org/officeDocument/2006/relationships/image" Target="../media/image332.png"/><Relationship Id="rId4" Type="http://schemas.openxmlformats.org/officeDocument/2006/relationships/image" Target="../media/image331.png"/></Relationships>
</file>

<file path=ppt/slides/_rels/slide136.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39.png"/><Relationship Id="rId5" Type="http://schemas.openxmlformats.org/officeDocument/2006/relationships/image" Target="../media/image338.png"/><Relationship Id="rId4" Type="http://schemas.openxmlformats.org/officeDocument/2006/relationships/image" Target="../media/image337.png"/></Relationships>
</file>

<file path=ppt/slides/_rels/slide137.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43.png"/></Relationships>
</file>

<file path=ppt/slides/_rels/slide141.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84.png"/></Relationships>
</file>

<file path=ppt/slides/_rels/slide19.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9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2.emf"/><Relationship Id="rId4" Type="http://schemas.openxmlformats.org/officeDocument/2006/relationships/image" Target="../media/image93.png"/></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63.emf"/><Relationship Id="rId13" Type="http://schemas.openxmlformats.org/officeDocument/2006/relationships/image" Target="../media/image68.emf"/><Relationship Id="rId18" Type="http://schemas.openxmlformats.org/officeDocument/2006/relationships/image" Target="../media/image73.emf"/><Relationship Id="rId3" Type="http://schemas.openxmlformats.org/officeDocument/2006/relationships/image" Target="../media/image58.emf"/><Relationship Id="rId21" Type="http://schemas.openxmlformats.org/officeDocument/2006/relationships/image" Target="../media/image76.emf"/><Relationship Id="rId7" Type="http://schemas.openxmlformats.org/officeDocument/2006/relationships/image" Target="../media/image62.emf"/><Relationship Id="rId12" Type="http://schemas.openxmlformats.org/officeDocument/2006/relationships/image" Target="../media/image67.emf"/><Relationship Id="rId17" Type="http://schemas.openxmlformats.org/officeDocument/2006/relationships/image" Target="../media/image72.emf"/><Relationship Id="rId25" Type="http://schemas.openxmlformats.org/officeDocument/2006/relationships/image" Target="../media/image130.png"/><Relationship Id="rId2" Type="http://schemas.openxmlformats.org/officeDocument/2006/relationships/image" Target="../media/image57.emf"/><Relationship Id="rId16" Type="http://schemas.openxmlformats.org/officeDocument/2006/relationships/image" Target="../media/image71.emf"/><Relationship Id="rId20" Type="http://schemas.openxmlformats.org/officeDocument/2006/relationships/image" Target="../media/image75.emf"/><Relationship Id="rId1" Type="http://schemas.openxmlformats.org/officeDocument/2006/relationships/slideLayout" Target="../slideLayouts/slideLayout2.xml"/><Relationship Id="rId6" Type="http://schemas.openxmlformats.org/officeDocument/2006/relationships/image" Target="../media/image61.emf"/><Relationship Id="rId11" Type="http://schemas.openxmlformats.org/officeDocument/2006/relationships/image" Target="../media/image66.emf"/><Relationship Id="rId24" Type="http://schemas.openxmlformats.org/officeDocument/2006/relationships/image" Target="../media/image129.png"/><Relationship Id="rId5" Type="http://schemas.openxmlformats.org/officeDocument/2006/relationships/image" Target="../media/image60.emf"/><Relationship Id="rId15" Type="http://schemas.openxmlformats.org/officeDocument/2006/relationships/image" Target="../media/image70.emf"/><Relationship Id="rId23" Type="http://schemas.openxmlformats.org/officeDocument/2006/relationships/image" Target="../media/image78.emf"/><Relationship Id="rId10" Type="http://schemas.openxmlformats.org/officeDocument/2006/relationships/image" Target="../media/image65.emf"/><Relationship Id="rId19" Type="http://schemas.openxmlformats.org/officeDocument/2006/relationships/image" Target="../media/image74.emf"/><Relationship Id="rId4" Type="http://schemas.openxmlformats.org/officeDocument/2006/relationships/image" Target="../media/image59.emf"/><Relationship Id="rId9" Type="http://schemas.openxmlformats.org/officeDocument/2006/relationships/image" Target="../media/image64.emf"/><Relationship Id="rId14" Type="http://schemas.openxmlformats.org/officeDocument/2006/relationships/image" Target="../media/image69.emf"/><Relationship Id="rId22" Type="http://schemas.openxmlformats.org/officeDocument/2006/relationships/image" Target="../media/image77.emf"/></Relationships>
</file>

<file path=ppt/slides/_rels/slide36.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134.pn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38.png"/></Relationships>
</file>

<file path=ppt/slides/_rels/slide37.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Layout" Target="../slideLayouts/slideLayout2.xml"/><Relationship Id="rId5" Type="http://schemas.openxmlformats.org/officeDocument/2006/relationships/image" Target="../media/image82.emf"/><Relationship Id="rId4" Type="http://schemas.openxmlformats.org/officeDocument/2006/relationships/image" Target="../media/image81.emf"/></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41.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104.emf"/><Relationship Id="rId13" Type="http://schemas.openxmlformats.org/officeDocument/2006/relationships/image" Target="../media/image109.emf"/><Relationship Id="rId3" Type="http://schemas.openxmlformats.org/officeDocument/2006/relationships/image" Target="../media/image99.emf"/><Relationship Id="rId7" Type="http://schemas.openxmlformats.org/officeDocument/2006/relationships/image" Target="../media/image103.emf"/><Relationship Id="rId12" Type="http://schemas.openxmlformats.org/officeDocument/2006/relationships/image" Target="../media/image108.emf"/><Relationship Id="rId2" Type="http://schemas.openxmlformats.org/officeDocument/2006/relationships/image" Target="../media/image98.emf"/><Relationship Id="rId1" Type="http://schemas.openxmlformats.org/officeDocument/2006/relationships/slideLayout" Target="../slideLayouts/slideLayout2.xml"/><Relationship Id="rId6" Type="http://schemas.openxmlformats.org/officeDocument/2006/relationships/image" Target="../media/image102.emf"/><Relationship Id="rId11" Type="http://schemas.openxmlformats.org/officeDocument/2006/relationships/image" Target="../media/image107.emf"/><Relationship Id="rId5" Type="http://schemas.openxmlformats.org/officeDocument/2006/relationships/image" Target="../media/image101.emf"/><Relationship Id="rId10" Type="http://schemas.openxmlformats.org/officeDocument/2006/relationships/image" Target="../media/image106.emf"/><Relationship Id="rId4" Type="http://schemas.openxmlformats.org/officeDocument/2006/relationships/image" Target="../media/image100.emf"/><Relationship Id="rId9" Type="http://schemas.openxmlformats.org/officeDocument/2006/relationships/image" Target="../media/image105.emf"/></Relationships>
</file>

<file path=ppt/slides/_rels/slide43.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14.emf"/><Relationship Id="rId5" Type="http://schemas.openxmlformats.org/officeDocument/2006/relationships/image" Target="../media/image113.emf"/><Relationship Id="rId4" Type="http://schemas.openxmlformats.org/officeDocument/2006/relationships/image" Target="../media/image112.emf"/></Relationships>
</file>

<file path=ppt/slides/_rels/slide44.xml.rels><?xml version="1.0" encoding="UTF-8" standalone="yes"?>
<Relationships xmlns="http://schemas.openxmlformats.org/package/2006/relationships"><Relationship Id="rId8" Type="http://schemas.openxmlformats.org/officeDocument/2006/relationships/image" Target="../media/image121.emf"/><Relationship Id="rId13" Type="http://schemas.openxmlformats.org/officeDocument/2006/relationships/image" Target="../media/image126.emf"/><Relationship Id="rId3" Type="http://schemas.openxmlformats.org/officeDocument/2006/relationships/image" Target="../media/image116.emf"/><Relationship Id="rId7" Type="http://schemas.openxmlformats.org/officeDocument/2006/relationships/image" Target="../media/image120.emf"/><Relationship Id="rId12" Type="http://schemas.openxmlformats.org/officeDocument/2006/relationships/image" Target="../media/image125.emf"/><Relationship Id="rId2" Type="http://schemas.openxmlformats.org/officeDocument/2006/relationships/image" Target="../media/image115.emf"/><Relationship Id="rId1" Type="http://schemas.openxmlformats.org/officeDocument/2006/relationships/slideLayout" Target="../slideLayouts/slideLayout2.xml"/><Relationship Id="rId6" Type="http://schemas.openxmlformats.org/officeDocument/2006/relationships/image" Target="../media/image119.emf"/><Relationship Id="rId11" Type="http://schemas.openxmlformats.org/officeDocument/2006/relationships/image" Target="../media/image124.emf"/><Relationship Id="rId5" Type="http://schemas.openxmlformats.org/officeDocument/2006/relationships/image" Target="../media/image118.emf"/><Relationship Id="rId15" Type="http://schemas.openxmlformats.org/officeDocument/2006/relationships/image" Target="../media/image128.emf"/><Relationship Id="rId10" Type="http://schemas.openxmlformats.org/officeDocument/2006/relationships/image" Target="../media/image123.emf"/><Relationship Id="rId4" Type="http://schemas.openxmlformats.org/officeDocument/2006/relationships/image" Target="../media/image117.emf"/><Relationship Id="rId9" Type="http://schemas.openxmlformats.org/officeDocument/2006/relationships/image" Target="../media/image122.emf"/><Relationship Id="rId14" Type="http://schemas.openxmlformats.org/officeDocument/2006/relationships/image" Target="../media/image127.emf"/></Relationships>
</file>

<file path=ppt/slides/_rels/slide45.xml.rels><?xml version="1.0" encoding="UTF-8" standalone="yes"?>
<Relationships xmlns="http://schemas.openxmlformats.org/package/2006/relationships"><Relationship Id="rId8" Type="http://schemas.openxmlformats.org/officeDocument/2006/relationships/image" Target="../media/image135.emf"/><Relationship Id="rId3" Type="http://schemas.openxmlformats.org/officeDocument/2006/relationships/image" Target="../media/image130.emf"/><Relationship Id="rId7" Type="http://schemas.openxmlformats.org/officeDocument/2006/relationships/image" Target="../media/image134.emf"/><Relationship Id="rId12" Type="http://schemas.openxmlformats.org/officeDocument/2006/relationships/image" Target="../media/image139.emf"/><Relationship Id="rId2" Type="http://schemas.openxmlformats.org/officeDocument/2006/relationships/image" Target="../media/image129.emf"/><Relationship Id="rId1" Type="http://schemas.openxmlformats.org/officeDocument/2006/relationships/slideLayout" Target="../slideLayouts/slideLayout2.xml"/><Relationship Id="rId6" Type="http://schemas.openxmlformats.org/officeDocument/2006/relationships/image" Target="../media/image133.emf"/><Relationship Id="rId11" Type="http://schemas.openxmlformats.org/officeDocument/2006/relationships/image" Target="../media/image138.emf"/><Relationship Id="rId5" Type="http://schemas.openxmlformats.org/officeDocument/2006/relationships/image" Target="../media/image132.emf"/><Relationship Id="rId10" Type="http://schemas.openxmlformats.org/officeDocument/2006/relationships/image" Target="../media/image137.emf"/><Relationship Id="rId4" Type="http://schemas.openxmlformats.org/officeDocument/2006/relationships/image" Target="../media/image131.emf"/><Relationship Id="rId9" Type="http://schemas.openxmlformats.org/officeDocument/2006/relationships/image" Target="../media/image136.emf"/></Relationships>
</file>

<file path=ppt/slides/_rels/slide46.xml.rels><?xml version="1.0" encoding="UTF-8" standalone="yes"?>
<Relationships xmlns="http://schemas.openxmlformats.org/package/2006/relationships"><Relationship Id="rId8" Type="http://schemas.openxmlformats.org/officeDocument/2006/relationships/image" Target="../media/image146.emf"/><Relationship Id="rId3" Type="http://schemas.openxmlformats.org/officeDocument/2006/relationships/image" Target="../media/image141.emf"/><Relationship Id="rId7" Type="http://schemas.openxmlformats.org/officeDocument/2006/relationships/image" Target="../media/image145.emf"/><Relationship Id="rId2" Type="http://schemas.openxmlformats.org/officeDocument/2006/relationships/image" Target="../media/image140.emf"/><Relationship Id="rId1" Type="http://schemas.openxmlformats.org/officeDocument/2006/relationships/slideLayout" Target="../slideLayouts/slideLayout2.xml"/><Relationship Id="rId6" Type="http://schemas.openxmlformats.org/officeDocument/2006/relationships/image" Target="../media/image144.emf"/><Relationship Id="rId5" Type="http://schemas.openxmlformats.org/officeDocument/2006/relationships/image" Target="../media/image143.emf"/><Relationship Id="rId10" Type="http://schemas.openxmlformats.org/officeDocument/2006/relationships/image" Target="../media/image148.emf"/><Relationship Id="rId4" Type="http://schemas.openxmlformats.org/officeDocument/2006/relationships/image" Target="../media/image142.emf"/><Relationship Id="rId9" Type="http://schemas.openxmlformats.org/officeDocument/2006/relationships/image" Target="../media/image147.emf"/></Relationships>
</file>

<file path=ppt/slides/_rels/slide47.xml.rels><?xml version="1.0" encoding="UTF-8" standalone="yes"?>
<Relationships xmlns="http://schemas.openxmlformats.org/package/2006/relationships"><Relationship Id="rId3" Type="http://schemas.openxmlformats.org/officeDocument/2006/relationships/image" Target="../media/image150.emf"/><Relationship Id="rId2" Type="http://schemas.openxmlformats.org/officeDocument/2006/relationships/image" Target="../media/image149.png"/><Relationship Id="rId1" Type="http://schemas.openxmlformats.org/officeDocument/2006/relationships/slideLayout" Target="../slideLayouts/slideLayout2.xml"/><Relationship Id="rId5" Type="http://schemas.openxmlformats.org/officeDocument/2006/relationships/image" Target="../media/image152.emf"/><Relationship Id="rId4" Type="http://schemas.openxmlformats.org/officeDocument/2006/relationships/image" Target="../media/image151.emf"/></Relationships>
</file>

<file path=ppt/slides/_rels/slide48.xml.rels><?xml version="1.0" encoding="UTF-8" standalone="yes"?>
<Relationships xmlns="http://schemas.openxmlformats.org/package/2006/relationships"><Relationship Id="rId8" Type="http://schemas.openxmlformats.org/officeDocument/2006/relationships/image" Target="../media/image159.emf"/><Relationship Id="rId3" Type="http://schemas.openxmlformats.org/officeDocument/2006/relationships/image" Target="../media/image154.emf"/><Relationship Id="rId7" Type="http://schemas.openxmlformats.org/officeDocument/2006/relationships/image" Target="../media/image158.emf"/><Relationship Id="rId12" Type="http://schemas.openxmlformats.org/officeDocument/2006/relationships/image" Target="../media/image163.emf"/><Relationship Id="rId2" Type="http://schemas.openxmlformats.org/officeDocument/2006/relationships/image" Target="../media/image153.emf"/><Relationship Id="rId1" Type="http://schemas.openxmlformats.org/officeDocument/2006/relationships/slideLayout" Target="../slideLayouts/slideLayout2.xml"/><Relationship Id="rId6" Type="http://schemas.openxmlformats.org/officeDocument/2006/relationships/image" Target="../media/image157.emf"/><Relationship Id="rId11" Type="http://schemas.openxmlformats.org/officeDocument/2006/relationships/image" Target="../media/image162.emf"/><Relationship Id="rId5" Type="http://schemas.openxmlformats.org/officeDocument/2006/relationships/image" Target="../media/image156.emf"/><Relationship Id="rId10" Type="http://schemas.openxmlformats.org/officeDocument/2006/relationships/image" Target="../media/image161.emf"/><Relationship Id="rId4" Type="http://schemas.openxmlformats.org/officeDocument/2006/relationships/image" Target="../media/image155.emf"/><Relationship Id="rId9" Type="http://schemas.openxmlformats.org/officeDocument/2006/relationships/image" Target="../media/image160.emf"/></Relationships>
</file>

<file path=ppt/slides/_rels/slide49.xml.rels><?xml version="1.0" encoding="UTF-8" standalone="yes"?>
<Relationships xmlns="http://schemas.openxmlformats.org/package/2006/relationships"><Relationship Id="rId3" Type="http://schemas.openxmlformats.org/officeDocument/2006/relationships/image" Target="../media/image165.emf"/><Relationship Id="rId2"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image" Target="../media/image168.emf"/><Relationship Id="rId5" Type="http://schemas.openxmlformats.org/officeDocument/2006/relationships/image" Target="../media/image167.emf"/><Relationship Id="rId4" Type="http://schemas.openxmlformats.org/officeDocument/2006/relationships/image" Target="../media/image166.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70.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177.emf"/><Relationship Id="rId3" Type="http://schemas.openxmlformats.org/officeDocument/2006/relationships/image" Target="../media/image172.emf"/><Relationship Id="rId7" Type="http://schemas.openxmlformats.org/officeDocument/2006/relationships/image" Target="../media/image176.emf"/><Relationship Id="rId12" Type="http://schemas.openxmlformats.org/officeDocument/2006/relationships/image" Target="../media/image181.emf"/><Relationship Id="rId2" Type="http://schemas.openxmlformats.org/officeDocument/2006/relationships/image" Target="../media/image171.emf"/><Relationship Id="rId1" Type="http://schemas.openxmlformats.org/officeDocument/2006/relationships/slideLayout" Target="../slideLayouts/slideLayout2.xml"/><Relationship Id="rId6" Type="http://schemas.openxmlformats.org/officeDocument/2006/relationships/image" Target="../media/image175.emf"/><Relationship Id="rId11" Type="http://schemas.openxmlformats.org/officeDocument/2006/relationships/image" Target="../media/image180.emf"/><Relationship Id="rId5" Type="http://schemas.openxmlformats.org/officeDocument/2006/relationships/image" Target="../media/image174.emf"/><Relationship Id="rId10" Type="http://schemas.openxmlformats.org/officeDocument/2006/relationships/image" Target="../media/image179.emf"/><Relationship Id="rId4" Type="http://schemas.openxmlformats.org/officeDocument/2006/relationships/image" Target="../media/image173.emf"/><Relationship Id="rId9" Type="http://schemas.openxmlformats.org/officeDocument/2006/relationships/image" Target="../media/image178.emf"/></Relationships>
</file>

<file path=ppt/slides/_rels/slide53.xml.rels><?xml version="1.0" encoding="UTF-8" standalone="yes"?>
<Relationships xmlns="http://schemas.openxmlformats.org/package/2006/relationships"><Relationship Id="rId3" Type="http://schemas.openxmlformats.org/officeDocument/2006/relationships/image" Target="../media/image183.emf"/><Relationship Id="rId2" Type="http://schemas.openxmlformats.org/officeDocument/2006/relationships/image" Target="../media/image182.png"/><Relationship Id="rId1" Type="http://schemas.openxmlformats.org/officeDocument/2006/relationships/slideLayout" Target="../slideLayouts/slideLayout2.xml"/><Relationship Id="rId6" Type="http://schemas.openxmlformats.org/officeDocument/2006/relationships/image" Target="../media/image186.emf"/><Relationship Id="rId5" Type="http://schemas.openxmlformats.org/officeDocument/2006/relationships/image" Target="../media/image185.emf"/><Relationship Id="rId4" Type="http://schemas.openxmlformats.org/officeDocument/2006/relationships/image" Target="../media/image184.emf"/></Relationships>
</file>

<file path=ppt/slides/_rels/slide54.xml.rels><?xml version="1.0" encoding="UTF-8" standalone="yes"?>
<Relationships xmlns="http://schemas.openxmlformats.org/package/2006/relationships"><Relationship Id="rId8" Type="http://schemas.openxmlformats.org/officeDocument/2006/relationships/image" Target="../media/image193.emf"/><Relationship Id="rId13" Type="http://schemas.openxmlformats.org/officeDocument/2006/relationships/image" Target="../media/image198.emf"/><Relationship Id="rId3" Type="http://schemas.openxmlformats.org/officeDocument/2006/relationships/image" Target="../media/image188.emf"/><Relationship Id="rId7" Type="http://schemas.openxmlformats.org/officeDocument/2006/relationships/image" Target="../media/image192.emf"/><Relationship Id="rId12" Type="http://schemas.openxmlformats.org/officeDocument/2006/relationships/image" Target="../media/image197.emf"/><Relationship Id="rId2" Type="http://schemas.openxmlformats.org/officeDocument/2006/relationships/image" Target="../media/image187.emf"/><Relationship Id="rId1" Type="http://schemas.openxmlformats.org/officeDocument/2006/relationships/slideLayout" Target="../slideLayouts/slideLayout2.xml"/><Relationship Id="rId6" Type="http://schemas.openxmlformats.org/officeDocument/2006/relationships/image" Target="../media/image191.emf"/><Relationship Id="rId11" Type="http://schemas.openxmlformats.org/officeDocument/2006/relationships/image" Target="../media/image196.emf"/><Relationship Id="rId5" Type="http://schemas.openxmlformats.org/officeDocument/2006/relationships/image" Target="../media/image190.emf"/><Relationship Id="rId10" Type="http://schemas.openxmlformats.org/officeDocument/2006/relationships/image" Target="../media/image195.emf"/><Relationship Id="rId4" Type="http://schemas.openxmlformats.org/officeDocument/2006/relationships/image" Target="../media/image189.emf"/><Relationship Id="rId9" Type="http://schemas.openxmlformats.org/officeDocument/2006/relationships/image" Target="../media/image194.emf"/></Relationships>
</file>

<file path=ppt/slides/_rels/slide55.xml.rels><?xml version="1.0" encoding="UTF-8" standalone="yes"?>
<Relationships xmlns="http://schemas.openxmlformats.org/package/2006/relationships"><Relationship Id="rId8" Type="http://schemas.openxmlformats.org/officeDocument/2006/relationships/image" Target="../media/image205.emf"/><Relationship Id="rId3" Type="http://schemas.openxmlformats.org/officeDocument/2006/relationships/image" Target="../media/image200.emf"/><Relationship Id="rId7" Type="http://schemas.openxmlformats.org/officeDocument/2006/relationships/image" Target="../media/image204.emf"/><Relationship Id="rId2" Type="http://schemas.openxmlformats.org/officeDocument/2006/relationships/image" Target="../media/image199.emf"/><Relationship Id="rId1" Type="http://schemas.openxmlformats.org/officeDocument/2006/relationships/slideLayout" Target="../slideLayouts/slideLayout2.xml"/><Relationship Id="rId6" Type="http://schemas.openxmlformats.org/officeDocument/2006/relationships/image" Target="../media/image203.emf"/><Relationship Id="rId5" Type="http://schemas.openxmlformats.org/officeDocument/2006/relationships/image" Target="../media/image202.emf"/><Relationship Id="rId4" Type="http://schemas.openxmlformats.org/officeDocument/2006/relationships/image" Target="../media/image201.emf"/><Relationship Id="rId9" Type="http://schemas.openxmlformats.org/officeDocument/2006/relationships/image" Target="../media/image206.emf"/></Relationships>
</file>

<file path=ppt/slides/_rels/slide56.xml.rels><?xml version="1.0" encoding="UTF-8" standalone="yes"?>
<Relationships xmlns="http://schemas.openxmlformats.org/package/2006/relationships"><Relationship Id="rId3" Type="http://schemas.openxmlformats.org/officeDocument/2006/relationships/image" Target="../media/image208.emf"/><Relationship Id="rId2" Type="http://schemas.openxmlformats.org/officeDocument/2006/relationships/image" Target="../media/image207.png"/><Relationship Id="rId1" Type="http://schemas.openxmlformats.org/officeDocument/2006/relationships/slideLayout" Target="../slideLayouts/slideLayout2.xml"/><Relationship Id="rId6" Type="http://schemas.openxmlformats.org/officeDocument/2006/relationships/image" Target="../media/image211.emf"/><Relationship Id="rId5" Type="http://schemas.openxmlformats.org/officeDocument/2006/relationships/image" Target="../media/image210.emf"/><Relationship Id="rId4" Type="http://schemas.openxmlformats.org/officeDocument/2006/relationships/image" Target="../media/image209.emf"/></Relationships>
</file>

<file path=ppt/slides/_rels/slide57.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1.xml"/><Relationship Id="rId16"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5.emf"/><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4.emf"/></Relationships>
</file>

<file path=ppt/slides/_rels/slide60.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5" Type="http://schemas.openxmlformats.org/officeDocument/2006/relationships/image" Target="../media/image323.png"/><Relationship Id="rId4" Type="http://schemas.openxmlformats.org/officeDocument/2006/relationships/image" Target="../media/image322.png"/></Relationships>
</file>

<file path=ppt/slides/_rels/slide65.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image" Target="../media/image32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32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0.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21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231.png"/><Relationship Id="rId13" Type="http://schemas.openxmlformats.org/officeDocument/2006/relationships/image" Target="../media/image236.png"/><Relationship Id="rId3" Type="http://schemas.openxmlformats.org/officeDocument/2006/relationships/image" Target="../media/image226.jpeg"/><Relationship Id="rId7" Type="http://schemas.openxmlformats.org/officeDocument/2006/relationships/image" Target="../media/image230.png"/><Relationship Id="rId12" Type="http://schemas.openxmlformats.org/officeDocument/2006/relationships/image" Target="../media/image235.png"/><Relationship Id="rId2" Type="http://schemas.openxmlformats.org/officeDocument/2006/relationships/image" Target="../media/image225.jpeg"/><Relationship Id="rId1" Type="http://schemas.openxmlformats.org/officeDocument/2006/relationships/slideLayout" Target="../slideLayouts/slideLayout2.xml"/><Relationship Id="rId6" Type="http://schemas.openxmlformats.org/officeDocument/2006/relationships/image" Target="../media/image229.png"/><Relationship Id="rId11" Type="http://schemas.openxmlformats.org/officeDocument/2006/relationships/image" Target="../media/image234.png"/><Relationship Id="rId5" Type="http://schemas.openxmlformats.org/officeDocument/2006/relationships/image" Target="../media/image228.jpeg"/><Relationship Id="rId10" Type="http://schemas.openxmlformats.org/officeDocument/2006/relationships/image" Target="../media/image233.png"/><Relationship Id="rId4" Type="http://schemas.openxmlformats.org/officeDocument/2006/relationships/image" Target="../media/image227.jpeg"/><Relationship Id="rId9" Type="http://schemas.openxmlformats.org/officeDocument/2006/relationships/image" Target="../media/image232.png"/></Relationships>
</file>

<file path=ppt/slides/_rels/slide75.xml.rels><?xml version="1.0" encoding="UTF-8" standalone="yes"?>
<Relationships xmlns="http://schemas.openxmlformats.org/package/2006/relationships"><Relationship Id="rId8" Type="http://schemas.openxmlformats.org/officeDocument/2006/relationships/image" Target="../media/image231.png"/><Relationship Id="rId13" Type="http://schemas.openxmlformats.org/officeDocument/2006/relationships/image" Target="../media/image236.png"/><Relationship Id="rId3" Type="http://schemas.openxmlformats.org/officeDocument/2006/relationships/image" Target="../media/image226.jpeg"/><Relationship Id="rId7" Type="http://schemas.openxmlformats.org/officeDocument/2006/relationships/image" Target="../media/image230.png"/><Relationship Id="rId12" Type="http://schemas.openxmlformats.org/officeDocument/2006/relationships/image" Target="../media/image235.png"/><Relationship Id="rId2" Type="http://schemas.openxmlformats.org/officeDocument/2006/relationships/image" Target="../media/image225.jpeg"/><Relationship Id="rId16" Type="http://schemas.openxmlformats.org/officeDocument/2006/relationships/image" Target="../media/image231.jpeg"/><Relationship Id="rId1" Type="http://schemas.openxmlformats.org/officeDocument/2006/relationships/slideLayout" Target="../slideLayouts/slideLayout2.xml"/><Relationship Id="rId6" Type="http://schemas.openxmlformats.org/officeDocument/2006/relationships/image" Target="../media/image229.png"/><Relationship Id="rId11" Type="http://schemas.openxmlformats.org/officeDocument/2006/relationships/image" Target="../media/image234.png"/><Relationship Id="rId5" Type="http://schemas.openxmlformats.org/officeDocument/2006/relationships/image" Target="../media/image228.jpeg"/><Relationship Id="rId15" Type="http://schemas.openxmlformats.org/officeDocument/2006/relationships/image" Target="../media/image230.jpeg"/><Relationship Id="rId10" Type="http://schemas.openxmlformats.org/officeDocument/2006/relationships/image" Target="../media/image237.png"/><Relationship Id="rId4" Type="http://schemas.openxmlformats.org/officeDocument/2006/relationships/image" Target="../media/image227.jpeg"/><Relationship Id="rId9" Type="http://schemas.openxmlformats.org/officeDocument/2006/relationships/image" Target="../media/image232.png"/><Relationship Id="rId14" Type="http://schemas.openxmlformats.org/officeDocument/2006/relationships/image" Target="../media/image229.jpeg"/></Relationships>
</file>

<file path=ppt/slides/_rels/slide76.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39.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40.emf"/></Relationships>
</file>

<file path=ppt/slides/_rels/slide79.xml.rels><?xml version="1.0" encoding="UTF-8" standalone="yes"?>
<Relationships xmlns="http://schemas.openxmlformats.org/package/2006/relationships"><Relationship Id="rId3" Type="http://schemas.openxmlformats.org/officeDocument/2006/relationships/image" Target="../media/image242.emf"/><Relationship Id="rId2" Type="http://schemas.openxmlformats.org/officeDocument/2006/relationships/image" Target="../media/image241.emf"/><Relationship Id="rId1" Type="http://schemas.openxmlformats.org/officeDocument/2006/relationships/slideLayout" Target="../slideLayouts/slideLayout2.xml"/><Relationship Id="rId4" Type="http://schemas.openxmlformats.org/officeDocument/2006/relationships/image" Target="../media/image243.emf"/></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image" Target="../media/image9.emf"/></Relationships>
</file>

<file path=ppt/slides/_rels/slide80.xml.rels><?xml version="1.0" encoding="UTF-8" standalone="yes"?>
<Relationships xmlns="http://schemas.openxmlformats.org/package/2006/relationships"><Relationship Id="rId3" Type="http://schemas.openxmlformats.org/officeDocument/2006/relationships/image" Target="../media/image244.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46.png"/></Relationships>
</file>

<file path=ppt/slides/_rels/slide82.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48.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251.png"/><Relationship Id="rId5" Type="http://schemas.openxmlformats.org/officeDocument/2006/relationships/image" Target="../media/image250.png"/><Relationship Id="rId4" Type="http://schemas.openxmlformats.org/officeDocument/2006/relationships/image" Target="../media/image249.png"/></Relationships>
</file>

<file path=ppt/slides/_rels/slide84.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54.png"/><Relationship Id="rId4" Type="http://schemas.openxmlformats.org/officeDocument/2006/relationships/image" Target="../media/image253.png"/></Relationships>
</file>

<file path=ppt/slides/_rels/slide85.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57.png"/><Relationship Id="rId4" Type="http://schemas.openxmlformats.org/officeDocument/2006/relationships/image" Target="../media/image256.png"/></Relationships>
</file>

<file path=ppt/slides/_rels/slide86.xml.rels><?xml version="1.0" encoding="UTF-8" standalone="yes"?>
<Relationships xmlns="http://schemas.openxmlformats.org/package/2006/relationships"><Relationship Id="rId3" Type="http://schemas.openxmlformats.org/officeDocument/2006/relationships/image" Target="../media/image258.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59.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60.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61.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14.emf"/><Relationship Id="rId4" Type="http://schemas.openxmlformats.org/officeDocument/2006/relationships/image" Target="../media/image13.emf"/></Relationships>
</file>

<file path=ppt/slides/_rels/slide90.xml.rels><?xml version="1.0" encoding="UTF-8" standalone="yes"?>
<Relationships xmlns="http://schemas.openxmlformats.org/package/2006/relationships"><Relationship Id="rId3" Type="http://schemas.openxmlformats.org/officeDocument/2006/relationships/image" Target="../media/image262.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63.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64.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65.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66.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2.xml"/><Relationship Id="rId5" Type="http://schemas.openxmlformats.org/officeDocument/2006/relationships/image" Target="../media/image270.png"/><Relationship Id="rId4" Type="http://schemas.openxmlformats.org/officeDocument/2006/relationships/image" Target="../media/image269.png"/></Relationships>
</file>

<file path=ppt/slides/_rels/slide97.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305394-29BB-4143-8999-68EF68BDC1CE}"/>
              </a:ext>
            </a:extLst>
          </p:cNvPr>
          <p:cNvSpPr>
            <a:spLocks noGrp="1"/>
          </p:cNvSpPr>
          <p:nvPr>
            <p:ph type="ctrTitle"/>
          </p:nvPr>
        </p:nvSpPr>
        <p:spPr/>
        <p:txBody>
          <a:bodyPr>
            <a:normAutofit fontScale="90000"/>
          </a:bodyPr>
          <a:lstStyle/>
          <a:p>
            <a:r>
              <a:rPr lang="en-GB" noProof="0" dirty="0"/>
              <a:t>Permanent Magnet Synchronous Motor control</a:t>
            </a:r>
            <a:br>
              <a:rPr lang="en-GB" noProof="0" dirty="0"/>
            </a:br>
            <a:r>
              <a:rPr lang="en-GB" noProof="0" dirty="0"/>
              <a:t>Part 2. PMSM</a:t>
            </a:r>
          </a:p>
        </p:txBody>
      </p:sp>
      <p:sp>
        <p:nvSpPr>
          <p:cNvPr id="3" name="Subtítulo 2">
            <a:extLst>
              <a:ext uri="{FF2B5EF4-FFF2-40B4-BE49-F238E27FC236}">
                <a16:creationId xmlns:a16="http://schemas.microsoft.com/office/drawing/2014/main" id="{7984EC04-1A2D-4CF9-8D52-2545B3F535B5}"/>
              </a:ext>
            </a:extLst>
          </p:cNvPr>
          <p:cNvSpPr>
            <a:spLocks noGrp="1"/>
          </p:cNvSpPr>
          <p:nvPr>
            <p:ph type="subTitle" idx="1"/>
          </p:nvPr>
        </p:nvSpPr>
        <p:spPr>
          <a:xfrm>
            <a:off x="1083733" y="3886200"/>
            <a:ext cx="6976533" cy="1752600"/>
          </a:xfrm>
        </p:spPr>
        <p:txBody>
          <a:bodyPr>
            <a:normAutofit/>
          </a:bodyPr>
          <a:lstStyle/>
          <a:p>
            <a:r>
              <a:rPr lang="en-GB" sz="2200" noProof="0" dirty="0"/>
              <a:t>Daniel Montesinos-Miracle (daniel.montesinos@upc.edu)</a:t>
            </a:r>
          </a:p>
          <a:p>
            <a:r>
              <a:rPr lang="en-GB" sz="2200" noProof="0" dirty="0"/>
              <a:t>Oriol Subirats-Rillo (oriol.subirats.rillo@upc.edu)</a:t>
            </a:r>
          </a:p>
        </p:txBody>
      </p:sp>
    </p:spTree>
    <p:extLst>
      <p:ext uri="{BB962C8B-B14F-4D97-AF65-F5344CB8AC3E}">
        <p14:creationId xmlns:p14="http://schemas.microsoft.com/office/powerpoint/2010/main" val="642699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4" name="Rectangle 3">
                <a:extLst>
                  <a:ext uri="{FF2B5EF4-FFF2-40B4-BE49-F238E27FC236}">
                    <a16:creationId xmlns:a16="http://schemas.microsoft.com/office/drawing/2014/main" id="{B8AE271C-9DD5-45CF-A09A-C81BCF55866B}"/>
                  </a:ext>
                </a:extLst>
              </p:cNvPr>
              <p:cNvSpPr/>
              <p:nvPr/>
            </p:nvSpPr>
            <p:spPr>
              <a:xfrm>
                <a:off x="3987693" y="5248385"/>
                <a:ext cx="3122714" cy="9426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GB" sz="1662" i="1">
                              <a:latin typeface="Cambria Math" panose="02040503050406030204" pitchFamily="18" charset="0"/>
                            </a:rPr>
                          </m:ctrlPr>
                        </m:fPr>
                        <m:num>
                          <m:sSup>
                            <m:sSupPr>
                              <m:ctrlPr>
                                <a:rPr lang="en-GB" sz="1662" i="1">
                                  <a:latin typeface="Cambria Math" panose="02040503050406030204" pitchFamily="18" charset="0"/>
                                </a:rPr>
                              </m:ctrlPr>
                            </m:sSupPr>
                            <m:e>
                              <m:d>
                                <m:dPr>
                                  <m:ctrlPr>
                                    <a:rPr lang="en-GB" sz="1662" i="1">
                                      <a:latin typeface="Cambria Math" panose="02040503050406030204" pitchFamily="18" charset="0"/>
                                    </a:rPr>
                                  </m:ctrlPr>
                                </m:dPr>
                                <m:e>
                                  <m:sSub>
                                    <m:sSubPr>
                                      <m:ctrlPr>
                                        <a:rPr lang="en-GB" sz="1662" i="1">
                                          <a:latin typeface="Cambria Math" panose="02040503050406030204" pitchFamily="18" charset="0"/>
                                        </a:rPr>
                                      </m:ctrlPr>
                                    </m:sSubPr>
                                    <m:e>
                                      <m:r>
                                        <a:rPr lang="en-GB" sz="1662" i="1">
                                          <a:latin typeface="Cambria Math" panose="02040503050406030204" pitchFamily="18" charset="0"/>
                                        </a:rPr>
                                        <m:t>𝐼</m:t>
                                      </m:r>
                                    </m:e>
                                    <m:sub>
                                      <m:r>
                                        <a:rPr lang="en-GB" sz="1662" i="1">
                                          <a:latin typeface="Cambria Math" panose="02040503050406030204" pitchFamily="18" charset="0"/>
                                        </a:rPr>
                                        <m:t>𝑠𝑐</m:t>
                                      </m:r>
                                    </m:sub>
                                  </m:sSub>
                                  <m:r>
                                    <a:rPr lang="en-GB" sz="1662">
                                      <a:latin typeface="Cambria Math" panose="02040503050406030204" pitchFamily="18" charset="0"/>
                                    </a:rPr>
                                    <m:t>+</m:t>
                                  </m:r>
                                  <m:sSub>
                                    <m:sSubPr>
                                      <m:ctrlPr>
                                        <a:rPr lang="en-GB" sz="1662" i="1">
                                          <a:latin typeface="Cambria Math" panose="02040503050406030204" pitchFamily="18" charset="0"/>
                                        </a:rPr>
                                      </m:ctrlPr>
                                    </m:sSubPr>
                                    <m:e>
                                      <m:r>
                                        <a:rPr lang="en-GB" sz="1662" i="1">
                                          <a:latin typeface="Cambria Math" panose="02040503050406030204" pitchFamily="18" charset="0"/>
                                        </a:rPr>
                                        <m:t>𝐼</m:t>
                                      </m:r>
                                    </m:e>
                                    <m:sub>
                                      <m:r>
                                        <a:rPr lang="en-GB" sz="1662" i="1">
                                          <a:latin typeface="Cambria Math" panose="02040503050406030204" pitchFamily="18" charset="0"/>
                                        </a:rPr>
                                        <m:t>𝑑</m:t>
                                      </m:r>
                                    </m:sub>
                                  </m:sSub>
                                </m:e>
                              </m:d>
                            </m:e>
                            <m:sup>
                              <m:r>
                                <a:rPr lang="en-GB" sz="1662">
                                  <a:latin typeface="Cambria Math" panose="02040503050406030204" pitchFamily="18" charset="0"/>
                                </a:rPr>
                                <m:t>2</m:t>
                              </m:r>
                            </m:sup>
                          </m:sSup>
                        </m:num>
                        <m:den>
                          <m:sSup>
                            <m:sSupPr>
                              <m:ctrlPr>
                                <a:rPr lang="en-GB" sz="1662" i="1">
                                  <a:latin typeface="Cambria Math" panose="02040503050406030204" pitchFamily="18" charset="0"/>
                                </a:rPr>
                              </m:ctrlPr>
                            </m:sSupPr>
                            <m:e>
                              <m:d>
                                <m:dPr>
                                  <m:ctrlPr>
                                    <a:rPr lang="en-GB" sz="1662" i="1">
                                      <a:latin typeface="Cambria Math" panose="02040503050406030204" pitchFamily="18" charset="0"/>
                                    </a:rPr>
                                  </m:ctrlPr>
                                </m:dPr>
                                <m:e>
                                  <m:f>
                                    <m:fPr>
                                      <m:ctrlPr>
                                        <a:rPr lang="en-GB" sz="1662" i="1">
                                          <a:latin typeface="Cambria Math" panose="02040503050406030204" pitchFamily="18" charset="0"/>
                                        </a:rPr>
                                      </m:ctrlPr>
                                    </m:fPr>
                                    <m:num>
                                      <m:sSub>
                                        <m:sSubPr>
                                          <m:ctrlPr>
                                            <a:rPr lang="en-GB" sz="1662" i="1">
                                              <a:latin typeface="Cambria Math" panose="02040503050406030204" pitchFamily="18" charset="0"/>
                                            </a:rPr>
                                          </m:ctrlPr>
                                        </m:sSubPr>
                                        <m:e>
                                          <m:r>
                                            <a:rPr lang="en-GB" sz="1662" i="1">
                                              <a:latin typeface="Cambria Math" panose="02040503050406030204" pitchFamily="18" charset="0"/>
                                            </a:rPr>
                                            <m:t>𝑉</m:t>
                                          </m:r>
                                        </m:e>
                                        <m:sub>
                                          <m:r>
                                            <a:rPr lang="en-GB" sz="1662" i="1">
                                              <a:latin typeface="Cambria Math" panose="02040503050406030204" pitchFamily="18" charset="0"/>
                                            </a:rPr>
                                            <m:t>𝑚𝑎𝑥</m:t>
                                          </m:r>
                                        </m:sub>
                                      </m:sSub>
                                    </m:num>
                                    <m:den>
                                      <m:sSub>
                                        <m:sSubPr>
                                          <m:ctrlPr>
                                            <a:rPr lang="en-GB" sz="1662" i="1">
                                              <a:latin typeface="Cambria Math" panose="02040503050406030204" pitchFamily="18" charset="0"/>
                                            </a:rPr>
                                          </m:ctrlPr>
                                        </m:sSubPr>
                                        <m:e>
                                          <m:r>
                                            <a:rPr lang="en-GB" sz="1662" i="1">
                                              <a:latin typeface="Cambria Math" panose="02040503050406030204" pitchFamily="18" charset="0"/>
                                            </a:rPr>
                                            <m:t>𝜔</m:t>
                                          </m:r>
                                        </m:e>
                                        <m:sub>
                                          <m:r>
                                            <a:rPr lang="en-GB" sz="1662" i="1">
                                              <a:latin typeface="Cambria Math" panose="02040503050406030204" pitchFamily="18" charset="0"/>
                                            </a:rPr>
                                            <m:t>𝑒</m:t>
                                          </m:r>
                                        </m:sub>
                                      </m:sSub>
                                    </m:den>
                                  </m:f>
                                  <m:r>
                                    <a:rPr lang="en-GB" sz="1662">
                                      <a:latin typeface="Cambria Math" panose="02040503050406030204" pitchFamily="18" charset="0"/>
                                    </a:rPr>
                                    <m:t>·</m:t>
                                  </m:r>
                                  <m:f>
                                    <m:fPr>
                                      <m:ctrlPr>
                                        <a:rPr lang="en-GB" sz="1662" i="1">
                                          <a:latin typeface="Cambria Math" panose="02040503050406030204" pitchFamily="18" charset="0"/>
                                        </a:rPr>
                                      </m:ctrlPr>
                                    </m:fPr>
                                    <m:num>
                                      <m:r>
                                        <a:rPr lang="en-GB" sz="1662">
                                          <a:latin typeface="Cambria Math" panose="02040503050406030204" pitchFamily="18" charset="0"/>
                                        </a:rPr>
                                        <m:t>1</m:t>
                                      </m:r>
                                    </m:num>
                                    <m:den>
                                      <m:sSub>
                                        <m:sSubPr>
                                          <m:ctrlPr>
                                            <a:rPr lang="en-GB" sz="1662" i="1">
                                              <a:latin typeface="Cambria Math" panose="02040503050406030204" pitchFamily="18" charset="0"/>
                                            </a:rPr>
                                          </m:ctrlPr>
                                        </m:sSubPr>
                                        <m:e>
                                          <m:r>
                                            <a:rPr lang="en-GB" sz="1662" i="1">
                                              <a:latin typeface="Cambria Math" panose="02040503050406030204" pitchFamily="18" charset="0"/>
                                            </a:rPr>
                                            <m:t>𝐿</m:t>
                                          </m:r>
                                        </m:e>
                                        <m:sub>
                                          <m:r>
                                            <a:rPr lang="en-GB" sz="1662" i="1">
                                              <a:latin typeface="Cambria Math" panose="02040503050406030204" pitchFamily="18" charset="0"/>
                                            </a:rPr>
                                            <m:t>𝑑</m:t>
                                          </m:r>
                                        </m:sub>
                                      </m:sSub>
                                    </m:den>
                                  </m:f>
                                </m:e>
                              </m:d>
                            </m:e>
                            <m:sup>
                              <m:r>
                                <a:rPr lang="en-GB" sz="1662">
                                  <a:latin typeface="Cambria Math" panose="02040503050406030204" pitchFamily="18" charset="0"/>
                                </a:rPr>
                                <m:t>2</m:t>
                              </m:r>
                            </m:sup>
                          </m:sSup>
                        </m:den>
                      </m:f>
                      <m:r>
                        <a:rPr lang="en-GB" sz="1662">
                          <a:latin typeface="Cambria Math" panose="02040503050406030204" pitchFamily="18" charset="0"/>
                        </a:rPr>
                        <m:t>+</m:t>
                      </m:r>
                      <m:f>
                        <m:fPr>
                          <m:ctrlPr>
                            <a:rPr lang="en-GB" sz="1662" i="1">
                              <a:latin typeface="Cambria Math" panose="02040503050406030204" pitchFamily="18" charset="0"/>
                            </a:rPr>
                          </m:ctrlPr>
                        </m:fPr>
                        <m:num>
                          <m:sSubSup>
                            <m:sSubSupPr>
                              <m:ctrlPr>
                                <a:rPr lang="en-GB" sz="1662" i="1">
                                  <a:latin typeface="Cambria Math" panose="02040503050406030204" pitchFamily="18" charset="0"/>
                                </a:rPr>
                              </m:ctrlPr>
                            </m:sSubSupPr>
                            <m:e>
                              <m:r>
                                <a:rPr lang="en-GB" sz="1662" i="1">
                                  <a:latin typeface="Cambria Math" panose="02040503050406030204" pitchFamily="18" charset="0"/>
                                </a:rPr>
                                <m:t>𝐼</m:t>
                              </m:r>
                            </m:e>
                            <m:sub>
                              <m:r>
                                <a:rPr lang="en-GB" sz="1662" i="1">
                                  <a:latin typeface="Cambria Math" panose="02040503050406030204" pitchFamily="18" charset="0"/>
                                </a:rPr>
                                <m:t>𝑞</m:t>
                              </m:r>
                            </m:sub>
                            <m:sup>
                              <m:r>
                                <a:rPr lang="en-GB" sz="1662">
                                  <a:latin typeface="Cambria Math" panose="02040503050406030204" pitchFamily="18" charset="0"/>
                                </a:rPr>
                                <m:t>2</m:t>
                              </m:r>
                            </m:sup>
                          </m:sSubSup>
                        </m:num>
                        <m:den>
                          <m:sSup>
                            <m:sSupPr>
                              <m:ctrlPr>
                                <a:rPr lang="en-GB" sz="1662" i="1">
                                  <a:latin typeface="Cambria Math" panose="02040503050406030204" pitchFamily="18" charset="0"/>
                                </a:rPr>
                              </m:ctrlPr>
                            </m:sSupPr>
                            <m:e>
                              <m:d>
                                <m:dPr>
                                  <m:ctrlPr>
                                    <a:rPr lang="en-GB" sz="1662" i="1">
                                      <a:latin typeface="Cambria Math" panose="02040503050406030204" pitchFamily="18" charset="0"/>
                                    </a:rPr>
                                  </m:ctrlPr>
                                </m:dPr>
                                <m:e>
                                  <m:f>
                                    <m:fPr>
                                      <m:ctrlPr>
                                        <a:rPr lang="en-GB" sz="1662" i="1">
                                          <a:latin typeface="Cambria Math" panose="02040503050406030204" pitchFamily="18" charset="0"/>
                                        </a:rPr>
                                      </m:ctrlPr>
                                    </m:fPr>
                                    <m:num>
                                      <m:sSub>
                                        <m:sSubPr>
                                          <m:ctrlPr>
                                            <a:rPr lang="en-GB" sz="1662" i="1">
                                              <a:latin typeface="Cambria Math" panose="02040503050406030204" pitchFamily="18" charset="0"/>
                                            </a:rPr>
                                          </m:ctrlPr>
                                        </m:sSubPr>
                                        <m:e>
                                          <m:r>
                                            <a:rPr lang="en-GB" sz="1662" i="1">
                                              <a:latin typeface="Cambria Math" panose="02040503050406030204" pitchFamily="18" charset="0"/>
                                            </a:rPr>
                                            <m:t>𝑉</m:t>
                                          </m:r>
                                        </m:e>
                                        <m:sub>
                                          <m:r>
                                            <a:rPr lang="en-GB" sz="1662" i="1">
                                              <a:latin typeface="Cambria Math" panose="02040503050406030204" pitchFamily="18" charset="0"/>
                                            </a:rPr>
                                            <m:t>𝑚𝑎𝑥</m:t>
                                          </m:r>
                                        </m:sub>
                                      </m:sSub>
                                    </m:num>
                                    <m:den>
                                      <m:sSub>
                                        <m:sSubPr>
                                          <m:ctrlPr>
                                            <a:rPr lang="en-GB" sz="1662" i="1">
                                              <a:latin typeface="Cambria Math" panose="02040503050406030204" pitchFamily="18" charset="0"/>
                                            </a:rPr>
                                          </m:ctrlPr>
                                        </m:sSubPr>
                                        <m:e>
                                          <m:r>
                                            <a:rPr lang="en-GB" sz="1662" i="1">
                                              <a:latin typeface="Cambria Math" panose="02040503050406030204" pitchFamily="18" charset="0"/>
                                            </a:rPr>
                                            <m:t>𝜔</m:t>
                                          </m:r>
                                        </m:e>
                                        <m:sub>
                                          <m:r>
                                            <a:rPr lang="en-GB" sz="1662" i="1">
                                              <a:latin typeface="Cambria Math" panose="02040503050406030204" pitchFamily="18" charset="0"/>
                                            </a:rPr>
                                            <m:t>𝑒</m:t>
                                          </m:r>
                                        </m:sub>
                                      </m:sSub>
                                    </m:den>
                                  </m:f>
                                  <m:r>
                                    <a:rPr lang="en-GB" sz="1662">
                                      <a:latin typeface="Cambria Math" panose="02040503050406030204" pitchFamily="18" charset="0"/>
                                    </a:rPr>
                                    <m:t>·</m:t>
                                  </m:r>
                                  <m:f>
                                    <m:fPr>
                                      <m:ctrlPr>
                                        <a:rPr lang="en-GB" sz="1662" i="1">
                                          <a:latin typeface="Cambria Math" panose="02040503050406030204" pitchFamily="18" charset="0"/>
                                        </a:rPr>
                                      </m:ctrlPr>
                                    </m:fPr>
                                    <m:num>
                                      <m:r>
                                        <a:rPr lang="en-GB" sz="1662">
                                          <a:latin typeface="Cambria Math" panose="02040503050406030204" pitchFamily="18" charset="0"/>
                                        </a:rPr>
                                        <m:t>1</m:t>
                                      </m:r>
                                    </m:num>
                                    <m:den>
                                      <m:sSub>
                                        <m:sSubPr>
                                          <m:ctrlPr>
                                            <a:rPr lang="en-GB" sz="1662" i="1">
                                              <a:latin typeface="Cambria Math" panose="02040503050406030204" pitchFamily="18" charset="0"/>
                                            </a:rPr>
                                          </m:ctrlPr>
                                        </m:sSubPr>
                                        <m:e>
                                          <m:r>
                                            <a:rPr lang="en-GB" sz="1662" i="1">
                                              <a:latin typeface="Cambria Math" panose="02040503050406030204" pitchFamily="18" charset="0"/>
                                            </a:rPr>
                                            <m:t>𝐿</m:t>
                                          </m:r>
                                        </m:e>
                                        <m:sub>
                                          <m:r>
                                            <a:rPr lang="en-GB" sz="1662" i="1">
                                              <a:latin typeface="Cambria Math" panose="02040503050406030204" pitchFamily="18" charset="0"/>
                                            </a:rPr>
                                            <m:t>𝑞</m:t>
                                          </m:r>
                                        </m:sub>
                                      </m:sSub>
                                    </m:den>
                                  </m:f>
                                </m:e>
                              </m:d>
                            </m:e>
                            <m:sup>
                              <m:r>
                                <a:rPr lang="en-GB" sz="1662">
                                  <a:latin typeface="Cambria Math" panose="02040503050406030204" pitchFamily="18" charset="0"/>
                                </a:rPr>
                                <m:t>2</m:t>
                              </m:r>
                            </m:sup>
                          </m:sSup>
                        </m:den>
                      </m:f>
                      <m:r>
                        <a:rPr lang="en-GB" sz="1662">
                          <a:latin typeface="Cambria Math" panose="02040503050406030204" pitchFamily="18" charset="0"/>
                        </a:rPr>
                        <m:t>≤1</m:t>
                      </m:r>
                    </m:oMath>
                  </m:oMathPara>
                </a14:m>
                <a:endParaRPr lang="en-GB" sz="1662" dirty="0"/>
              </a:p>
            </p:txBody>
          </p:sp>
        </mc:Choice>
        <mc:Fallback xmlns="">
          <p:sp>
            <p:nvSpPr>
              <p:cNvPr id="24" name="Rectangle 3">
                <a:extLst>
                  <a:ext uri="{FF2B5EF4-FFF2-40B4-BE49-F238E27FC236}">
                    <a16:creationId xmlns:a16="http://schemas.microsoft.com/office/drawing/2014/main" id="{B8AE271C-9DD5-45CF-A09A-C81BCF55866B}"/>
                  </a:ext>
                </a:extLst>
              </p:cNvPr>
              <p:cNvSpPr>
                <a:spLocks noRot="1" noChangeAspect="1" noMove="1" noResize="1" noEditPoints="1" noAdjustHandles="1" noChangeArrowheads="1" noChangeShapeType="1" noTextEdit="1"/>
              </p:cNvSpPr>
              <p:nvPr/>
            </p:nvSpPr>
            <p:spPr>
              <a:xfrm>
                <a:off x="3987693" y="5248385"/>
                <a:ext cx="3122714" cy="942630"/>
              </a:xfrm>
              <a:prstGeom prst="rect">
                <a:avLst/>
              </a:prstGeom>
              <a:blipFill>
                <a:blip r:embed="rId2"/>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3" name="Rectangle 2">
                <a:extLst>
                  <a:ext uri="{FF2B5EF4-FFF2-40B4-BE49-F238E27FC236}">
                    <a16:creationId xmlns:a16="http://schemas.microsoft.com/office/drawing/2014/main" id="{9D87539B-3DF7-4F39-A664-9A0623B8575B}"/>
                  </a:ext>
                </a:extLst>
              </p:cNvPr>
              <p:cNvSpPr/>
              <p:nvPr/>
            </p:nvSpPr>
            <p:spPr>
              <a:xfrm>
                <a:off x="3987692" y="4251462"/>
                <a:ext cx="2912657" cy="9144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GB" sz="1662" i="1">
                              <a:latin typeface="Cambria Math" panose="02040503050406030204" pitchFamily="18" charset="0"/>
                            </a:rPr>
                          </m:ctrlPr>
                        </m:fPr>
                        <m:num>
                          <m:sSup>
                            <m:sSupPr>
                              <m:ctrlPr>
                                <a:rPr lang="en-GB" sz="1662" i="1">
                                  <a:latin typeface="Cambria Math" panose="02040503050406030204" pitchFamily="18" charset="0"/>
                                </a:rPr>
                              </m:ctrlPr>
                            </m:sSupPr>
                            <m:e>
                              <m:d>
                                <m:dPr>
                                  <m:ctrlPr>
                                    <a:rPr lang="en-GB" sz="1662" i="1">
                                      <a:latin typeface="Cambria Math" panose="02040503050406030204" pitchFamily="18" charset="0"/>
                                    </a:rPr>
                                  </m:ctrlPr>
                                </m:dPr>
                                <m:e>
                                  <m:sSub>
                                    <m:sSubPr>
                                      <m:ctrlPr>
                                        <a:rPr lang="en-GB" sz="1662" i="1">
                                          <a:latin typeface="Cambria Math" panose="02040503050406030204" pitchFamily="18" charset="0"/>
                                        </a:rPr>
                                      </m:ctrlPr>
                                    </m:sSubPr>
                                    <m:e>
                                      <m:r>
                                        <a:rPr lang="en-GB" sz="1662" i="1">
                                          <a:latin typeface="Cambria Math" panose="02040503050406030204" pitchFamily="18" charset="0"/>
                                        </a:rPr>
                                        <m:t>𝐼</m:t>
                                      </m:r>
                                    </m:e>
                                    <m:sub>
                                      <m:r>
                                        <a:rPr lang="en-GB" sz="1662" i="1">
                                          <a:latin typeface="Cambria Math" panose="02040503050406030204" pitchFamily="18" charset="0"/>
                                        </a:rPr>
                                        <m:t>𝑠𝑐</m:t>
                                      </m:r>
                                    </m:sub>
                                  </m:sSub>
                                  <m:r>
                                    <a:rPr lang="en-GB" sz="1662">
                                      <a:latin typeface="Cambria Math" panose="02040503050406030204" pitchFamily="18" charset="0"/>
                                    </a:rPr>
                                    <m:t>+</m:t>
                                  </m:r>
                                  <m:sSub>
                                    <m:sSubPr>
                                      <m:ctrlPr>
                                        <a:rPr lang="en-GB" sz="1662" i="1">
                                          <a:latin typeface="Cambria Math" panose="02040503050406030204" pitchFamily="18" charset="0"/>
                                        </a:rPr>
                                      </m:ctrlPr>
                                    </m:sSubPr>
                                    <m:e>
                                      <m:r>
                                        <a:rPr lang="en-GB" sz="1662" i="1">
                                          <a:latin typeface="Cambria Math" panose="02040503050406030204" pitchFamily="18" charset="0"/>
                                        </a:rPr>
                                        <m:t>𝐼</m:t>
                                      </m:r>
                                    </m:e>
                                    <m:sub>
                                      <m:r>
                                        <a:rPr lang="en-GB" sz="1662" i="1">
                                          <a:latin typeface="Cambria Math" panose="02040503050406030204" pitchFamily="18" charset="0"/>
                                        </a:rPr>
                                        <m:t>𝑑</m:t>
                                      </m:r>
                                    </m:sub>
                                  </m:sSub>
                                </m:e>
                              </m:d>
                            </m:e>
                            <m:sup>
                              <m:r>
                                <a:rPr lang="en-GB" sz="1662">
                                  <a:latin typeface="Cambria Math" panose="02040503050406030204" pitchFamily="18" charset="0"/>
                                </a:rPr>
                                <m:t>2</m:t>
                              </m:r>
                            </m:sup>
                          </m:sSup>
                        </m:num>
                        <m:den>
                          <m:sSup>
                            <m:sSupPr>
                              <m:ctrlPr>
                                <a:rPr lang="en-GB" sz="1662" i="1">
                                  <a:latin typeface="Cambria Math" panose="02040503050406030204" pitchFamily="18" charset="0"/>
                                </a:rPr>
                              </m:ctrlPr>
                            </m:sSupPr>
                            <m:e>
                              <m:d>
                                <m:dPr>
                                  <m:ctrlPr>
                                    <a:rPr lang="en-GB" sz="1662" i="1">
                                      <a:latin typeface="Cambria Math" panose="02040503050406030204" pitchFamily="18" charset="0"/>
                                    </a:rPr>
                                  </m:ctrlPr>
                                </m:dPr>
                                <m:e>
                                  <m:f>
                                    <m:fPr>
                                      <m:ctrlPr>
                                        <a:rPr lang="en-GB" sz="1662" i="1">
                                          <a:latin typeface="Cambria Math" panose="02040503050406030204" pitchFamily="18" charset="0"/>
                                        </a:rPr>
                                      </m:ctrlPr>
                                    </m:fPr>
                                    <m:num>
                                      <m:sSub>
                                        <m:sSubPr>
                                          <m:ctrlPr>
                                            <a:rPr lang="en-GB" sz="1662" i="1">
                                              <a:latin typeface="Cambria Math" panose="02040503050406030204" pitchFamily="18" charset="0"/>
                                            </a:rPr>
                                          </m:ctrlPr>
                                        </m:sSubPr>
                                        <m:e>
                                          <m:r>
                                            <a:rPr lang="en-GB" sz="1662" i="1">
                                              <a:latin typeface="Cambria Math" panose="02040503050406030204" pitchFamily="18" charset="0"/>
                                            </a:rPr>
                                            <m:t>𝑉</m:t>
                                          </m:r>
                                        </m:e>
                                        <m:sub>
                                          <m:r>
                                            <a:rPr lang="en-GB" sz="1662" i="1">
                                              <a:latin typeface="Cambria Math" panose="02040503050406030204" pitchFamily="18" charset="0"/>
                                            </a:rPr>
                                            <m:t>𝑚𝑎𝑥</m:t>
                                          </m:r>
                                        </m:sub>
                                      </m:sSub>
                                    </m:num>
                                    <m:den>
                                      <m:sSub>
                                        <m:sSubPr>
                                          <m:ctrlPr>
                                            <a:rPr lang="en-GB" sz="1662" i="1">
                                              <a:latin typeface="Cambria Math" panose="02040503050406030204" pitchFamily="18" charset="0"/>
                                            </a:rPr>
                                          </m:ctrlPr>
                                        </m:sSubPr>
                                        <m:e>
                                          <m:r>
                                            <a:rPr lang="en-GB" sz="1662" i="1">
                                              <a:latin typeface="Cambria Math" panose="02040503050406030204" pitchFamily="18" charset="0"/>
                                            </a:rPr>
                                            <m:t>𝜔</m:t>
                                          </m:r>
                                        </m:e>
                                        <m:sub>
                                          <m:r>
                                            <a:rPr lang="en-GB" sz="1662" i="1">
                                              <a:latin typeface="Cambria Math" panose="02040503050406030204" pitchFamily="18" charset="0"/>
                                            </a:rPr>
                                            <m:t>𝑒</m:t>
                                          </m:r>
                                        </m:sub>
                                      </m:sSub>
                                    </m:den>
                                  </m:f>
                                  <m:r>
                                    <a:rPr lang="en-GB" sz="1662">
                                      <a:latin typeface="Cambria Math" panose="02040503050406030204" pitchFamily="18" charset="0"/>
                                    </a:rPr>
                                    <m:t>·</m:t>
                                  </m:r>
                                  <m:f>
                                    <m:fPr>
                                      <m:ctrlPr>
                                        <a:rPr lang="en-GB" sz="1662" i="1">
                                          <a:latin typeface="Cambria Math" panose="02040503050406030204" pitchFamily="18" charset="0"/>
                                        </a:rPr>
                                      </m:ctrlPr>
                                    </m:fPr>
                                    <m:num>
                                      <m:r>
                                        <a:rPr lang="en-GB" sz="1662">
                                          <a:latin typeface="Cambria Math" panose="02040503050406030204" pitchFamily="18" charset="0"/>
                                        </a:rPr>
                                        <m:t>1</m:t>
                                      </m:r>
                                    </m:num>
                                    <m:den>
                                      <m:r>
                                        <a:rPr lang="en-GB" sz="1662" i="1">
                                          <a:latin typeface="Cambria Math" panose="02040503050406030204" pitchFamily="18" charset="0"/>
                                        </a:rPr>
                                        <m:t>𝐿</m:t>
                                      </m:r>
                                    </m:den>
                                  </m:f>
                                </m:e>
                              </m:d>
                            </m:e>
                            <m:sup>
                              <m:r>
                                <a:rPr lang="en-GB" sz="1662">
                                  <a:latin typeface="Cambria Math" panose="02040503050406030204" pitchFamily="18" charset="0"/>
                                </a:rPr>
                                <m:t>2</m:t>
                              </m:r>
                            </m:sup>
                          </m:sSup>
                        </m:den>
                      </m:f>
                      <m:r>
                        <a:rPr lang="en-GB" sz="1662">
                          <a:latin typeface="Cambria Math" panose="02040503050406030204" pitchFamily="18" charset="0"/>
                        </a:rPr>
                        <m:t>+</m:t>
                      </m:r>
                      <m:f>
                        <m:fPr>
                          <m:ctrlPr>
                            <a:rPr lang="en-GB" sz="1662" i="1">
                              <a:latin typeface="Cambria Math" panose="02040503050406030204" pitchFamily="18" charset="0"/>
                            </a:rPr>
                          </m:ctrlPr>
                        </m:fPr>
                        <m:num>
                          <m:sSubSup>
                            <m:sSubSupPr>
                              <m:ctrlPr>
                                <a:rPr lang="en-GB" sz="1662" i="1">
                                  <a:latin typeface="Cambria Math" panose="02040503050406030204" pitchFamily="18" charset="0"/>
                                </a:rPr>
                              </m:ctrlPr>
                            </m:sSubSupPr>
                            <m:e>
                              <m:r>
                                <a:rPr lang="en-GB" sz="1662" i="1">
                                  <a:latin typeface="Cambria Math" panose="02040503050406030204" pitchFamily="18" charset="0"/>
                                </a:rPr>
                                <m:t>𝐼</m:t>
                              </m:r>
                            </m:e>
                            <m:sub>
                              <m:r>
                                <a:rPr lang="en-GB" sz="1662" i="1">
                                  <a:latin typeface="Cambria Math" panose="02040503050406030204" pitchFamily="18" charset="0"/>
                                </a:rPr>
                                <m:t>𝑞</m:t>
                              </m:r>
                            </m:sub>
                            <m:sup>
                              <m:r>
                                <a:rPr lang="en-GB" sz="1662">
                                  <a:latin typeface="Cambria Math" panose="02040503050406030204" pitchFamily="18" charset="0"/>
                                </a:rPr>
                                <m:t>2</m:t>
                              </m:r>
                            </m:sup>
                          </m:sSubSup>
                        </m:num>
                        <m:den>
                          <m:sSup>
                            <m:sSupPr>
                              <m:ctrlPr>
                                <a:rPr lang="en-GB" sz="1662" i="1">
                                  <a:latin typeface="Cambria Math" panose="02040503050406030204" pitchFamily="18" charset="0"/>
                                </a:rPr>
                              </m:ctrlPr>
                            </m:sSupPr>
                            <m:e>
                              <m:d>
                                <m:dPr>
                                  <m:ctrlPr>
                                    <a:rPr lang="en-GB" sz="1662" i="1">
                                      <a:latin typeface="Cambria Math" panose="02040503050406030204" pitchFamily="18" charset="0"/>
                                    </a:rPr>
                                  </m:ctrlPr>
                                </m:dPr>
                                <m:e>
                                  <m:f>
                                    <m:fPr>
                                      <m:ctrlPr>
                                        <a:rPr lang="en-GB" sz="1662" i="1">
                                          <a:latin typeface="Cambria Math" panose="02040503050406030204" pitchFamily="18" charset="0"/>
                                        </a:rPr>
                                      </m:ctrlPr>
                                    </m:fPr>
                                    <m:num>
                                      <m:sSub>
                                        <m:sSubPr>
                                          <m:ctrlPr>
                                            <a:rPr lang="en-GB" sz="1662" i="1">
                                              <a:latin typeface="Cambria Math" panose="02040503050406030204" pitchFamily="18" charset="0"/>
                                            </a:rPr>
                                          </m:ctrlPr>
                                        </m:sSubPr>
                                        <m:e>
                                          <m:r>
                                            <a:rPr lang="en-GB" sz="1662" i="1">
                                              <a:latin typeface="Cambria Math" panose="02040503050406030204" pitchFamily="18" charset="0"/>
                                            </a:rPr>
                                            <m:t>𝑉</m:t>
                                          </m:r>
                                        </m:e>
                                        <m:sub>
                                          <m:r>
                                            <a:rPr lang="en-GB" sz="1662" i="1">
                                              <a:latin typeface="Cambria Math" panose="02040503050406030204" pitchFamily="18" charset="0"/>
                                            </a:rPr>
                                            <m:t>𝑚𝑎𝑥</m:t>
                                          </m:r>
                                        </m:sub>
                                      </m:sSub>
                                    </m:num>
                                    <m:den>
                                      <m:sSub>
                                        <m:sSubPr>
                                          <m:ctrlPr>
                                            <a:rPr lang="en-GB" sz="1662" i="1">
                                              <a:latin typeface="Cambria Math" panose="02040503050406030204" pitchFamily="18" charset="0"/>
                                            </a:rPr>
                                          </m:ctrlPr>
                                        </m:sSubPr>
                                        <m:e>
                                          <m:r>
                                            <a:rPr lang="en-GB" sz="1662" i="1">
                                              <a:latin typeface="Cambria Math" panose="02040503050406030204" pitchFamily="18" charset="0"/>
                                            </a:rPr>
                                            <m:t>𝜔</m:t>
                                          </m:r>
                                        </m:e>
                                        <m:sub>
                                          <m:r>
                                            <a:rPr lang="en-GB" sz="1662" i="1">
                                              <a:latin typeface="Cambria Math" panose="02040503050406030204" pitchFamily="18" charset="0"/>
                                            </a:rPr>
                                            <m:t>𝑒</m:t>
                                          </m:r>
                                        </m:sub>
                                      </m:sSub>
                                    </m:den>
                                  </m:f>
                                  <m:r>
                                    <a:rPr lang="en-GB" sz="1662">
                                      <a:latin typeface="Cambria Math" panose="02040503050406030204" pitchFamily="18" charset="0"/>
                                    </a:rPr>
                                    <m:t>·</m:t>
                                  </m:r>
                                  <m:f>
                                    <m:fPr>
                                      <m:ctrlPr>
                                        <a:rPr lang="en-GB" sz="1662" i="1">
                                          <a:latin typeface="Cambria Math" panose="02040503050406030204" pitchFamily="18" charset="0"/>
                                        </a:rPr>
                                      </m:ctrlPr>
                                    </m:fPr>
                                    <m:num>
                                      <m:r>
                                        <a:rPr lang="en-GB" sz="1662">
                                          <a:latin typeface="Cambria Math" panose="02040503050406030204" pitchFamily="18" charset="0"/>
                                        </a:rPr>
                                        <m:t>1</m:t>
                                      </m:r>
                                    </m:num>
                                    <m:den>
                                      <m:r>
                                        <a:rPr lang="en-GB" sz="1662" i="1">
                                          <a:latin typeface="Cambria Math" panose="02040503050406030204" pitchFamily="18" charset="0"/>
                                        </a:rPr>
                                        <m:t>𝐿</m:t>
                                      </m:r>
                                    </m:den>
                                  </m:f>
                                </m:e>
                              </m:d>
                            </m:e>
                            <m:sup>
                              <m:r>
                                <a:rPr lang="en-GB" sz="1662">
                                  <a:latin typeface="Cambria Math" panose="02040503050406030204" pitchFamily="18" charset="0"/>
                                </a:rPr>
                                <m:t>2</m:t>
                              </m:r>
                            </m:sup>
                          </m:sSup>
                        </m:den>
                      </m:f>
                      <m:r>
                        <a:rPr lang="en-GB" sz="1662">
                          <a:latin typeface="Cambria Math" panose="02040503050406030204" pitchFamily="18" charset="0"/>
                        </a:rPr>
                        <m:t>≤1</m:t>
                      </m:r>
                    </m:oMath>
                  </m:oMathPara>
                </a14:m>
                <a:endParaRPr lang="en-GB" sz="1662" dirty="0"/>
              </a:p>
            </p:txBody>
          </p:sp>
        </mc:Choice>
        <mc:Fallback xmlns="">
          <p:sp>
            <p:nvSpPr>
              <p:cNvPr id="23" name="Rectangle 2">
                <a:extLst>
                  <a:ext uri="{FF2B5EF4-FFF2-40B4-BE49-F238E27FC236}">
                    <a16:creationId xmlns:a16="http://schemas.microsoft.com/office/drawing/2014/main" id="{9D87539B-3DF7-4F39-A664-9A0623B8575B}"/>
                  </a:ext>
                </a:extLst>
              </p:cNvPr>
              <p:cNvSpPr>
                <a:spLocks noRot="1" noChangeAspect="1" noMove="1" noResize="1" noEditPoints="1" noAdjustHandles="1" noChangeArrowheads="1" noChangeShapeType="1" noTextEdit="1"/>
              </p:cNvSpPr>
              <p:nvPr/>
            </p:nvSpPr>
            <p:spPr>
              <a:xfrm>
                <a:off x="3987692" y="4251462"/>
                <a:ext cx="2912657" cy="914481"/>
              </a:xfrm>
              <a:prstGeom prst="rect">
                <a:avLst/>
              </a:prstGeom>
              <a:blipFill>
                <a:blip r:embed="rId3"/>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2" name="Rectangle 1">
                <a:extLst>
                  <a:ext uri="{FF2B5EF4-FFF2-40B4-BE49-F238E27FC236}">
                    <a16:creationId xmlns:a16="http://schemas.microsoft.com/office/drawing/2014/main" id="{68B87C3D-1474-43D2-AFF3-2D25F5D78A41}"/>
                  </a:ext>
                </a:extLst>
              </p:cNvPr>
              <p:cNvSpPr/>
              <p:nvPr/>
            </p:nvSpPr>
            <p:spPr>
              <a:xfrm>
                <a:off x="2326154" y="3487154"/>
                <a:ext cx="6817846" cy="52565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GB" sz="1662" i="1">
                              <a:latin typeface="Cambria Math" panose="02040503050406030204" pitchFamily="18" charset="0"/>
                            </a:rPr>
                          </m:ctrlPr>
                        </m:sSupPr>
                        <m:e>
                          <m:d>
                            <m:dPr>
                              <m:ctrlPr>
                                <a:rPr lang="en-GB" sz="1662" i="1">
                                  <a:latin typeface="Cambria Math" panose="02040503050406030204" pitchFamily="18" charset="0"/>
                                </a:rPr>
                              </m:ctrlPr>
                            </m:dPr>
                            <m:e>
                              <m:sSub>
                                <m:sSubPr>
                                  <m:ctrlPr>
                                    <a:rPr lang="en-GB" sz="1662" i="1">
                                      <a:latin typeface="Cambria Math" panose="02040503050406030204" pitchFamily="18" charset="0"/>
                                    </a:rPr>
                                  </m:ctrlPr>
                                </m:sSubPr>
                                <m:e>
                                  <m:r>
                                    <a:rPr lang="en-GB" sz="1662" i="1">
                                      <a:latin typeface="Cambria Math" panose="02040503050406030204" pitchFamily="18" charset="0"/>
                                    </a:rPr>
                                    <m:t>𝑅</m:t>
                                  </m:r>
                                </m:e>
                                <m:sub>
                                  <m:r>
                                    <a:rPr lang="en-GB" sz="1662" i="1">
                                      <a:latin typeface="Cambria Math" panose="02040503050406030204" pitchFamily="18" charset="0"/>
                                    </a:rPr>
                                    <m:t>𝑠</m:t>
                                  </m:r>
                                </m:sub>
                              </m:sSub>
                              <m:r>
                                <a:rPr lang="en-GB" sz="1662">
                                  <a:latin typeface="Cambria Math" panose="02040503050406030204" pitchFamily="18" charset="0"/>
                                </a:rPr>
                                <m:t>·</m:t>
                              </m:r>
                              <m:sSub>
                                <m:sSubPr>
                                  <m:ctrlPr>
                                    <a:rPr lang="en-GB" sz="1662" i="1">
                                      <a:latin typeface="Cambria Math" panose="02040503050406030204" pitchFamily="18" charset="0"/>
                                    </a:rPr>
                                  </m:ctrlPr>
                                </m:sSubPr>
                                <m:e>
                                  <m:r>
                                    <a:rPr lang="en-GB" sz="1662" i="1">
                                      <a:latin typeface="Cambria Math" panose="02040503050406030204" pitchFamily="18" charset="0"/>
                                    </a:rPr>
                                    <m:t>𝐼</m:t>
                                  </m:r>
                                </m:e>
                                <m:sub>
                                  <m:r>
                                    <a:rPr lang="en-GB" sz="1662" i="1">
                                      <a:latin typeface="Cambria Math" panose="02040503050406030204" pitchFamily="18" charset="0"/>
                                    </a:rPr>
                                    <m:t>𝑑</m:t>
                                  </m:r>
                                </m:sub>
                              </m:sSub>
                              <m:r>
                                <a:rPr lang="en-GB" sz="1662">
                                  <a:latin typeface="Cambria Math" panose="02040503050406030204" pitchFamily="18" charset="0"/>
                                </a:rPr>
                                <m:t>−</m:t>
                              </m:r>
                              <m:sSub>
                                <m:sSubPr>
                                  <m:ctrlPr>
                                    <a:rPr lang="en-GB" sz="1662" i="1">
                                      <a:latin typeface="Cambria Math" panose="02040503050406030204" pitchFamily="18" charset="0"/>
                                    </a:rPr>
                                  </m:ctrlPr>
                                </m:sSubPr>
                                <m:e>
                                  <m:r>
                                    <a:rPr lang="en-GB" sz="1662" i="1">
                                      <a:latin typeface="Cambria Math" panose="02040503050406030204" pitchFamily="18" charset="0"/>
                                    </a:rPr>
                                    <m:t>𝜔</m:t>
                                  </m:r>
                                </m:e>
                                <m:sub>
                                  <m:r>
                                    <a:rPr lang="en-GB" sz="1662" i="1">
                                      <a:latin typeface="Cambria Math" panose="02040503050406030204" pitchFamily="18" charset="0"/>
                                    </a:rPr>
                                    <m:t>𝑒</m:t>
                                  </m:r>
                                </m:sub>
                              </m:sSub>
                              <m:r>
                                <a:rPr lang="en-GB" sz="1662">
                                  <a:latin typeface="Cambria Math" panose="02040503050406030204" pitchFamily="18" charset="0"/>
                                </a:rPr>
                                <m:t>·</m:t>
                              </m:r>
                              <m:sSub>
                                <m:sSubPr>
                                  <m:ctrlPr>
                                    <a:rPr lang="en-GB" sz="1662" i="1">
                                      <a:latin typeface="Cambria Math" panose="02040503050406030204" pitchFamily="18" charset="0"/>
                                    </a:rPr>
                                  </m:ctrlPr>
                                </m:sSubPr>
                                <m:e>
                                  <m:r>
                                    <a:rPr lang="en-GB" sz="1662" i="1">
                                      <a:latin typeface="Cambria Math" panose="02040503050406030204" pitchFamily="18" charset="0"/>
                                    </a:rPr>
                                    <m:t>𝐿</m:t>
                                  </m:r>
                                </m:e>
                                <m:sub>
                                  <m:r>
                                    <a:rPr lang="en-GB" sz="1662" i="1">
                                      <a:latin typeface="Cambria Math" panose="02040503050406030204" pitchFamily="18" charset="0"/>
                                    </a:rPr>
                                    <m:t>𝑞</m:t>
                                  </m:r>
                                </m:sub>
                              </m:sSub>
                              <m:r>
                                <a:rPr lang="en-GB" sz="1662">
                                  <a:latin typeface="Cambria Math" panose="02040503050406030204" pitchFamily="18" charset="0"/>
                                </a:rPr>
                                <m:t>·</m:t>
                              </m:r>
                              <m:sSub>
                                <m:sSubPr>
                                  <m:ctrlPr>
                                    <a:rPr lang="en-GB" sz="1662" i="1">
                                      <a:latin typeface="Cambria Math" panose="02040503050406030204" pitchFamily="18" charset="0"/>
                                    </a:rPr>
                                  </m:ctrlPr>
                                </m:sSubPr>
                                <m:e>
                                  <m:r>
                                    <a:rPr lang="en-GB" sz="1662" i="1">
                                      <a:latin typeface="Cambria Math" panose="02040503050406030204" pitchFamily="18" charset="0"/>
                                    </a:rPr>
                                    <m:t>𝐼</m:t>
                                  </m:r>
                                </m:e>
                                <m:sub>
                                  <m:r>
                                    <a:rPr lang="en-GB" sz="1662" i="1">
                                      <a:latin typeface="Cambria Math" panose="02040503050406030204" pitchFamily="18" charset="0"/>
                                    </a:rPr>
                                    <m:t>𝑞</m:t>
                                  </m:r>
                                </m:sub>
                              </m:sSub>
                            </m:e>
                          </m:d>
                        </m:e>
                        <m:sup>
                          <m:r>
                            <a:rPr lang="en-GB" sz="1662">
                              <a:latin typeface="Cambria Math" panose="02040503050406030204" pitchFamily="18" charset="0"/>
                            </a:rPr>
                            <m:t>2</m:t>
                          </m:r>
                        </m:sup>
                      </m:sSup>
                      <m:r>
                        <a:rPr lang="en-GB" sz="1662">
                          <a:latin typeface="Cambria Math" panose="02040503050406030204" pitchFamily="18" charset="0"/>
                        </a:rPr>
                        <m:t>+</m:t>
                      </m:r>
                      <m:sSup>
                        <m:sSupPr>
                          <m:ctrlPr>
                            <a:rPr lang="en-GB" sz="1662" i="1">
                              <a:latin typeface="Cambria Math" panose="02040503050406030204" pitchFamily="18" charset="0"/>
                            </a:rPr>
                          </m:ctrlPr>
                        </m:sSupPr>
                        <m:e>
                          <m:d>
                            <m:dPr>
                              <m:ctrlPr>
                                <a:rPr lang="en-GB" sz="1662" i="1">
                                  <a:latin typeface="Cambria Math" panose="02040503050406030204" pitchFamily="18" charset="0"/>
                                </a:rPr>
                              </m:ctrlPr>
                            </m:dPr>
                            <m:e>
                              <m:sSub>
                                <m:sSubPr>
                                  <m:ctrlPr>
                                    <a:rPr lang="en-GB" sz="1662" i="1">
                                      <a:latin typeface="Cambria Math" panose="02040503050406030204" pitchFamily="18" charset="0"/>
                                    </a:rPr>
                                  </m:ctrlPr>
                                </m:sSubPr>
                                <m:e>
                                  <m:r>
                                    <a:rPr lang="en-GB" sz="1662" i="1">
                                      <a:latin typeface="Cambria Math" panose="02040503050406030204" pitchFamily="18" charset="0"/>
                                    </a:rPr>
                                    <m:t>𝑅</m:t>
                                  </m:r>
                                </m:e>
                                <m:sub>
                                  <m:r>
                                    <a:rPr lang="en-GB" sz="1662" i="1">
                                      <a:latin typeface="Cambria Math" panose="02040503050406030204" pitchFamily="18" charset="0"/>
                                    </a:rPr>
                                    <m:t>𝑠</m:t>
                                  </m:r>
                                </m:sub>
                              </m:sSub>
                              <m:r>
                                <a:rPr lang="en-GB" sz="1662">
                                  <a:latin typeface="Cambria Math" panose="02040503050406030204" pitchFamily="18" charset="0"/>
                                </a:rPr>
                                <m:t>·</m:t>
                              </m:r>
                              <m:sSub>
                                <m:sSubPr>
                                  <m:ctrlPr>
                                    <a:rPr lang="en-GB" sz="1662" i="1">
                                      <a:latin typeface="Cambria Math" panose="02040503050406030204" pitchFamily="18" charset="0"/>
                                    </a:rPr>
                                  </m:ctrlPr>
                                </m:sSubPr>
                                <m:e>
                                  <m:r>
                                    <a:rPr lang="en-GB" sz="1662" i="1">
                                      <a:latin typeface="Cambria Math" panose="02040503050406030204" pitchFamily="18" charset="0"/>
                                    </a:rPr>
                                    <m:t>𝐼</m:t>
                                  </m:r>
                                </m:e>
                                <m:sub>
                                  <m:r>
                                    <a:rPr lang="en-GB" sz="1662" i="1">
                                      <a:latin typeface="Cambria Math" panose="02040503050406030204" pitchFamily="18" charset="0"/>
                                    </a:rPr>
                                    <m:t>𝑞</m:t>
                                  </m:r>
                                </m:sub>
                              </m:sSub>
                              <m:r>
                                <a:rPr lang="en-GB" sz="1662">
                                  <a:latin typeface="Cambria Math" panose="02040503050406030204" pitchFamily="18" charset="0"/>
                                </a:rPr>
                                <m:t>+</m:t>
                              </m:r>
                              <m:sSub>
                                <m:sSubPr>
                                  <m:ctrlPr>
                                    <a:rPr lang="en-GB" sz="1662" i="1">
                                      <a:latin typeface="Cambria Math" panose="02040503050406030204" pitchFamily="18" charset="0"/>
                                    </a:rPr>
                                  </m:ctrlPr>
                                </m:sSubPr>
                                <m:e>
                                  <m:r>
                                    <a:rPr lang="en-GB" sz="1662" i="1">
                                      <a:latin typeface="Cambria Math" panose="02040503050406030204" pitchFamily="18" charset="0"/>
                                    </a:rPr>
                                    <m:t>𝜔</m:t>
                                  </m:r>
                                </m:e>
                                <m:sub>
                                  <m:r>
                                    <a:rPr lang="en-GB" sz="1662" i="1">
                                      <a:latin typeface="Cambria Math" panose="02040503050406030204" pitchFamily="18" charset="0"/>
                                    </a:rPr>
                                    <m:t>𝑒</m:t>
                                  </m:r>
                                </m:sub>
                              </m:sSub>
                              <m:r>
                                <a:rPr lang="en-GB" sz="1662">
                                  <a:latin typeface="Cambria Math" panose="02040503050406030204" pitchFamily="18" charset="0"/>
                                </a:rPr>
                                <m:t>·</m:t>
                              </m:r>
                              <m:d>
                                <m:dPr>
                                  <m:ctrlPr>
                                    <a:rPr lang="en-GB" sz="1662" i="1">
                                      <a:latin typeface="Cambria Math" panose="02040503050406030204" pitchFamily="18" charset="0"/>
                                    </a:rPr>
                                  </m:ctrlPr>
                                </m:dPr>
                                <m:e>
                                  <m:sSub>
                                    <m:sSubPr>
                                      <m:ctrlPr>
                                        <a:rPr lang="en-GB" sz="1662" i="1">
                                          <a:latin typeface="Cambria Math" panose="02040503050406030204" pitchFamily="18" charset="0"/>
                                        </a:rPr>
                                      </m:ctrlPr>
                                    </m:sSubPr>
                                    <m:e>
                                      <m:r>
                                        <a:rPr lang="en-GB" sz="1662" i="1">
                                          <a:latin typeface="Cambria Math" panose="02040503050406030204" pitchFamily="18" charset="0"/>
                                        </a:rPr>
                                        <m:t>𝜆</m:t>
                                      </m:r>
                                    </m:e>
                                    <m:sub>
                                      <m:r>
                                        <a:rPr lang="en-GB" sz="1662" i="1">
                                          <a:latin typeface="Cambria Math" panose="02040503050406030204" pitchFamily="18" charset="0"/>
                                        </a:rPr>
                                        <m:t>𝑚</m:t>
                                      </m:r>
                                    </m:sub>
                                  </m:sSub>
                                  <m:r>
                                    <a:rPr lang="en-GB" sz="1662">
                                      <a:latin typeface="Cambria Math" panose="02040503050406030204" pitchFamily="18" charset="0"/>
                                    </a:rPr>
                                    <m:t>+</m:t>
                                  </m:r>
                                  <m:sSub>
                                    <m:sSubPr>
                                      <m:ctrlPr>
                                        <a:rPr lang="en-GB" sz="1662" i="1">
                                          <a:latin typeface="Cambria Math" panose="02040503050406030204" pitchFamily="18" charset="0"/>
                                        </a:rPr>
                                      </m:ctrlPr>
                                    </m:sSubPr>
                                    <m:e>
                                      <m:r>
                                        <a:rPr lang="en-GB" sz="1662" i="1">
                                          <a:latin typeface="Cambria Math" panose="02040503050406030204" pitchFamily="18" charset="0"/>
                                        </a:rPr>
                                        <m:t>𝐿</m:t>
                                      </m:r>
                                    </m:e>
                                    <m:sub>
                                      <m:r>
                                        <a:rPr lang="en-GB" sz="1662" i="1">
                                          <a:latin typeface="Cambria Math" panose="02040503050406030204" pitchFamily="18" charset="0"/>
                                        </a:rPr>
                                        <m:t>𝑑</m:t>
                                      </m:r>
                                    </m:sub>
                                  </m:sSub>
                                  <m:r>
                                    <a:rPr lang="en-GB" sz="1662">
                                      <a:latin typeface="Cambria Math" panose="02040503050406030204" pitchFamily="18" charset="0"/>
                                    </a:rPr>
                                    <m:t>·</m:t>
                                  </m:r>
                                  <m:sSub>
                                    <m:sSubPr>
                                      <m:ctrlPr>
                                        <a:rPr lang="en-GB" sz="1662" i="1">
                                          <a:latin typeface="Cambria Math" panose="02040503050406030204" pitchFamily="18" charset="0"/>
                                        </a:rPr>
                                      </m:ctrlPr>
                                    </m:sSubPr>
                                    <m:e>
                                      <m:r>
                                        <a:rPr lang="en-GB" sz="1662" i="1">
                                          <a:latin typeface="Cambria Math" panose="02040503050406030204" pitchFamily="18" charset="0"/>
                                        </a:rPr>
                                        <m:t>𝐼</m:t>
                                      </m:r>
                                    </m:e>
                                    <m:sub>
                                      <m:r>
                                        <a:rPr lang="en-GB" sz="1662" i="1">
                                          <a:latin typeface="Cambria Math" panose="02040503050406030204" pitchFamily="18" charset="0"/>
                                        </a:rPr>
                                        <m:t>𝑑</m:t>
                                      </m:r>
                                    </m:sub>
                                  </m:sSub>
                                </m:e>
                              </m:d>
                            </m:e>
                          </m:d>
                        </m:e>
                        <m:sup>
                          <m:r>
                            <a:rPr lang="en-GB" sz="1662">
                              <a:latin typeface="Cambria Math" panose="02040503050406030204" pitchFamily="18" charset="0"/>
                            </a:rPr>
                            <m:t>2</m:t>
                          </m:r>
                        </m:sup>
                      </m:sSup>
                      <m:r>
                        <a:rPr lang="en-GB" sz="1662">
                          <a:latin typeface="Cambria Math" panose="02040503050406030204" pitchFamily="18" charset="0"/>
                        </a:rPr>
                        <m:t>≤</m:t>
                      </m:r>
                      <m:sSub>
                        <m:sSubPr>
                          <m:ctrlPr>
                            <a:rPr lang="en-GB" sz="1662" i="1">
                              <a:latin typeface="Cambria Math" panose="02040503050406030204" pitchFamily="18" charset="0"/>
                            </a:rPr>
                          </m:ctrlPr>
                        </m:sSubPr>
                        <m:e>
                          <m:r>
                            <a:rPr lang="en-GB" sz="1662" i="1">
                              <a:latin typeface="Cambria Math" panose="02040503050406030204" pitchFamily="18" charset="0"/>
                            </a:rPr>
                            <m:t>𝑉</m:t>
                          </m:r>
                        </m:e>
                        <m:sub>
                          <m:r>
                            <a:rPr lang="en-GB" sz="1662" i="1">
                              <a:latin typeface="Cambria Math" panose="02040503050406030204" pitchFamily="18" charset="0"/>
                            </a:rPr>
                            <m:t>𝑚𝑎𝑥</m:t>
                          </m:r>
                        </m:sub>
                      </m:sSub>
                    </m:oMath>
                  </m:oMathPara>
                </a14:m>
                <a:endParaRPr lang="en-GB" sz="1662" dirty="0"/>
              </a:p>
            </p:txBody>
          </p:sp>
        </mc:Choice>
        <mc:Fallback xmlns="">
          <p:sp>
            <p:nvSpPr>
              <p:cNvPr id="22" name="Rectangle 1">
                <a:extLst>
                  <a:ext uri="{FF2B5EF4-FFF2-40B4-BE49-F238E27FC236}">
                    <a16:creationId xmlns:a16="http://schemas.microsoft.com/office/drawing/2014/main" id="{68B87C3D-1474-43D2-AFF3-2D25F5D78A41}"/>
                  </a:ext>
                </a:extLst>
              </p:cNvPr>
              <p:cNvSpPr>
                <a:spLocks noRot="1" noChangeAspect="1" noMove="1" noResize="1" noEditPoints="1" noAdjustHandles="1" noChangeArrowheads="1" noChangeShapeType="1" noTextEdit="1"/>
              </p:cNvSpPr>
              <p:nvPr/>
            </p:nvSpPr>
            <p:spPr>
              <a:xfrm>
                <a:off x="2326154" y="3487154"/>
                <a:ext cx="6817846" cy="525657"/>
              </a:xfrm>
              <a:prstGeom prst="rect">
                <a:avLst/>
              </a:prstGeom>
              <a:blipFill>
                <a:blip r:embed="rId4"/>
                <a:stretch>
                  <a:fillRect/>
                </a:stretch>
              </a:blipFill>
            </p:spPr>
            <p:txBody>
              <a:bodyPr/>
              <a:lstStyle/>
              <a:p>
                <a:r>
                  <a:rPr lang="es-ES">
                    <a:noFill/>
                  </a:rPr>
                  <a:t> </a:t>
                </a:r>
              </a:p>
            </p:txBody>
          </p:sp>
        </mc:Fallback>
      </mc:AlternateContent>
      <p:sp>
        <p:nvSpPr>
          <p:cNvPr id="11" name="Content Placeholder 3">
            <a:extLst>
              <a:ext uri="{FF2B5EF4-FFF2-40B4-BE49-F238E27FC236}">
                <a16:creationId xmlns:a16="http://schemas.microsoft.com/office/drawing/2014/main" id="{5F3831F0-2A24-42F6-A084-E78FE395472B}"/>
              </a:ext>
            </a:extLst>
          </p:cNvPr>
          <p:cNvSpPr txBox="1">
            <a:spLocks/>
          </p:cNvSpPr>
          <p:nvPr/>
        </p:nvSpPr>
        <p:spPr>
          <a:xfrm>
            <a:off x="332307" y="5248385"/>
            <a:ext cx="3655384" cy="996923"/>
          </a:xfrm>
          <a:prstGeom prst="rect">
            <a:avLst/>
          </a:prstGeom>
        </p:spPr>
        <p:txBody>
          <a:bodyPr vert="horz" lIns="84406" tIns="42203" rIns="84406" bIns="42203"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46" dirty="0"/>
              <a:t>Steady state neglecting resistor voltage drop for IPMSM</a:t>
            </a:r>
          </a:p>
        </p:txBody>
      </p:sp>
      <p:sp>
        <p:nvSpPr>
          <p:cNvPr id="10" name="Content Placeholder 2">
            <a:extLst>
              <a:ext uri="{FF2B5EF4-FFF2-40B4-BE49-F238E27FC236}">
                <a16:creationId xmlns:a16="http://schemas.microsoft.com/office/drawing/2014/main" id="{4AA32C84-E9F1-487C-94E0-5BA20D9BA377}"/>
              </a:ext>
            </a:extLst>
          </p:cNvPr>
          <p:cNvSpPr txBox="1">
            <a:spLocks/>
          </p:cNvSpPr>
          <p:nvPr/>
        </p:nvSpPr>
        <p:spPr>
          <a:xfrm>
            <a:off x="332308" y="4251462"/>
            <a:ext cx="3655385" cy="996923"/>
          </a:xfrm>
          <a:prstGeom prst="rect">
            <a:avLst/>
          </a:prstGeom>
        </p:spPr>
        <p:txBody>
          <a:bodyPr vert="horz" lIns="84406" tIns="42203" rIns="84406" bIns="42203"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46" dirty="0"/>
              <a:t>Steady state neglecting resistor voltage drop for SPMSM</a:t>
            </a:r>
          </a:p>
        </p:txBody>
      </p:sp>
      <p:sp>
        <p:nvSpPr>
          <p:cNvPr id="29" name="Content Placeholder 1">
            <a:extLst>
              <a:ext uri="{FF2B5EF4-FFF2-40B4-BE49-F238E27FC236}">
                <a16:creationId xmlns:a16="http://schemas.microsoft.com/office/drawing/2014/main" id="{36737651-9A1C-4340-9ADF-D9D0F60FEB45}"/>
              </a:ext>
            </a:extLst>
          </p:cNvPr>
          <p:cNvSpPr txBox="1">
            <a:spLocks/>
          </p:cNvSpPr>
          <p:nvPr/>
        </p:nvSpPr>
        <p:spPr>
          <a:xfrm>
            <a:off x="332308" y="3586846"/>
            <a:ext cx="8307692" cy="996923"/>
          </a:xfrm>
          <a:prstGeom prst="rect">
            <a:avLst/>
          </a:prstGeom>
        </p:spPr>
        <p:txBody>
          <a:bodyPr vert="horz" lIns="84406" tIns="42203" rIns="84406" bIns="42203"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46" dirty="0"/>
              <a:t>Limit equation</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08E095E0-B3DB-41CB-A91E-F2DCF5A34065}"/>
                  </a:ext>
                </a:extLst>
              </p:cNvPr>
              <p:cNvGraphicFramePr>
                <a:graphicFrameLocks noGrp="1"/>
              </p:cNvGraphicFramePr>
              <p:nvPr>
                <p:extLst/>
              </p:nvPr>
            </p:nvGraphicFramePr>
            <p:xfrm>
              <a:off x="332308" y="1924145"/>
              <a:ext cx="6740769" cy="1503758"/>
            </p:xfrm>
            <a:graphic>
              <a:graphicData uri="http://schemas.openxmlformats.org/drawingml/2006/table">
                <a:tbl>
                  <a:tblPr firstRow="1" bandRow="1">
                    <a:tableStyleId>{5940675A-B579-460E-94D1-54222C63F5DA}</a:tableStyleId>
                  </a:tblPr>
                  <a:tblGrid>
                    <a:gridCol w="2372232">
                      <a:extLst>
                        <a:ext uri="{9D8B030D-6E8A-4147-A177-3AD203B41FA5}">
                          <a16:colId xmlns:a16="http://schemas.microsoft.com/office/drawing/2014/main" val="3054657908"/>
                        </a:ext>
                      </a:extLst>
                    </a:gridCol>
                    <a:gridCol w="4368537">
                      <a:extLst>
                        <a:ext uri="{9D8B030D-6E8A-4147-A177-3AD203B41FA5}">
                          <a16:colId xmlns:a16="http://schemas.microsoft.com/office/drawing/2014/main" val="4066210342"/>
                        </a:ext>
                      </a:extLst>
                    </a:gridCol>
                  </a:tblGrid>
                  <a:tr h="1471598">
                    <a:tc>
                      <a:txBody>
                        <a:bodyPr/>
                        <a:lstStyle/>
                        <a:p>
                          <a:endParaRPr lang="es-ES" sz="1700" i="1"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ad>
                                  <m:radPr>
                                    <m:degHide m:val="on"/>
                                    <m:ctrlPr>
                                      <a:rPr lang="es-ES" sz="1700" i="1" kern="1200" smtClean="0">
                                        <a:solidFill>
                                          <a:schemeClr val="tx1"/>
                                        </a:solidFill>
                                        <a:effectLst/>
                                        <a:latin typeface="Cambria Math" panose="02040503050406030204" pitchFamily="18" charset="0"/>
                                        <a:ea typeface="+mn-ea"/>
                                        <a:cs typeface="+mn-cs"/>
                                      </a:rPr>
                                    </m:ctrlPr>
                                  </m:radPr>
                                  <m:deg/>
                                  <m:e>
                                    <m:sSubSup>
                                      <m:sSubSupPr>
                                        <m:ctrlPr>
                                          <a:rPr lang="es-ES" sz="1700" i="1" kern="1200">
                                            <a:solidFill>
                                              <a:schemeClr val="tx1"/>
                                            </a:solidFill>
                                            <a:effectLst/>
                                            <a:latin typeface="Cambria Math" panose="02040503050406030204" pitchFamily="18" charset="0"/>
                                            <a:ea typeface="+mn-ea"/>
                                            <a:cs typeface="+mn-cs"/>
                                          </a:rPr>
                                        </m:ctrlPr>
                                      </m:sSubSupPr>
                                      <m:e>
                                        <m:r>
                                          <a:rPr lang="en-GB" sz="1700" i="1" kern="1200">
                                            <a:solidFill>
                                              <a:schemeClr val="tx1"/>
                                            </a:solidFill>
                                            <a:effectLst/>
                                            <a:latin typeface="Cambria Math" panose="02040503050406030204" pitchFamily="18" charset="0"/>
                                            <a:ea typeface="+mn-ea"/>
                                            <a:cs typeface="+mn-cs"/>
                                          </a:rPr>
                                          <m:t>𝑉</m:t>
                                        </m:r>
                                      </m:e>
                                      <m:sub>
                                        <m:r>
                                          <a:rPr lang="en-GB" sz="1700" i="1" kern="1200">
                                            <a:solidFill>
                                              <a:schemeClr val="tx1"/>
                                            </a:solidFill>
                                            <a:effectLst/>
                                            <a:latin typeface="Cambria Math" panose="02040503050406030204" pitchFamily="18" charset="0"/>
                                            <a:ea typeface="+mn-ea"/>
                                            <a:cs typeface="+mn-cs"/>
                                          </a:rPr>
                                          <m:t>𝑑</m:t>
                                        </m:r>
                                      </m:sub>
                                      <m:sup>
                                        <m:r>
                                          <a:rPr lang="en-GB" sz="1700" i="1" kern="1200">
                                            <a:solidFill>
                                              <a:schemeClr val="tx1"/>
                                            </a:solidFill>
                                            <a:effectLst/>
                                            <a:latin typeface="Cambria Math" panose="02040503050406030204" pitchFamily="18" charset="0"/>
                                            <a:ea typeface="+mn-ea"/>
                                            <a:cs typeface="+mn-cs"/>
                                          </a:rPr>
                                          <m:t>2</m:t>
                                        </m:r>
                                      </m:sup>
                                    </m:sSubSup>
                                    <m:r>
                                      <a:rPr lang="en-GB" sz="1700" i="1" kern="1200">
                                        <a:solidFill>
                                          <a:schemeClr val="tx1"/>
                                        </a:solidFill>
                                        <a:effectLst/>
                                        <a:latin typeface="Cambria Math" panose="02040503050406030204" pitchFamily="18" charset="0"/>
                                        <a:ea typeface="+mn-ea"/>
                                        <a:cs typeface="+mn-cs"/>
                                      </a:rPr>
                                      <m:t>+</m:t>
                                    </m:r>
                                    <m:sSubSup>
                                      <m:sSubSupPr>
                                        <m:ctrlPr>
                                          <a:rPr lang="es-ES" sz="1700" i="1" kern="1200">
                                            <a:solidFill>
                                              <a:schemeClr val="tx1"/>
                                            </a:solidFill>
                                            <a:effectLst/>
                                            <a:latin typeface="Cambria Math" panose="02040503050406030204" pitchFamily="18" charset="0"/>
                                            <a:ea typeface="+mn-ea"/>
                                            <a:cs typeface="+mn-cs"/>
                                          </a:rPr>
                                        </m:ctrlPr>
                                      </m:sSubSupPr>
                                      <m:e>
                                        <m:r>
                                          <a:rPr lang="en-GB" sz="1700" i="1" kern="1200">
                                            <a:solidFill>
                                              <a:schemeClr val="tx1"/>
                                            </a:solidFill>
                                            <a:effectLst/>
                                            <a:latin typeface="Cambria Math" panose="02040503050406030204" pitchFamily="18" charset="0"/>
                                            <a:ea typeface="+mn-ea"/>
                                            <a:cs typeface="+mn-cs"/>
                                          </a:rPr>
                                          <m:t>𝑉</m:t>
                                        </m:r>
                                      </m:e>
                                      <m:sub>
                                        <m:r>
                                          <a:rPr lang="en-GB" sz="1700" i="1" kern="1200">
                                            <a:solidFill>
                                              <a:schemeClr val="tx1"/>
                                            </a:solidFill>
                                            <a:effectLst/>
                                            <a:latin typeface="Cambria Math" panose="02040503050406030204" pitchFamily="18" charset="0"/>
                                            <a:ea typeface="+mn-ea"/>
                                            <a:cs typeface="+mn-cs"/>
                                          </a:rPr>
                                          <m:t>𝑞</m:t>
                                        </m:r>
                                      </m:sub>
                                      <m:sup>
                                        <m:r>
                                          <a:rPr lang="en-GB" sz="1700" i="1" kern="1200">
                                            <a:solidFill>
                                              <a:schemeClr val="tx1"/>
                                            </a:solidFill>
                                            <a:effectLst/>
                                            <a:latin typeface="Cambria Math" panose="02040503050406030204" pitchFamily="18" charset="0"/>
                                            <a:ea typeface="+mn-ea"/>
                                            <a:cs typeface="+mn-cs"/>
                                          </a:rPr>
                                          <m:t>2</m:t>
                                        </m:r>
                                      </m:sup>
                                    </m:sSubSup>
                                  </m:e>
                                </m:rad>
                                <m:r>
                                  <a:rPr lang="en-GB" sz="1700" i="1" kern="1200">
                                    <a:solidFill>
                                      <a:schemeClr val="tx1"/>
                                    </a:solidFill>
                                    <a:effectLst/>
                                    <a:latin typeface="Cambria Math" panose="02040503050406030204" pitchFamily="18" charset="0"/>
                                    <a:ea typeface="+mn-ea"/>
                                    <a:cs typeface="+mn-cs"/>
                                  </a:rPr>
                                  <m:t>≤</m:t>
                                </m:r>
                                <m:sSub>
                                  <m:sSubPr>
                                    <m:ctrlPr>
                                      <a:rPr lang="es-ES" sz="1700" i="1" kern="1200">
                                        <a:solidFill>
                                          <a:schemeClr val="tx1"/>
                                        </a:solidFill>
                                        <a:effectLst/>
                                        <a:latin typeface="Cambria Math" panose="02040503050406030204" pitchFamily="18" charset="0"/>
                                        <a:ea typeface="+mn-ea"/>
                                        <a:cs typeface="+mn-cs"/>
                                      </a:rPr>
                                    </m:ctrlPr>
                                  </m:sSubPr>
                                  <m:e>
                                    <m:r>
                                      <a:rPr lang="en-GB" sz="1700" i="1" kern="1200">
                                        <a:solidFill>
                                          <a:schemeClr val="tx1"/>
                                        </a:solidFill>
                                        <a:effectLst/>
                                        <a:latin typeface="Cambria Math" panose="02040503050406030204" pitchFamily="18" charset="0"/>
                                        <a:ea typeface="+mn-ea"/>
                                        <a:cs typeface="+mn-cs"/>
                                      </a:rPr>
                                      <m:t>𝑉</m:t>
                                    </m:r>
                                  </m:e>
                                  <m:sub>
                                    <m:r>
                                      <a:rPr lang="en-GB" sz="1700" i="1" kern="1200">
                                        <a:solidFill>
                                          <a:schemeClr val="tx1"/>
                                        </a:solidFill>
                                        <a:effectLst/>
                                        <a:latin typeface="Cambria Math" panose="02040503050406030204" pitchFamily="18" charset="0"/>
                                        <a:ea typeface="+mn-ea"/>
                                        <a:cs typeface="+mn-cs"/>
                                      </a:rPr>
                                      <m:t>𝑚𝑎𝑥</m:t>
                                    </m:r>
                                  </m:sub>
                                </m:sSub>
                              </m:oMath>
                            </m:oMathPara>
                          </a14:m>
                          <a:endParaRPr lang="es-ES" sz="1700" kern="1200" dirty="0">
                            <a:solidFill>
                              <a:schemeClr val="tx1"/>
                            </a:solidFill>
                            <a:effectLst/>
                            <a:latin typeface="+mn-lt"/>
                            <a:ea typeface="+mn-ea"/>
                            <a:cs typeface="+mn-cs"/>
                          </a:endParaRPr>
                        </a:p>
                      </a:txBody>
                      <a:tcPr marL="84406" marR="84406" marT="42203" marB="42203">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GB" sz="1700" dirty="0"/>
                            <a:t>Maximum battery voltage</a:t>
                          </a:r>
                        </a:p>
                        <a:p>
                          <a:endParaRPr lang="en-GB" sz="1700" dirty="0"/>
                        </a:p>
                        <a:p>
                          <a:r>
                            <a:rPr lang="en-GB" sz="1700" dirty="0"/>
                            <a:t>Maximum inverter voltage depends on switching strategy:</a:t>
                          </a:r>
                          <a:r>
                            <a:rPr lang="en-GB" sz="1700" baseline="0" dirty="0"/>
                            <a:t> </a:t>
                          </a:r>
                          <a:r>
                            <a:rPr lang="en-GB" sz="1700" dirty="0"/>
                            <a:t>SVPWM </a:t>
                          </a:r>
                          <a:r>
                            <a:rPr lang="en-GB" sz="1700" dirty="0">
                              <a:sym typeface="Wingdings" panose="05000000000000000000" pitchFamily="2" charset="2"/>
                            </a:rPr>
                            <a:t></a:t>
                          </a:r>
                          <a14:m>
                            <m:oMath xmlns:m="http://schemas.openxmlformats.org/officeDocument/2006/math">
                              <m:sSub>
                                <m:sSubPr>
                                  <m:ctrlPr>
                                    <a:rPr lang="es-ES" sz="1700" i="1" kern="1200" smtClean="0">
                                      <a:solidFill>
                                        <a:schemeClr val="tx1"/>
                                      </a:solidFill>
                                      <a:effectLst/>
                                      <a:latin typeface="Cambria Math" panose="02040503050406030204" pitchFamily="18" charset="0"/>
                                      <a:ea typeface="+mn-ea"/>
                                      <a:cs typeface="+mn-cs"/>
                                    </a:rPr>
                                  </m:ctrlPr>
                                </m:sSubPr>
                                <m:e>
                                  <m:r>
                                    <a:rPr lang="es-ES" sz="1700" b="0" i="1" kern="1200" smtClean="0">
                                      <a:solidFill>
                                        <a:schemeClr val="tx1"/>
                                      </a:solidFill>
                                      <a:effectLst/>
                                      <a:latin typeface="Cambria Math" panose="02040503050406030204" pitchFamily="18" charset="0"/>
                                      <a:ea typeface="+mn-ea"/>
                                      <a:cs typeface="+mn-cs"/>
                                    </a:rPr>
                                    <m:t> </m:t>
                                  </m:r>
                                  <m:r>
                                    <a:rPr lang="en-GB" sz="1700" i="1" kern="1200">
                                      <a:solidFill>
                                        <a:schemeClr val="tx1"/>
                                      </a:solidFill>
                                      <a:effectLst/>
                                      <a:latin typeface="Cambria Math" panose="02040503050406030204" pitchFamily="18" charset="0"/>
                                      <a:ea typeface="+mn-ea"/>
                                      <a:cs typeface="+mn-cs"/>
                                    </a:rPr>
                                    <m:t>𝑉</m:t>
                                  </m:r>
                                </m:e>
                                <m:sub>
                                  <m:r>
                                    <a:rPr lang="en-GB" sz="1700" i="1" kern="1200">
                                      <a:solidFill>
                                        <a:schemeClr val="tx1"/>
                                      </a:solidFill>
                                      <a:effectLst/>
                                      <a:latin typeface="Cambria Math" panose="02040503050406030204" pitchFamily="18" charset="0"/>
                                      <a:ea typeface="+mn-ea"/>
                                      <a:cs typeface="+mn-cs"/>
                                    </a:rPr>
                                    <m:t>𝑚𝑎𝑥</m:t>
                                  </m:r>
                                </m:sub>
                              </m:sSub>
                              <m:r>
                                <a:rPr lang="en-GB" sz="1700" i="1" kern="1200">
                                  <a:solidFill>
                                    <a:schemeClr val="tx1"/>
                                  </a:solidFill>
                                  <a:effectLst/>
                                  <a:latin typeface="Cambria Math" panose="02040503050406030204" pitchFamily="18" charset="0"/>
                                  <a:ea typeface="+mn-ea"/>
                                  <a:cs typeface="+mn-cs"/>
                                </a:rPr>
                                <m:t>=</m:t>
                              </m:r>
                              <m:f>
                                <m:fPr>
                                  <m:ctrlPr>
                                    <a:rPr lang="es-ES" sz="1700" i="1" kern="1200">
                                      <a:solidFill>
                                        <a:schemeClr val="tx1"/>
                                      </a:solidFill>
                                      <a:effectLst/>
                                      <a:latin typeface="Cambria Math" panose="02040503050406030204" pitchFamily="18" charset="0"/>
                                      <a:ea typeface="+mn-ea"/>
                                      <a:cs typeface="+mn-cs"/>
                                    </a:rPr>
                                  </m:ctrlPr>
                                </m:fPr>
                                <m:num>
                                  <m:sSub>
                                    <m:sSubPr>
                                      <m:ctrlPr>
                                        <a:rPr lang="es-ES" sz="1700" i="1" kern="1200">
                                          <a:solidFill>
                                            <a:schemeClr val="tx1"/>
                                          </a:solidFill>
                                          <a:effectLst/>
                                          <a:latin typeface="Cambria Math" panose="02040503050406030204" pitchFamily="18" charset="0"/>
                                          <a:ea typeface="+mn-ea"/>
                                          <a:cs typeface="+mn-cs"/>
                                        </a:rPr>
                                      </m:ctrlPr>
                                    </m:sSubPr>
                                    <m:e>
                                      <m:r>
                                        <a:rPr lang="en-GB" sz="1700" i="1" kern="1200">
                                          <a:solidFill>
                                            <a:schemeClr val="tx1"/>
                                          </a:solidFill>
                                          <a:effectLst/>
                                          <a:latin typeface="Cambria Math" panose="02040503050406030204" pitchFamily="18" charset="0"/>
                                          <a:ea typeface="+mn-ea"/>
                                          <a:cs typeface="+mn-cs"/>
                                        </a:rPr>
                                        <m:t>𝑉</m:t>
                                      </m:r>
                                    </m:e>
                                    <m:sub>
                                      <m:r>
                                        <a:rPr lang="en-GB" sz="1700" i="1" kern="1200">
                                          <a:solidFill>
                                            <a:schemeClr val="tx1"/>
                                          </a:solidFill>
                                          <a:effectLst/>
                                          <a:latin typeface="Cambria Math" panose="02040503050406030204" pitchFamily="18" charset="0"/>
                                          <a:ea typeface="+mn-ea"/>
                                          <a:cs typeface="+mn-cs"/>
                                        </a:rPr>
                                        <m:t>𝑏𝑎𝑡</m:t>
                                      </m:r>
                                    </m:sub>
                                  </m:sSub>
                                </m:num>
                                <m:den>
                                  <m:rad>
                                    <m:radPr>
                                      <m:degHide m:val="on"/>
                                      <m:ctrlPr>
                                        <a:rPr lang="es-ES" sz="1700" i="1" kern="1200">
                                          <a:solidFill>
                                            <a:schemeClr val="tx1"/>
                                          </a:solidFill>
                                          <a:effectLst/>
                                          <a:latin typeface="Cambria Math" panose="02040503050406030204" pitchFamily="18" charset="0"/>
                                          <a:ea typeface="+mn-ea"/>
                                          <a:cs typeface="+mn-cs"/>
                                        </a:rPr>
                                      </m:ctrlPr>
                                    </m:radPr>
                                    <m:deg/>
                                    <m:e>
                                      <m:r>
                                        <a:rPr lang="en-GB" sz="1700" i="1" kern="1200">
                                          <a:solidFill>
                                            <a:schemeClr val="tx1"/>
                                          </a:solidFill>
                                          <a:effectLst/>
                                          <a:latin typeface="Cambria Math" panose="02040503050406030204" pitchFamily="18" charset="0"/>
                                          <a:ea typeface="+mn-ea"/>
                                          <a:cs typeface="+mn-cs"/>
                                        </a:rPr>
                                        <m:t>3</m:t>
                                      </m:r>
                                    </m:e>
                                  </m:rad>
                                </m:den>
                              </m:f>
                            </m:oMath>
                          </a14:m>
                          <a:endParaRPr lang="en-GB" sz="1700" dirty="0"/>
                        </a:p>
                        <a:p>
                          <a:endParaRPr lang="en-GB" sz="1700" dirty="0"/>
                        </a:p>
                      </a:txBody>
                      <a:tcPr marL="84406" marR="84406" marT="42203" marB="42203">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28383735"/>
                      </a:ext>
                    </a:extLst>
                  </a:tr>
                </a:tbl>
              </a:graphicData>
            </a:graphic>
          </p:graphicFrame>
        </mc:Choice>
        <mc:Fallback xmlns="">
          <p:graphicFrame>
            <p:nvGraphicFramePr>
              <p:cNvPr id="5" name="Table 4">
                <a:extLst>
                  <a:ext uri="{FF2B5EF4-FFF2-40B4-BE49-F238E27FC236}">
                    <a16:creationId xmlns:a16="http://schemas.microsoft.com/office/drawing/2014/main" id="{08E095E0-B3DB-41CB-A91E-F2DCF5A34065}"/>
                  </a:ext>
                </a:extLst>
              </p:cNvPr>
              <p:cNvGraphicFramePr>
                <a:graphicFrameLocks noGrp="1"/>
              </p:cNvGraphicFramePr>
              <p:nvPr>
                <p:extLst/>
              </p:nvPr>
            </p:nvGraphicFramePr>
            <p:xfrm>
              <a:off x="332308" y="1924145"/>
              <a:ext cx="6740769" cy="1503758"/>
            </p:xfrm>
            <a:graphic>
              <a:graphicData uri="http://schemas.openxmlformats.org/drawingml/2006/table">
                <a:tbl>
                  <a:tblPr firstRow="1" bandRow="1">
                    <a:tableStyleId>{5940675A-B579-460E-94D1-54222C63F5DA}</a:tableStyleId>
                  </a:tblPr>
                  <a:tblGrid>
                    <a:gridCol w="2372232">
                      <a:extLst>
                        <a:ext uri="{9D8B030D-6E8A-4147-A177-3AD203B41FA5}">
                          <a16:colId xmlns:a16="http://schemas.microsoft.com/office/drawing/2014/main" val="3054657908"/>
                        </a:ext>
                      </a:extLst>
                    </a:gridCol>
                    <a:gridCol w="4368537">
                      <a:extLst>
                        <a:ext uri="{9D8B030D-6E8A-4147-A177-3AD203B41FA5}">
                          <a16:colId xmlns:a16="http://schemas.microsoft.com/office/drawing/2014/main" val="4066210342"/>
                        </a:ext>
                      </a:extLst>
                    </a:gridCol>
                  </a:tblGrid>
                  <a:tr h="1503758">
                    <a:tc>
                      <a:txBody>
                        <a:bodyPr/>
                        <a:lstStyle/>
                        <a:p>
                          <a:endParaRPr lang="es-ES"/>
                        </a:p>
                      </a:txBody>
                      <a:tcPr marL="84406" marR="84406" marT="42203" marB="42203">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t="-1210" r="-183846"/>
                          </a:stretch>
                        </a:blipFill>
                      </a:tcPr>
                    </a:tc>
                    <a:tc>
                      <a:txBody>
                        <a:bodyPr/>
                        <a:lstStyle/>
                        <a:p>
                          <a:endParaRPr lang="es-ES"/>
                        </a:p>
                      </a:txBody>
                      <a:tcPr marL="84406" marR="84406" marT="42203" marB="42203">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54393" t="-1210"/>
                          </a:stretch>
                        </a:blipFill>
                      </a:tcPr>
                    </a:tc>
                    <a:extLst>
                      <a:ext uri="{0D108BD9-81ED-4DB2-BD59-A6C34878D82A}">
                        <a16:rowId xmlns:a16="http://schemas.microsoft.com/office/drawing/2014/main" val="1028383735"/>
                      </a:ext>
                    </a:extLst>
                  </a:tr>
                </a:tbl>
              </a:graphicData>
            </a:graphic>
          </p:graphicFrame>
        </mc:Fallback>
      </mc:AlternateContent>
      <p:sp>
        <p:nvSpPr>
          <p:cNvPr id="6" name="5 Título"/>
          <p:cNvSpPr>
            <a:spLocks noGrp="1"/>
          </p:cNvSpPr>
          <p:nvPr>
            <p:ph type="title"/>
          </p:nvPr>
        </p:nvSpPr>
        <p:spPr/>
        <p:txBody>
          <a:bodyPr>
            <a:normAutofit/>
          </a:bodyPr>
          <a:lstStyle/>
          <a:p>
            <a:r>
              <a:rPr lang="en-GB" noProof="0" dirty="0">
                <a:solidFill>
                  <a:schemeClr val="bg1">
                    <a:lumMod val="75000"/>
                  </a:schemeClr>
                </a:solidFill>
              </a:rPr>
              <a:t>Electrical and Torque equations</a:t>
            </a:r>
          </a:p>
        </p:txBody>
      </p:sp>
      <p:sp>
        <p:nvSpPr>
          <p:cNvPr id="7" name="Content Placeholder 0">
            <a:extLst>
              <a:ext uri="{FF2B5EF4-FFF2-40B4-BE49-F238E27FC236}">
                <a16:creationId xmlns:a16="http://schemas.microsoft.com/office/drawing/2014/main" id="{1B999EBD-3DF2-4A56-A42D-0B004A657200}"/>
              </a:ext>
            </a:extLst>
          </p:cNvPr>
          <p:cNvSpPr>
            <a:spLocks noGrp="1"/>
          </p:cNvSpPr>
          <p:nvPr>
            <p:ph idx="1"/>
          </p:nvPr>
        </p:nvSpPr>
        <p:spPr>
          <a:xfrm>
            <a:off x="332308" y="1493307"/>
            <a:ext cx="8307692" cy="498462"/>
          </a:xfrm>
        </p:spPr>
        <p:txBody>
          <a:bodyPr>
            <a:normAutofit/>
          </a:bodyPr>
          <a:lstStyle/>
          <a:p>
            <a:pPr marL="0" indent="0">
              <a:buNone/>
            </a:pPr>
            <a:r>
              <a:rPr lang="en-GB" sz="1846" b="1" dirty="0"/>
              <a:t>Voltage limit</a:t>
            </a:r>
            <a:endParaRPr lang="en-GB" sz="1846" b="1" dirty="0">
              <a:sym typeface="Wingdings" panose="05000000000000000000" pitchFamily="2" charset="2"/>
            </a:endParaRPr>
          </a:p>
          <a:p>
            <a:pPr lvl="1"/>
            <a:endParaRPr lang="en-GB" sz="1846" dirty="0"/>
          </a:p>
        </p:txBody>
      </p:sp>
      <p:sp>
        <p:nvSpPr>
          <p:cNvPr id="2" name="Left Brace 1">
            <a:extLst>
              <a:ext uri="{FF2B5EF4-FFF2-40B4-BE49-F238E27FC236}">
                <a16:creationId xmlns:a16="http://schemas.microsoft.com/office/drawing/2014/main" id="{B8453024-1B0B-46FB-813A-14A14A6912CD}"/>
              </a:ext>
            </a:extLst>
          </p:cNvPr>
          <p:cNvSpPr/>
          <p:nvPr/>
        </p:nvSpPr>
        <p:spPr>
          <a:xfrm>
            <a:off x="2326154" y="1924144"/>
            <a:ext cx="332308" cy="132923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662"/>
          </a:p>
        </p:txBody>
      </p:sp>
      <mc:AlternateContent xmlns:mc="http://schemas.openxmlformats.org/markup-compatibility/2006" xmlns:a14="http://schemas.microsoft.com/office/drawing/2010/main">
        <mc:Choice Requires="a14">
          <p:sp>
            <p:nvSpPr>
              <p:cNvPr id="12" name="Rectangle 2">
                <a:extLst>
                  <a:ext uri="{FF2B5EF4-FFF2-40B4-BE49-F238E27FC236}">
                    <a16:creationId xmlns:a16="http://schemas.microsoft.com/office/drawing/2014/main" id="{26E4CAC8-9CFA-4BA6-8F11-840F9FCE4752}"/>
                  </a:ext>
                </a:extLst>
              </p:cNvPr>
              <p:cNvSpPr/>
              <p:nvPr/>
            </p:nvSpPr>
            <p:spPr>
              <a:xfrm>
                <a:off x="7222800" y="4277472"/>
                <a:ext cx="1012970" cy="5759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1662" i="1">
                              <a:latin typeface="Cambria Math" panose="02040503050406030204" pitchFamily="18" charset="0"/>
                            </a:rPr>
                          </m:ctrlPr>
                        </m:sSubPr>
                        <m:e>
                          <m:r>
                            <a:rPr lang="es-ES" sz="1662" i="1">
                              <a:latin typeface="Cambria Math" panose="02040503050406030204" pitchFamily="18" charset="0"/>
                            </a:rPr>
                            <m:t>𝐼</m:t>
                          </m:r>
                        </m:e>
                        <m:sub>
                          <m:r>
                            <a:rPr lang="es-ES" sz="1662" i="1">
                              <a:latin typeface="Cambria Math" panose="02040503050406030204" pitchFamily="18" charset="0"/>
                            </a:rPr>
                            <m:t>𝑠𝑐</m:t>
                          </m:r>
                        </m:sub>
                      </m:sSub>
                      <m:r>
                        <a:rPr lang="es-ES" sz="1662" i="1">
                          <a:latin typeface="Cambria Math" panose="02040503050406030204" pitchFamily="18" charset="0"/>
                        </a:rPr>
                        <m:t>=</m:t>
                      </m:r>
                      <m:f>
                        <m:fPr>
                          <m:ctrlPr>
                            <a:rPr lang="es-ES" sz="1662" i="1">
                              <a:latin typeface="Cambria Math" panose="02040503050406030204" pitchFamily="18" charset="0"/>
                            </a:rPr>
                          </m:ctrlPr>
                        </m:fPr>
                        <m:num>
                          <m:sSub>
                            <m:sSubPr>
                              <m:ctrlPr>
                                <a:rPr lang="es-ES" sz="1662" i="1">
                                  <a:latin typeface="Cambria Math" panose="02040503050406030204" pitchFamily="18" charset="0"/>
                                </a:rPr>
                              </m:ctrlPr>
                            </m:sSubPr>
                            <m:e>
                              <m:r>
                                <a:rPr lang="es-ES" sz="1662" i="1">
                                  <a:latin typeface="Cambria Math" panose="02040503050406030204" pitchFamily="18" charset="0"/>
                                </a:rPr>
                                <m:t>𝜆</m:t>
                              </m:r>
                            </m:e>
                            <m:sub>
                              <m:r>
                                <a:rPr lang="es-ES" sz="1662" i="1">
                                  <a:latin typeface="Cambria Math" panose="02040503050406030204" pitchFamily="18" charset="0"/>
                                </a:rPr>
                                <m:t>𝑚</m:t>
                              </m:r>
                            </m:sub>
                          </m:sSub>
                        </m:num>
                        <m:den>
                          <m:r>
                            <a:rPr lang="es-ES" sz="1662" i="1">
                              <a:latin typeface="Cambria Math" panose="02040503050406030204" pitchFamily="18" charset="0"/>
                            </a:rPr>
                            <m:t>𝐿</m:t>
                          </m:r>
                        </m:den>
                      </m:f>
                    </m:oMath>
                  </m:oMathPara>
                </a14:m>
                <a:endParaRPr lang="en-GB" sz="1662" dirty="0"/>
              </a:p>
            </p:txBody>
          </p:sp>
        </mc:Choice>
        <mc:Fallback xmlns="">
          <p:sp>
            <p:nvSpPr>
              <p:cNvPr id="12" name="Rectangle 2">
                <a:extLst>
                  <a:ext uri="{FF2B5EF4-FFF2-40B4-BE49-F238E27FC236}">
                    <a16:creationId xmlns:a16="http://schemas.microsoft.com/office/drawing/2014/main" id="{26E4CAC8-9CFA-4BA6-8F11-840F9FCE4752}"/>
                  </a:ext>
                </a:extLst>
              </p:cNvPr>
              <p:cNvSpPr>
                <a:spLocks noRot="1" noChangeAspect="1" noMove="1" noResize="1" noEditPoints="1" noAdjustHandles="1" noChangeArrowheads="1" noChangeShapeType="1" noTextEdit="1"/>
              </p:cNvSpPr>
              <p:nvPr/>
            </p:nvSpPr>
            <p:spPr>
              <a:xfrm>
                <a:off x="7222800" y="4277472"/>
                <a:ext cx="1012970" cy="575992"/>
              </a:xfrm>
              <a:prstGeom prst="rect">
                <a:avLst/>
              </a:prstGeom>
              <a:blipFill>
                <a:blip r:embed="rId6"/>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3" name="Rectangle 2">
                <a:extLst>
                  <a:ext uri="{FF2B5EF4-FFF2-40B4-BE49-F238E27FC236}">
                    <a16:creationId xmlns:a16="http://schemas.microsoft.com/office/drawing/2014/main" id="{557A98EC-A05C-49B5-90A7-7789BBAD9F23}"/>
                  </a:ext>
                </a:extLst>
              </p:cNvPr>
              <p:cNvSpPr/>
              <p:nvPr/>
            </p:nvSpPr>
            <p:spPr>
              <a:xfrm>
                <a:off x="7249595" y="5257513"/>
                <a:ext cx="1012970" cy="6208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1662" i="1">
                              <a:latin typeface="Cambria Math" panose="02040503050406030204" pitchFamily="18" charset="0"/>
                            </a:rPr>
                          </m:ctrlPr>
                        </m:sSubPr>
                        <m:e>
                          <m:r>
                            <a:rPr lang="es-ES" sz="1662" i="1">
                              <a:latin typeface="Cambria Math" panose="02040503050406030204" pitchFamily="18" charset="0"/>
                            </a:rPr>
                            <m:t>𝐼</m:t>
                          </m:r>
                        </m:e>
                        <m:sub>
                          <m:r>
                            <a:rPr lang="es-ES" sz="1662" i="1">
                              <a:latin typeface="Cambria Math" panose="02040503050406030204" pitchFamily="18" charset="0"/>
                            </a:rPr>
                            <m:t>𝑠𝑐</m:t>
                          </m:r>
                        </m:sub>
                      </m:sSub>
                      <m:r>
                        <a:rPr lang="es-ES" sz="1662" i="1">
                          <a:latin typeface="Cambria Math" panose="02040503050406030204" pitchFamily="18" charset="0"/>
                        </a:rPr>
                        <m:t>=</m:t>
                      </m:r>
                      <m:f>
                        <m:fPr>
                          <m:ctrlPr>
                            <a:rPr lang="es-ES" sz="1662" i="1">
                              <a:latin typeface="Cambria Math" panose="02040503050406030204" pitchFamily="18" charset="0"/>
                            </a:rPr>
                          </m:ctrlPr>
                        </m:fPr>
                        <m:num>
                          <m:sSub>
                            <m:sSubPr>
                              <m:ctrlPr>
                                <a:rPr lang="es-ES" sz="1662" i="1">
                                  <a:latin typeface="Cambria Math" panose="02040503050406030204" pitchFamily="18" charset="0"/>
                                </a:rPr>
                              </m:ctrlPr>
                            </m:sSubPr>
                            <m:e>
                              <m:r>
                                <a:rPr lang="es-ES" sz="1662" i="1">
                                  <a:latin typeface="Cambria Math" panose="02040503050406030204" pitchFamily="18" charset="0"/>
                                </a:rPr>
                                <m:t>𝜆</m:t>
                              </m:r>
                            </m:e>
                            <m:sub>
                              <m:r>
                                <a:rPr lang="es-ES" sz="1662" i="1">
                                  <a:latin typeface="Cambria Math" panose="02040503050406030204" pitchFamily="18" charset="0"/>
                                </a:rPr>
                                <m:t>𝑚</m:t>
                              </m:r>
                            </m:sub>
                          </m:sSub>
                        </m:num>
                        <m:den>
                          <m:sSub>
                            <m:sSubPr>
                              <m:ctrlPr>
                                <a:rPr lang="es-ES" sz="1662" i="1">
                                  <a:latin typeface="Cambria Math" panose="02040503050406030204" pitchFamily="18" charset="0"/>
                                </a:rPr>
                              </m:ctrlPr>
                            </m:sSubPr>
                            <m:e>
                              <m:r>
                                <a:rPr lang="es-ES" sz="1662" i="1">
                                  <a:latin typeface="Cambria Math" panose="02040503050406030204" pitchFamily="18" charset="0"/>
                                </a:rPr>
                                <m:t>𝐿</m:t>
                              </m:r>
                            </m:e>
                            <m:sub>
                              <m:r>
                                <a:rPr lang="es-ES" sz="1662" i="1">
                                  <a:latin typeface="Cambria Math" panose="02040503050406030204" pitchFamily="18" charset="0"/>
                                </a:rPr>
                                <m:t>𝑑</m:t>
                              </m:r>
                            </m:sub>
                          </m:sSub>
                        </m:den>
                      </m:f>
                    </m:oMath>
                  </m:oMathPara>
                </a14:m>
                <a:endParaRPr lang="en-GB" sz="1662" dirty="0"/>
              </a:p>
            </p:txBody>
          </p:sp>
        </mc:Choice>
        <mc:Fallback xmlns="">
          <p:sp>
            <p:nvSpPr>
              <p:cNvPr id="13" name="Rectangle 2">
                <a:extLst>
                  <a:ext uri="{FF2B5EF4-FFF2-40B4-BE49-F238E27FC236}">
                    <a16:creationId xmlns:a16="http://schemas.microsoft.com/office/drawing/2014/main" id="{557A98EC-A05C-49B5-90A7-7789BBAD9F23}"/>
                  </a:ext>
                </a:extLst>
              </p:cNvPr>
              <p:cNvSpPr>
                <a:spLocks noRot="1" noChangeAspect="1" noMove="1" noResize="1" noEditPoints="1" noAdjustHandles="1" noChangeArrowheads="1" noChangeShapeType="1" noTextEdit="1"/>
              </p:cNvSpPr>
              <p:nvPr/>
            </p:nvSpPr>
            <p:spPr>
              <a:xfrm>
                <a:off x="7249595" y="5257513"/>
                <a:ext cx="1012970" cy="620811"/>
              </a:xfrm>
              <a:prstGeom prst="rect">
                <a:avLst/>
              </a:prstGeom>
              <a:blipFill>
                <a:blip r:embed="rId7"/>
                <a:stretch>
                  <a:fillRect/>
                </a:stretch>
              </a:blipFill>
            </p:spPr>
            <p:txBody>
              <a:bodyPr/>
              <a:lstStyle/>
              <a:p>
                <a:r>
                  <a:rPr lang="es-ES">
                    <a:noFill/>
                  </a:rPr>
                  <a:t> </a:t>
                </a:r>
              </a:p>
            </p:txBody>
          </p:sp>
        </mc:Fallback>
      </mc:AlternateContent>
      <p:sp>
        <p:nvSpPr>
          <p:cNvPr id="3" name="Footer Placeholder 2">
            <a:extLst>
              <a:ext uri="{FF2B5EF4-FFF2-40B4-BE49-F238E27FC236}">
                <a16:creationId xmlns:a16="http://schemas.microsoft.com/office/drawing/2014/main" id="{C37FB14B-8A59-4EAE-B487-863C2FD0B143}"/>
              </a:ext>
            </a:extLst>
          </p:cNvPr>
          <p:cNvSpPr>
            <a:spLocks noGrp="1"/>
          </p:cNvSpPr>
          <p:nvPr>
            <p:ph type="ftr" sz="quarter" idx="11"/>
          </p:nvPr>
        </p:nvSpPr>
        <p:spPr/>
        <p:txBody>
          <a:bodyPr/>
          <a:lstStyle/>
          <a:p>
            <a:r>
              <a:rPr lang="ca-ES"/>
              <a:t>PMSM motor control</a:t>
            </a:r>
            <a:endParaRPr lang="ca-ES" dirty="0"/>
          </a:p>
        </p:txBody>
      </p:sp>
      <p:sp>
        <p:nvSpPr>
          <p:cNvPr id="8" name="Slide Number Placeholder 7">
            <a:extLst>
              <a:ext uri="{FF2B5EF4-FFF2-40B4-BE49-F238E27FC236}">
                <a16:creationId xmlns:a16="http://schemas.microsoft.com/office/drawing/2014/main" id="{499F1550-B94F-40AA-B33D-3EB5B14C6B2A}"/>
              </a:ext>
            </a:extLst>
          </p:cNvPr>
          <p:cNvSpPr>
            <a:spLocks noGrp="1"/>
          </p:cNvSpPr>
          <p:nvPr>
            <p:ph type="sldNum" sz="quarter" idx="12"/>
          </p:nvPr>
        </p:nvSpPr>
        <p:spPr/>
        <p:txBody>
          <a:bodyPr/>
          <a:lstStyle/>
          <a:p>
            <a:fld id="{AC73A611-7CB3-407B-8955-E73429FEB09D}" type="slidenum">
              <a:rPr lang="ca-ES" smtClean="0"/>
              <a:pPr/>
              <a:t>10</a:t>
            </a:fld>
            <a:endParaRPr lang="ca-ES"/>
          </a:p>
        </p:txBody>
      </p:sp>
    </p:spTree>
    <p:extLst>
      <p:ext uri="{BB962C8B-B14F-4D97-AF65-F5344CB8AC3E}">
        <p14:creationId xmlns:p14="http://schemas.microsoft.com/office/powerpoint/2010/main" val="27310163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3" grpId="0"/>
      <p:bldP spid="22" grpId="0"/>
      <p:bldP spid="11" grpId="0"/>
      <p:bldP spid="10" grpId="0"/>
      <p:bldP spid="29" grpId="0"/>
      <p:bldP spid="12" grpId="0"/>
      <p:bldP spid="1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38A77A-4CA8-454B-B5FC-1E1D4A0E17A1}"/>
              </a:ext>
            </a:extLst>
          </p:cNvPr>
          <p:cNvSpPr>
            <a:spLocks noGrp="1"/>
          </p:cNvSpPr>
          <p:nvPr>
            <p:ph type="title"/>
          </p:nvPr>
        </p:nvSpPr>
        <p:spPr/>
        <p:txBody>
          <a:bodyPr/>
          <a:lstStyle/>
          <a:p>
            <a:r>
              <a:rPr lang="en-GB" noProof="0" dirty="0"/>
              <a:t>Single and double update PWM</a:t>
            </a:r>
          </a:p>
        </p:txBody>
      </p:sp>
      <p:pic>
        <p:nvPicPr>
          <p:cNvPr id="6" name="Marcador de contenido 5">
            <a:extLst>
              <a:ext uri="{FF2B5EF4-FFF2-40B4-BE49-F238E27FC236}">
                <a16:creationId xmlns:a16="http://schemas.microsoft.com/office/drawing/2014/main" id="{0A17D4A2-16E8-47DE-A547-F10ADDB38B21}"/>
              </a:ext>
            </a:extLst>
          </p:cNvPr>
          <p:cNvPicPr>
            <a:picLocks noGrp="1" noChangeAspect="1"/>
          </p:cNvPicPr>
          <p:nvPr>
            <p:ph idx="1"/>
          </p:nvPr>
        </p:nvPicPr>
        <p:blipFill>
          <a:blip r:embed="rId2"/>
          <a:stretch>
            <a:fillRect/>
          </a:stretch>
        </p:blipFill>
        <p:spPr>
          <a:xfrm>
            <a:off x="457200" y="2004484"/>
            <a:ext cx="8229600" cy="3717395"/>
          </a:xfrm>
          <a:prstGeom prst="rect">
            <a:avLst/>
          </a:prstGeom>
        </p:spPr>
      </p:pic>
      <p:sp>
        <p:nvSpPr>
          <p:cNvPr id="5" name="Marcador de número de diapositiva 4">
            <a:extLst>
              <a:ext uri="{FF2B5EF4-FFF2-40B4-BE49-F238E27FC236}">
                <a16:creationId xmlns:a16="http://schemas.microsoft.com/office/drawing/2014/main" id="{74E3A6CF-2998-4923-98D2-3B3F8CDBD3C3}"/>
              </a:ext>
            </a:extLst>
          </p:cNvPr>
          <p:cNvSpPr>
            <a:spLocks noGrp="1"/>
          </p:cNvSpPr>
          <p:nvPr>
            <p:ph type="sldNum" sz="quarter" idx="12"/>
          </p:nvPr>
        </p:nvSpPr>
        <p:spPr/>
        <p:txBody>
          <a:bodyPr/>
          <a:lstStyle/>
          <a:p>
            <a:fld id="{3AA00023-8C8E-42EC-844B-54C6AA0970B6}" type="slidenum">
              <a:rPr lang="ca-ES" smtClean="0"/>
              <a:t>100</a:t>
            </a:fld>
            <a:endParaRPr lang="ca-ES"/>
          </a:p>
        </p:txBody>
      </p:sp>
      <p:sp>
        <p:nvSpPr>
          <p:cNvPr id="3" name="Marcador de pie de página 2">
            <a:extLst>
              <a:ext uri="{FF2B5EF4-FFF2-40B4-BE49-F238E27FC236}">
                <a16:creationId xmlns:a16="http://schemas.microsoft.com/office/drawing/2014/main" id="{AF6550ED-B59B-41EA-8328-2D34B5B517C7}"/>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2774554708"/>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3C07E7-3656-4B97-BBAD-7106135514C1}"/>
              </a:ext>
            </a:extLst>
          </p:cNvPr>
          <p:cNvSpPr>
            <a:spLocks noGrp="1"/>
          </p:cNvSpPr>
          <p:nvPr>
            <p:ph type="title"/>
          </p:nvPr>
        </p:nvSpPr>
        <p:spPr/>
        <p:txBody>
          <a:bodyPr/>
          <a:lstStyle/>
          <a:p>
            <a:r>
              <a:rPr lang="en-GB" noProof="0" dirty="0"/>
              <a:t> Linear control loop approach</a:t>
            </a:r>
          </a:p>
        </p:txBody>
      </p:sp>
      <p:pic>
        <p:nvPicPr>
          <p:cNvPr id="6" name="Marcador de contenido 5">
            <a:extLst>
              <a:ext uri="{FF2B5EF4-FFF2-40B4-BE49-F238E27FC236}">
                <a16:creationId xmlns:a16="http://schemas.microsoft.com/office/drawing/2014/main" id="{5DBFACA5-A310-490C-8B6D-3DEAEBD68E24}"/>
              </a:ext>
            </a:extLst>
          </p:cNvPr>
          <p:cNvPicPr>
            <a:picLocks noGrp="1" noChangeAspect="1"/>
          </p:cNvPicPr>
          <p:nvPr>
            <p:ph idx="1"/>
          </p:nvPr>
        </p:nvPicPr>
        <p:blipFill>
          <a:blip r:embed="rId2"/>
          <a:stretch>
            <a:fillRect/>
          </a:stretch>
        </p:blipFill>
        <p:spPr>
          <a:xfrm>
            <a:off x="457200" y="2360280"/>
            <a:ext cx="8229600" cy="3005803"/>
          </a:xfrm>
          <a:prstGeom prst="rect">
            <a:avLst/>
          </a:prstGeom>
        </p:spPr>
      </p:pic>
      <p:sp>
        <p:nvSpPr>
          <p:cNvPr id="5" name="Marcador de número de diapositiva 4">
            <a:extLst>
              <a:ext uri="{FF2B5EF4-FFF2-40B4-BE49-F238E27FC236}">
                <a16:creationId xmlns:a16="http://schemas.microsoft.com/office/drawing/2014/main" id="{07128D27-C18B-4AC1-ADEA-387853E149AF}"/>
              </a:ext>
            </a:extLst>
          </p:cNvPr>
          <p:cNvSpPr>
            <a:spLocks noGrp="1"/>
          </p:cNvSpPr>
          <p:nvPr>
            <p:ph type="sldNum" sz="quarter" idx="12"/>
          </p:nvPr>
        </p:nvSpPr>
        <p:spPr/>
        <p:txBody>
          <a:bodyPr/>
          <a:lstStyle/>
          <a:p>
            <a:fld id="{3AA00023-8C8E-42EC-844B-54C6AA0970B6}" type="slidenum">
              <a:rPr lang="ca-ES" smtClean="0"/>
              <a:t>101</a:t>
            </a:fld>
            <a:endParaRPr lang="ca-ES"/>
          </a:p>
        </p:txBody>
      </p:sp>
      <p:sp>
        <p:nvSpPr>
          <p:cNvPr id="3" name="Marcador de pie de página 2">
            <a:extLst>
              <a:ext uri="{FF2B5EF4-FFF2-40B4-BE49-F238E27FC236}">
                <a16:creationId xmlns:a16="http://schemas.microsoft.com/office/drawing/2014/main" id="{C53A20AF-A497-470F-A39D-8018FE4A0F27}"/>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35461792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9FA2E9-FB77-4347-9EF7-39EE5A3B02BB}"/>
              </a:ext>
            </a:extLst>
          </p:cNvPr>
          <p:cNvSpPr>
            <a:spLocks noGrp="1"/>
          </p:cNvSpPr>
          <p:nvPr>
            <p:ph type="title"/>
          </p:nvPr>
        </p:nvSpPr>
        <p:spPr/>
        <p:txBody>
          <a:bodyPr/>
          <a:lstStyle/>
          <a:p>
            <a:r>
              <a:rPr lang="en-GB" noProof="0" dirty="0"/>
              <a:t>Digital current controller</a:t>
            </a:r>
          </a:p>
        </p:txBody>
      </p:sp>
      <p:pic>
        <p:nvPicPr>
          <p:cNvPr id="6" name="Marcador de contenido 5">
            <a:extLst>
              <a:ext uri="{FF2B5EF4-FFF2-40B4-BE49-F238E27FC236}">
                <a16:creationId xmlns:a16="http://schemas.microsoft.com/office/drawing/2014/main" id="{094BC732-38CA-4470-8EE0-4991E41EDAE6}"/>
              </a:ext>
            </a:extLst>
          </p:cNvPr>
          <p:cNvPicPr>
            <a:picLocks noGrp="1" noChangeAspect="1"/>
          </p:cNvPicPr>
          <p:nvPr>
            <p:ph idx="1"/>
          </p:nvPr>
        </p:nvPicPr>
        <p:blipFill>
          <a:blip r:embed="rId2"/>
          <a:stretch>
            <a:fillRect/>
          </a:stretch>
        </p:blipFill>
        <p:spPr>
          <a:xfrm>
            <a:off x="1584419" y="1600200"/>
            <a:ext cx="5975162" cy="4525963"/>
          </a:xfrm>
          <a:prstGeom prst="rect">
            <a:avLst/>
          </a:prstGeom>
        </p:spPr>
      </p:pic>
      <p:sp>
        <p:nvSpPr>
          <p:cNvPr id="5" name="Marcador de número de diapositiva 4">
            <a:extLst>
              <a:ext uri="{FF2B5EF4-FFF2-40B4-BE49-F238E27FC236}">
                <a16:creationId xmlns:a16="http://schemas.microsoft.com/office/drawing/2014/main" id="{29943131-320A-46EA-AB66-FAA77ECEC849}"/>
              </a:ext>
            </a:extLst>
          </p:cNvPr>
          <p:cNvSpPr>
            <a:spLocks noGrp="1"/>
          </p:cNvSpPr>
          <p:nvPr>
            <p:ph type="sldNum" sz="quarter" idx="12"/>
          </p:nvPr>
        </p:nvSpPr>
        <p:spPr/>
        <p:txBody>
          <a:bodyPr/>
          <a:lstStyle/>
          <a:p>
            <a:fld id="{3AA00023-8C8E-42EC-844B-54C6AA0970B6}" type="slidenum">
              <a:rPr lang="ca-ES" smtClean="0"/>
              <a:t>102</a:t>
            </a:fld>
            <a:endParaRPr lang="ca-ES"/>
          </a:p>
        </p:txBody>
      </p:sp>
      <p:sp>
        <p:nvSpPr>
          <p:cNvPr id="3" name="Marcador de pie de página 2">
            <a:extLst>
              <a:ext uri="{FF2B5EF4-FFF2-40B4-BE49-F238E27FC236}">
                <a16:creationId xmlns:a16="http://schemas.microsoft.com/office/drawing/2014/main" id="{2C5DEEEB-C497-41EC-802F-5ACBB77F2F4F}"/>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2561408249"/>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E6D4D1-385E-41E9-BFA8-7A520A0E58E3}"/>
              </a:ext>
            </a:extLst>
          </p:cNvPr>
          <p:cNvSpPr>
            <a:spLocks noGrp="1"/>
          </p:cNvSpPr>
          <p:nvPr>
            <p:ph type="title"/>
          </p:nvPr>
        </p:nvSpPr>
        <p:spPr/>
        <p:txBody>
          <a:bodyPr>
            <a:normAutofit fontScale="90000"/>
          </a:bodyPr>
          <a:lstStyle/>
          <a:p>
            <a:r>
              <a:rPr lang="en-GB" noProof="0" dirty="0"/>
              <a:t>Synchronization between sampling and PWM</a:t>
            </a:r>
          </a:p>
        </p:txBody>
      </p:sp>
      <p:pic>
        <p:nvPicPr>
          <p:cNvPr id="6" name="Marcador de contenido 5">
            <a:extLst>
              <a:ext uri="{FF2B5EF4-FFF2-40B4-BE49-F238E27FC236}">
                <a16:creationId xmlns:a16="http://schemas.microsoft.com/office/drawing/2014/main" id="{E2982F1F-4DC6-4E0A-BF8B-3B5DF79FA047}"/>
              </a:ext>
            </a:extLst>
          </p:cNvPr>
          <p:cNvPicPr>
            <a:picLocks noGrp="1" noChangeAspect="1"/>
          </p:cNvPicPr>
          <p:nvPr>
            <p:ph idx="1"/>
          </p:nvPr>
        </p:nvPicPr>
        <p:blipFill>
          <a:blip r:embed="rId2"/>
          <a:stretch>
            <a:fillRect/>
          </a:stretch>
        </p:blipFill>
        <p:spPr>
          <a:xfrm>
            <a:off x="727658" y="1600200"/>
            <a:ext cx="7688684" cy="4525963"/>
          </a:xfrm>
          <a:prstGeom prst="rect">
            <a:avLst/>
          </a:prstGeom>
        </p:spPr>
      </p:pic>
      <p:sp>
        <p:nvSpPr>
          <p:cNvPr id="5" name="Marcador de número de diapositiva 4">
            <a:extLst>
              <a:ext uri="{FF2B5EF4-FFF2-40B4-BE49-F238E27FC236}">
                <a16:creationId xmlns:a16="http://schemas.microsoft.com/office/drawing/2014/main" id="{1BA6ECDF-46A1-46B1-A402-DBBB7FE27034}"/>
              </a:ext>
            </a:extLst>
          </p:cNvPr>
          <p:cNvSpPr>
            <a:spLocks noGrp="1"/>
          </p:cNvSpPr>
          <p:nvPr>
            <p:ph type="sldNum" sz="quarter" idx="12"/>
          </p:nvPr>
        </p:nvSpPr>
        <p:spPr/>
        <p:txBody>
          <a:bodyPr/>
          <a:lstStyle/>
          <a:p>
            <a:fld id="{3AA00023-8C8E-42EC-844B-54C6AA0970B6}" type="slidenum">
              <a:rPr lang="ca-ES" smtClean="0"/>
              <a:t>103</a:t>
            </a:fld>
            <a:endParaRPr lang="ca-ES"/>
          </a:p>
        </p:txBody>
      </p:sp>
      <p:sp>
        <p:nvSpPr>
          <p:cNvPr id="3" name="Marcador de pie de página 2">
            <a:extLst>
              <a:ext uri="{FF2B5EF4-FFF2-40B4-BE49-F238E27FC236}">
                <a16:creationId xmlns:a16="http://schemas.microsoft.com/office/drawing/2014/main" id="{8B1D96F2-4DD2-4D34-96AB-D81B6A25A0D6}"/>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262195365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5BB03552-2049-41FA-B7A2-C1A0380FF92D}"/>
              </a:ext>
            </a:extLst>
          </p:cNvPr>
          <p:cNvSpPr>
            <a:spLocks noGrp="1"/>
          </p:cNvSpPr>
          <p:nvPr>
            <p:ph type="title"/>
          </p:nvPr>
        </p:nvSpPr>
        <p:spPr/>
        <p:txBody>
          <a:bodyPr/>
          <a:lstStyle/>
          <a:p>
            <a:r>
              <a:rPr lang="en-GB" noProof="0" dirty="0"/>
              <a:t>Aliasing</a:t>
            </a:r>
          </a:p>
        </p:txBody>
      </p:sp>
      <p:sp>
        <p:nvSpPr>
          <p:cNvPr id="5" name="Marcador de número de diapositiva 4">
            <a:extLst>
              <a:ext uri="{FF2B5EF4-FFF2-40B4-BE49-F238E27FC236}">
                <a16:creationId xmlns:a16="http://schemas.microsoft.com/office/drawing/2014/main" id="{985A981F-93DE-4A8A-B61D-3E1D3F9E6747}"/>
              </a:ext>
            </a:extLst>
          </p:cNvPr>
          <p:cNvSpPr>
            <a:spLocks noGrp="1"/>
          </p:cNvSpPr>
          <p:nvPr>
            <p:ph type="sldNum" sz="quarter" idx="12"/>
          </p:nvPr>
        </p:nvSpPr>
        <p:spPr/>
        <p:txBody>
          <a:bodyPr/>
          <a:lstStyle/>
          <a:p>
            <a:fld id="{3AA00023-8C8E-42EC-844B-54C6AA0970B6}" type="slidenum">
              <a:rPr lang="ca-ES" smtClean="0"/>
              <a:t>104</a:t>
            </a:fld>
            <a:endParaRPr lang="ca-ES"/>
          </a:p>
        </p:txBody>
      </p:sp>
      <p:sp>
        <p:nvSpPr>
          <p:cNvPr id="7" name="Rectangle 3">
            <a:extLst>
              <a:ext uri="{FF2B5EF4-FFF2-40B4-BE49-F238E27FC236}">
                <a16:creationId xmlns:a16="http://schemas.microsoft.com/office/drawing/2014/main" id="{250B082C-85A5-47DF-91FB-8D20EEC2000E}"/>
              </a:ext>
            </a:extLst>
          </p:cNvPr>
          <p:cNvSpPr>
            <a:spLocks noChangeArrowheads="1"/>
          </p:cNvSpPr>
          <p:nvPr/>
        </p:nvSpPr>
        <p:spPr bwMode="auto">
          <a:xfrm>
            <a:off x="560614" y="1808798"/>
            <a:ext cx="7538357" cy="4466273"/>
          </a:xfrm>
          <a:prstGeom prst="rect">
            <a:avLst/>
          </a:prstGeom>
          <a:solidFill>
            <a:srgbClr val="CCCCCC"/>
          </a:solidFill>
          <a:ln w="9525">
            <a:noFill/>
            <a:miter lim="800000"/>
            <a:headEnd/>
            <a:tailEnd/>
          </a:ln>
        </p:spPr>
        <p:txBody>
          <a:bodyPr lIns="80010" tIns="40005" rIns="80010" bIns="40005"/>
          <a:lstStyle/>
          <a:p>
            <a:endParaRPr lang="ca-ES"/>
          </a:p>
        </p:txBody>
      </p:sp>
      <p:sp>
        <p:nvSpPr>
          <p:cNvPr id="8" name="Rectangle 4">
            <a:extLst>
              <a:ext uri="{FF2B5EF4-FFF2-40B4-BE49-F238E27FC236}">
                <a16:creationId xmlns:a16="http://schemas.microsoft.com/office/drawing/2014/main" id="{33C3B918-AAA9-484B-AD3F-40AFC6BA19EC}"/>
              </a:ext>
            </a:extLst>
          </p:cNvPr>
          <p:cNvSpPr>
            <a:spLocks noChangeArrowheads="1"/>
          </p:cNvSpPr>
          <p:nvPr/>
        </p:nvSpPr>
        <p:spPr bwMode="auto">
          <a:xfrm>
            <a:off x="1567543" y="1915954"/>
            <a:ext cx="5807529" cy="3609023"/>
          </a:xfrm>
          <a:prstGeom prst="rect">
            <a:avLst/>
          </a:prstGeom>
          <a:solidFill>
            <a:srgbClr val="FFFFFF"/>
          </a:solidFill>
          <a:ln w="9525">
            <a:noFill/>
            <a:miter lim="800000"/>
            <a:headEnd/>
            <a:tailEnd/>
          </a:ln>
        </p:spPr>
        <p:txBody>
          <a:bodyPr lIns="80010" tIns="40005" rIns="80010" bIns="40005"/>
          <a:lstStyle/>
          <a:p>
            <a:endParaRPr lang="ca-ES"/>
          </a:p>
        </p:txBody>
      </p:sp>
      <p:sp>
        <p:nvSpPr>
          <p:cNvPr id="9" name="Rectangle 5">
            <a:extLst>
              <a:ext uri="{FF2B5EF4-FFF2-40B4-BE49-F238E27FC236}">
                <a16:creationId xmlns:a16="http://schemas.microsoft.com/office/drawing/2014/main" id="{C4A928B2-0DD7-4E59-8844-B8B3A96C46AD}"/>
              </a:ext>
            </a:extLst>
          </p:cNvPr>
          <p:cNvSpPr>
            <a:spLocks noChangeArrowheads="1"/>
          </p:cNvSpPr>
          <p:nvPr/>
        </p:nvSpPr>
        <p:spPr bwMode="auto">
          <a:xfrm>
            <a:off x="1567543" y="1915954"/>
            <a:ext cx="5807529" cy="3609023"/>
          </a:xfrm>
          <a:prstGeom prst="rect">
            <a:avLst/>
          </a:prstGeom>
          <a:noFill/>
          <a:ln w="0">
            <a:solidFill>
              <a:srgbClr val="FFFFFF"/>
            </a:solidFill>
            <a:miter lim="800000"/>
            <a:headEnd/>
            <a:tailEnd/>
          </a:ln>
        </p:spPr>
        <p:txBody>
          <a:bodyPr lIns="80010" tIns="40005" rIns="80010" bIns="40005"/>
          <a:lstStyle/>
          <a:p>
            <a:endParaRPr lang="ca-ES"/>
          </a:p>
        </p:txBody>
      </p:sp>
      <p:sp>
        <p:nvSpPr>
          <p:cNvPr id="10" name="Line 6">
            <a:extLst>
              <a:ext uri="{FF2B5EF4-FFF2-40B4-BE49-F238E27FC236}">
                <a16:creationId xmlns:a16="http://schemas.microsoft.com/office/drawing/2014/main" id="{D83E4D6C-26A9-49BD-979D-0DE9EEB74BF1}"/>
              </a:ext>
            </a:extLst>
          </p:cNvPr>
          <p:cNvSpPr>
            <a:spLocks noChangeShapeType="1"/>
          </p:cNvSpPr>
          <p:nvPr/>
        </p:nvSpPr>
        <p:spPr bwMode="auto">
          <a:xfrm>
            <a:off x="1567543" y="1915955"/>
            <a:ext cx="5807529" cy="1428"/>
          </a:xfrm>
          <a:prstGeom prst="line">
            <a:avLst/>
          </a:prstGeom>
          <a:noFill/>
          <a:ln w="0">
            <a:solidFill>
              <a:srgbClr val="000000"/>
            </a:solidFill>
            <a:round/>
            <a:headEnd/>
            <a:tailEnd/>
          </a:ln>
        </p:spPr>
        <p:txBody>
          <a:bodyPr lIns="80010" tIns="40005" rIns="80010" bIns="40005"/>
          <a:lstStyle/>
          <a:p>
            <a:endParaRPr lang="ca-ES"/>
          </a:p>
        </p:txBody>
      </p:sp>
      <p:sp>
        <p:nvSpPr>
          <p:cNvPr id="11" name="Freeform 7">
            <a:extLst>
              <a:ext uri="{FF2B5EF4-FFF2-40B4-BE49-F238E27FC236}">
                <a16:creationId xmlns:a16="http://schemas.microsoft.com/office/drawing/2014/main" id="{EE891668-9046-4B78-9262-A47ED48B2D75}"/>
              </a:ext>
            </a:extLst>
          </p:cNvPr>
          <p:cNvSpPr>
            <a:spLocks/>
          </p:cNvSpPr>
          <p:nvPr/>
        </p:nvSpPr>
        <p:spPr bwMode="auto">
          <a:xfrm>
            <a:off x="1567543" y="1915954"/>
            <a:ext cx="5807529" cy="3609023"/>
          </a:xfrm>
          <a:custGeom>
            <a:avLst/>
            <a:gdLst/>
            <a:ahLst/>
            <a:cxnLst>
              <a:cxn ang="0">
                <a:pos x="0" y="341"/>
              </a:cxn>
              <a:cxn ang="0">
                <a:pos x="433" y="341"/>
              </a:cxn>
              <a:cxn ang="0">
                <a:pos x="433" y="0"/>
              </a:cxn>
            </a:cxnLst>
            <a:rect l="0" t="0" r="r" b="b"/>
            <a:pathLst>
              <a:path w="433" h="341">
                <a:moveTo>
                  <a:pt x="0" y="341"/>
                </a:moveTo>
                <a:lnTo>
                  <a:pt x="433" y="341"/>
                </a:lnTo>
                <a:lnTo>
                  <a:pt x="433" y="0"/>
                </a:lnTo>
              </a:path>
            </a:pathLst>
          </a:custGeom>
          <a:noFill/>
          <a:ln w="0">
            <a:solidFill>
              <a:srgbClr val="000000"/>
            </a:solidFill>
            <a:prstDash val="solid"/>
            <a:round/>
            <a:headEnd/>
            <a:tailEnd/>
          </a:ln>
        </p:spPr>
        <p:txBody>
          <a:bodyPr lIns="80010" tIns="40005" rIns="80010" bIns="40005"/>
          <a:lstStyle/>
          <a:p>
            <a:endParaRPr lang="ca-ES"/>
          </a:p>
        </p:txBody>
      </p:sp>
      <p:sp>
        <p:nvSpPr>
          <p:cNvPr id="12" name="Line 8">
            <a:extLst>
              <a:ext uri="{FF2B5EF4-FFF2-40B4-BE49-F238E27FC236}">
                <a16:creationId xmlns:a16="http://schemas.microsoft.com/office/drawing/2014/main" id="{9C21B31A-FA0B-4C3A-BF91-BA3B239EFEC9}"/>
              </a:ext>
            </a:extLst>
          </p:cNvPr>
          <p:cNvSpPr>
            <a:spLocks noChangeShapeType="1"/>
          </p:cNvSpPr>
          <p:nvPr/>
        </p:nvSpPr>
        <p:spPr bwMode="auto">
          <a:xfrm flipV="1">
            <a:off x="1567543" y="1915954"/>
            <a:ext cx="1361" cy="3609023"/>
          </a:xfrm>
          <a:prstGeom prst="line">
            <a:avLst/>
          </a:prstGeom>
          <a:noFill/>
          <a:ln w="0">
            <a:solidFill>
              <a:srgbClr val="000000"/>
            </a:solidFill>
            <a:round/>
            <a:headEnd/>
            <a:tailEnd/>
          </a:ln>
        </p:spPr>
        <p:txBody>
          <a:bodyPr lIns="80010" tIns="40005" rIns="80010" bIns="40005"/>
          <a:lstStyle/>
          <a:p>
            <a:endParaRPr lang="ca-ES"/>
          </a:p>
        </p:txBody>
      </p:sp>
      <p:sp>
        <p:nvSpPr>
          <p:cNvPr id="13" name="Line 9">
            <a:extLst>
              <a:ext uri="{FF2B5EF4-FFF2-40B4-BE49-F238E27FC236}">
                <a16:creationId xmlns:a16="http://schemas.microsoft.com/office/drawing/2014/main" id="{BE616C0A-5751-4BBE-9156-8906F823017B}"/>
              </a:ext>
            </a:extLst>
          </p:cNvPr>
          <p:cNvSpPr>
            <a:spLocks noChangeShapeType="1"/>
          </p:cNvSpPr>
          <p:nvPr/>
        </p:nvSpPr>
        <p:spPr bwMode="auto">
          <a:xfrm>
            <a:off x="1567543" y="5524977"/>
            <a:ext cx="5807529" cy="1428"/>
          </a:xfrm>
          <a:prstGeom prst="line">
            <a:avLst/>
          </a:prstGeom>
          <a:noFill/>
          <a:ln w="0">
            <a:solidFill>
              <a:srgbClr val="000000"/>
            </a:solidFill>
            <a:round/>
            <a:headEnd/>
            <a:tailEnd/>
          </a:ln>
        </p:spPr>
        <p:txBody>
          <a:bodyPr lIns="80010" tIns="40005" rIns="80010" bIns="40005"/>
          <a:lstStyle/>
          <a:p>
            <a:endParaRPr lang="ca-ES"/>
          </a:p>
        </p:txBody>
      </p:sp>
      <p:sp>
        <p:nvSpPr>
          <p:cNvPr id="14" name="Line 10">
            <a:extLst>
              <a:ext uri="{FF2B5EF4-FFF2-40B4-BE49-F238E27FC236}">
                <a16:creationId xmlns:a16="http://schemas.microsoft.com/office/drawing/2014/main" id="{9FA8056F-9BA8-4696-BC2C-872EA9F3C49C}"/>
              </a:ext>
            </a:extLst>
          </p:cNvPr>
          <p:cNvSpPr>
            <a:spLocks noChangeShapeType="1"/>
          </p:cNvSpPr>
          <p:nvPr/>
        </p:nvSpPr>
        <p:spPr bwMode="auto">
          <a:xfrm flipV="1">
            <a:off x="1567543" y="1915954"/>
            <a:ext cx="1361" cy="3609023"/>
          </a:xfrm>
          <a:prstGeom prst="line">
            <a:avLst/>
          </a:prstGeom>
          <a:noFill/>
          <a:ln w="0">
            <a:solidFill>
              <a:srgbClr val="000000"/>
            </a:solidFill>
            <a:round/>
            <a:headEnd/>
            <a:tailEnd/>
          </a:ln>
        </p:spPr>
        <p:txBody>
          <a:bodyPr lIns="80010" tIns="40005" rIns="80010" bIns="40005"/>
          <a:lstStyle/>
          <a:p>
            <a:endParaRPr lang="ca-ES"/>
          </a:p>
        </p:txBody>
      </p:sp>
      <p:sp>
        <p:nvSpPr>
          <p:cNvPr id="15" name="Line 11">
            <a:extLst>
              <a:ext uri="{FF2B5EF4-FFF2-40B4-BE49-F238E27FC236}">
                <a16:creationId xmlns:a16="http://schemas.microsoft.com/office/drawing/2014/main" id="{ECDD7965-F274-4843-9719-00C1CBA98BAC}"/>
              </a:ext>
            </a:extLst>
          </p:cNvPr>
          <p:cNvSpPr>
            <a:spLocks noChangeShapeType="1"/>
          </p:cNvSpPr>
          <p:nvPr/>
        </p:nvSpPr>
        <p:spPr bwMode="auto">
          <a:xfrm flipV="1">
            <a:off x="1567543" y="5482114"/>
            <a:ext cx="1361" cy="42863"/>
          </a:xfrm>
          <a:prstGeom prst="line">
            <a:avLst/>
          </a:prstGeom>
          <a:noFill/>
          <a:ln w="0">
            <a:solidFill>
              <a:srgbClr val="000000"/>
            </a:solidFill>
            <a:round/>
            <a:headEnd/>
            <a:tailEnd/>
          </a:ln>
        </p:spPr>
        <p:txBody>
          <a:bodyPr lIns="80010" tIns="40005" rIns="80010" bIns="40005"/>
          <a:lstStyle/>
          <a:p>
            <a:endParaRPr lang="ca-ES"/>
          </a:p>
        </p:txBody>
      </p:sp>
      <p:sp>
        <p:nvSpPr>
          <p:cNvPr id="16" name="Line 12">
            <a:extLst>
              <a:ext uri="{FF2B5EF4-FFF2-40B4-BE49-F238E27FC236}">
                <a16:creationId xmlns:a16="http://schemas.microsoft.com/office/drawing/2014/main" id="{41776612-4533-4407-8C12-94C6306D1F89}"/>
              </a:ext>
            </a:extLst>
          </p:cNvPr>
          <p:cNvSpPr>
            <a:spLocks noChangeShapeType="1"/>
          </p:cNvSpPr>
          <p:nvPr/>
        </p:nvSpPr>
        <p:spPr bwMode="auto">
          <a:xfrm>
            <a:off x="1567543" y="1915954"/>
            <a:ext cx="1361" cy="42863"/>
          </a:xfrm>
          <a:prstGeom prst="line">
            <a:avLst/>
          </a:prstGeom>
          <a:noFill/>
          <a:ln w="0">
            <a:solidFill>
              <a:srgbClr val="000000"/>
            </a:solidFill>
            <a:round/>
            <a:headEnd/>
            <a:tailEnd/>
          </a:ln>
        </p:spPr>
        <p:txBody>
          <a:bodyPr lIns="80010" tIns="40005" rIns="80010" bIns="40005"/>
          <a:lstStyle/>
          <a:p>
            <a:endParaRPr lang="ca-ES"/>
          </a:p>
        </p:txBody>
      </p:sp>
      <p:sp>
        <p:nvSpPr>
          <p:cNvPr id="17" name="Rectangle 13">
            <a:extLst>
              <a:ext uri="{FF2B5EF4-FFF2-40B4-BE49-F238E27FC236}">
                <a16:creationId xmlns:a16="http://schemas.microsoft.com/office/drawing/2014/main" id="{369512EF-DA9C-451C-8339-8EE067FA4B17}"/>
              </a:ext>
            </a:extLst>
          </p:cNvPr>
          <p:cNvSpPr>
            <a:spLocks noChangeArrowheads="1"/>
          </p:cNvSpPr>
          <p:nvPr/>
        </p:nvSpPr>
        <p:spPr bwMode="auto">
          <a:xfrm>
            <a:off x="1526722" y="5566410"/>
            <a:ext cx="78548" cy="169277"/>
          </a:xfrm>
          <a:prstGeom prst="rect">
            <a:avLst/>
          </a:prstGeom>
          <a:noFill/>
          <a:ln w="9525">
            <a:noFill/>
            <a:miter lim="800000"/>
            <a:headEnd/>
            <a:tailEnd/>
          </a:ln>
        </p:spPr>
        <p:txBody>
          <a:bodyPr wrap="none" lIns="0" tIns="0" rIns="0" bIns="0">
            <a:spAutoFit/>
          </a:bodyPr>
          <a:lstStyle/>
          <a:p>
            <a:r>
              <a:rPr lang="en-US" sz="1100" dirty="0">
                <a:solidFill>
                  <a:srgbClr val="000000"/>
                </a:solidFill>
                <a:latin typeface="Helvetica" charset="0"/>
              </a:rPr>
              <a:t>0</a:t>
            </a:r>
            <a:endParaRPr lang="en-US" dirty="0"/>
          </a:p>
        </p:txBody>
      </p:sp>
      <p:sp>
        <p:nvSpPr>
          <p:cNvPr id="18" name="Line 14">
            <a:extLst>
              <a:ext uri="{FF2B5EF4-FFF2-40B4-BE49-F238E27FC236}">
                <a16:creationId xmlns:a16="http://schemas.microsoft.com/office/drawing/2014/main" id="{252F8F1B-D691-40E5-8F05-811A9D603F04}"/>
              </a:ext>
            </a:extLst>
          </p:cNvPr>
          <p:cNvSpPr>
            <a:spLocks noChangeShapeType="1"/>
          </p:cNvSpPr>
          <p:nvPr/>
        </p:nvSpPr>
        <p:spPr bwMode="auto">
          <a:xfrm flipV="1">
            <a:off x="2291443" y="5482114"/>
            <a:ext cx="1361" cy="42863"/>
          </a:xfrm>
          <a:prstGeom prst="line">
            <a:avLst/>
          </a:prstGeom>
          <a:noFill/>
          <a:ln w="0">
            <a:solidFill>
              <a:srgbClr val="000000"/>
            </a:solidFill>
            <a:round/>
            <a:headEnd/>
            <a:tailEnd/>
          </a:ln>
        </p:spPr>
        <p:txBody>
          <a:bodyPr lIns="80010" tIns="40005" rIns="80010" bIns="40005"/>
          <a:lstStyle/>
          <a:p>
            <a:endParaRPr lang="ca-ES"/>
          </a:p>
        </p:txBody>
      </p:sp>
      <p:sp>
        <p:nvSpPr>
          <p:cNvPr id="19" name="Line 15">
            <a:extLst>
              <a:ext uri="{FF2B5EF4-FFF2-40B4-BE49-F238E27FC236}">
                <a16:creationId xmlns:a16="http://schemas.microsoft.com/office/drawing/2014/main" id="{50F9090F-4414-4C2E-BB3C-C46830D3FDF8}"/>
              </a:ext>
            </a:extLst>
          </p:cNvPr>
          <p:cNvSpPr>
            <a:spLocks noChangeShapeType="1"/>
          </p:cNvSpPr>
          <p:nvPr/>
        </p:nvSpPr>
        <p:spPr bwMode="auto">
          <a:xfrm>
            <a:off x="2291443" y="1915954"/>
            <a:ext cx="1361" cy="42863"/>
          </a:xfrm>
          <a:prstGeom prst="line">
            <a:avLst/>
          </a:prstGeom>
          <a:noFill/>
          <a:ln w="0">
            <a:solidFill>
              <a:srgbClr val="000000"/>
            </a:solidFill>
            <a:round/>
            <a:headEnd/>
            <a:tailEnd/>
          </a:ln>
        </p:spPr>
        <p:txBody>
          <a:bodyPr lIns="80010" tIns="40005" rIns="80010" bIns="40005"/>
          <a:lstStyle/>
          <a:p>
            <a:endParaRPr lang="ca-ES"/>
          </a:p>
        </p:txBody>
      </p:sp>
      <p:sp>
        <p:nvSpPr>
          <p:cNvPr id="20" name="Rectangle 16">
            <a:extLst>
              <a:ext uri="{FF2B5EF4-FFF2-40B4-BE49-F238E27FC236}">
                <a16:creationId xmlns:a16="http://schemas.microsoft.com/office/drawing/2014/main" id="{62A03277-C248-4849-811D-78431C2C1A1F}"/>
              </a:ext>
            </a:extLst>
          </p:cNvPr>
          <p:cNvSpPr>
            <a:spLocks noChangeArrowheads="1"/>
          </p:cNvSpPr>
          <p:nvPr/>
        </p:nvSpPr>
        <p:spPr bwMode="auto">
          <a:xfrm>
            <a:off x="2130879" y="5566410"/>
            <a:ext cx="274114" cy="169277"/>
          </a:xfrm>
          <a:prstGeom prst="rect">
            <a:avLst/>
          </a:prstGeom>
          <a:noFill/>
          <a:ln w="9525">
            <a:noFill/>
            <a:miter lim="800000"/>
            <a:headEnd/>
            <a:tailEnd/>
          </a:ln>
        </p:spPr>
        <p:txBody>
          <a:bodyPr wrap="none" lIns="0" tIns="0" rIns="0" bIns="0">
            <a:spAutoFit/>
          </a:bodyPr>
          <a:lstStyle/>
          <a:p>
            <a:r>
              <a:rPr lang="en-US" sz="1100" dirty="0">
                <a:solidFill>
                  <a:srgbClr val="000000"/>
                </a:solidFill>
                <a:latin typeface="Helvetica" charset="0"/>
              </a:rPr>
              <a:t>0.01</a:t>
            </a:r>
            <a:endParaRPr lang="en-US" dirty="0"/>
          </a:p>
        </p:txBody>
      </p:sp>
      <p:sp>
        <p:nvSpPr>
          <p:cNvPr id="21" name="Line 17">
            <a:extLst>
              <a:ext uri="{FF2B5EF4-FFF2-40B4-BE49-F238E27FC236}">
                <a16:creationId xmlns:a16="http://schemas.microsoft.com/office/drawing/2014/main" id="{5DEFBFA5-9E88-4B1D-A022-E0F86141C298}"/>
              </a:ext>
            </a:extLst>
          </p:cNvPr>
          <p:cNvSpPr>
            <a:spLocks noChangeShapeType="1"/>
          </p:cNvSpPr>
          <p:nvPr/>
        </p:nvSpPr>
        <p:spPr bwMode="auto">
          <a:xfrm flipV="1">
            <a:off x="3015343" y="5482114"/>
            <a:ext cx="1361" cy="42863"/>
          </a:xfrm>
          <a:prstGeom prst="line">
            <a:avLst/>
          </a:prstGeom>
          <a:noFill/>
          <a:ln w="0">
            <a:solidFill>
              <a:srgbClr val="000000"/>
            </a:solidFill>
            <a:round/>
            <a:headEnd/>
            <a:tailEnd/>
          </a:ln>
        </p:spPr>
        <p:txBody>
          <a:bodyPr lIns="80010" tIns="40005" rIns="80010" bIns="40005"/>
          <a:lstStyle/>
          <a:p>
            <a:endParaRPr lang="ca-ES"/>
          </a:p>
        </p:txBody>
      </p:sp>
      <p:sp>
        <p:nvSpPr>
          <p:cNvPr id="22" name="Line 18">
            <a:extLst>
              <a:ext uri="{FF2B5EF4-FFF2-40B4-BE49-F238E27FC236}">
                <a16:creationId xmlns:a16="http://schemas.microsoft.com/office/drawing/2014/main" id="{975015FB-8FB9-4DBF-BF2C-DB8B14991C3C}"/>
              </a:ext>
            </a:extLst>
          </p:cNvPr>
          <p:cNvSpPr>
            <a:spLocks noChangeShapeType="1"/>
          </p:cNvSpPr>
          <p:nvPr/>
        </p:nvSpPr>
        <p:spPr bwMode="auto">
          <a:xfrm>
            <a:off x="3015343" y="1915954"/>
            <a:ext cx="1361" cy="42863"/>
          </a:xfrm>
          <a:prstGeom prst="line">
            <a:avLst/>
          </a:prstGeom>
          <a:noFill/>
          <a:ln w="0">
            <a:solidFill>
              <a:srgbClr val="000000"/>
            </a:solidFill>
            <a:round/>
            <a:headEnd/>
            <a:tailEnd/>
          </a:ln>
        </p:spPr>
        <p:txBody>
          <a:bodyPr lIns="80010" tIns="40005" rIns="80010" bIns="40005"/>
          <a:lstStyle/>
          <a:p>
            <a:endParaRPr lang="ca-ES"/>
          </a:p>
        </p:txBody>
      </p:sp>
      <p:sp>
        <p:nvSpPr>
          <p:cNvPr id="23" name="Rectangle 19">
            <a:extLst>
              <a:ext uri="{FF2B5EF4-FFF2-40B4-BE49-F238E27FC236}">
                <a16:creationId xmlns:a16="http://schemas.microsoft.com/office/drawing/2014/main" id="{1152829A-9739-435B-ABFB-29D0ADF6D494}"/>
              </a:ext>
            </a:extLst>
          </p:cNvPr>
          <p:cNvSpPr>
            <a:spLocks noChangeArrowheads="1"/>
          </p:cNvSpPr>
          <p:nvPr/>
        </p:nvSpPr>
        <p:spPr bwMode="auto">
          <a:xfrm>
            <a:off x="2854779" y="5566410"/>
            <a:ext cx="274114" cy="169277"/>
          </a:xfrm>
          <a:prstGeom prst="rect">
            <a:avLst/>
          </a:prstGeom>
          <a:noFill/>
          <a:ln w="9525">
            <a:noFill/>
            <a:miter lim="800000"/>
            <a:headEnd/>
            <a:tailEnd/>
          </a:ln>
        </p:spPr>
        <p:txBody>
          <a:bodyPr wrap="none" lIns="0" tIns="0" rIns="0" bIns="0">
            <a:spAutoFit/>
          </a:bodyPr>
          <a:lstStyle/>
          <a:p>
            <a:r>
              <a:rPr lang="en-US" sz="1100" dirty="0">
                <a:solidFill>
                  <a:srgbClr val="000000"/>
                </a:solidFill>
                <a:latin typeface="Helvetica" charset="0"/>
              </a:rPr>
              <a:t>0.02</a:t>
            </a:r>
            <a:endParaRPr lang="en-US" dirty="0"/>
          </a:p>
        </p:txBody>
      </p:sp>
      <p:sp>
        <p:nvSpPr>
          <p:cNvPr id="24" name="Line 20">
            <a:extLst>
              <a:ext uri="{FF2B5EF4-FFF2-40B4-BE49-F238E27FC236}">
                <a16:creationId xmlns:a16="http://schemas.microsoft.com/office/drawing/2014/main" id="{93DC3F9E-0500-4E45-BC13-42BDC1A36375}"/>
              </a:ext>
            </a:extLst>
          </p:cNvPr>
          <p:cNvSpPr>
            <a:spLocks noChangeShapeType="1"/>
          </p:cNvSpPr>
          <p:nvPr/>
        </p:nvSpPr>
        <p:spPr bwMode="auto">
          <a:xfrm flipV="1">
            <a:off x="3739243" y="5482114"/>
            <a:ext cx="1361" cy="42863"/>
          </a:xfrm>
          <a:prstGeom prst="line">
            <a:avLst/>
          </a:prstGeom>
          <a:noFill/>
          <a:ln w="0">
            <a:solidFill>
              <a:srgbClr val="000000"/>
            </a:solidFill>
            <a:round/>
            <a:headEnd/>
            <a:tailEnd/>
          </a:ln>
        </p:spPr>
        <p:txBody>
          <a:bodyPr lIns="80010" tIns="40005" rIns="80010" bIns="40005"/>
          <a:lstStyle/>
          <a:p>
            <a:endParaRPr lang="ca-ES"/>
          </a:p>
        </p:txBody>
      </p:sp>
      <p:sp>
        <p:nvSpPr>
          <p:cNvPr id="25" name="Line 21">
            <a:extLst>
              <a:ext uri="{FF2B5EF4-FFF2-40B4-BE49-F238E27FC236}">
                <a16:creationId xmlns:a16="http://schemas.microsoft.com/office/drawing/2014/main" id="{323CE356-D4D0-4290-AB47-3DF3DAA3BF31}"/>
              </a:ext>
            </a:extLst>
          </p:cNvPr>
          <p:cNvSpPr>
            <a:spLocks noChangeShapeType="1"/>
          </p:cNvSpPr>
          <p:nvPr/>
        </p:nvSpPr>
        <p:spPr bwMode="auto">
          <a:xfrm>
            <a:off x="3739243" y="1915954"/>
            <a:ext cx="1361" cy="42863"/>
          </a:xfrm>
          <a:prstGeom prst="line">
            <a:avLst/>
          </a:prstGeom>
          <a:noFill/>
          <a:ln w="0">
            <a:solidFill>
              <a:srgbClr val="000000"/>
            </a:solidFill>
            <a:round/>
            <a:headEnd/>
            <a:tailEnd/>
          </a:ln>
        </p:spPr>
        <p:txBody>
          <a:bodyPr lIns="80010" tIns="40005" rIns="80010" bIns="40005"/>
          <a:lstStyle/>
          <a:p>
            <a:endParaRPr lang="ca-ES"/>
          </a:p>
        </p:txBody>
      </p:sp>
      <p:sp>
        <p:nvSpPr>
          <p:cNvPr id="26" name="Rectangle 22">
            <a:extLst>
              <a:ext uri="{FF2B5EF4-FFF2-40B4-BE49-F238E27FC236}">
                <a16:creationId xmlns:a16="http://schemas.microsoft.com/office/drawing/2014/main" id="{F8244778-C420-4CAC-B077-E2CF43746D28}"/>
              </a:ext>
            </a:extLst>
          </p:cNvPr>
          <p:cNvSpPr>
            <a:spLocks noChangeArrowheads="1"/>
          </p:cNvSpPr>
          <p:nvPr/>
        </p:nvSpPr>
        <p:spPr bwMode="auto">
          <a:xfrm>
            <a:off x="3578679" y="5566410"/>
            <a:ext cx="274114" cy="169277"/>
          </a:xfrm>
          <a:prstGeom prst="rect">
            <a:avLst/>
          </a:prstGeom>
          <a:noFill/>
          <a:ln w="9525">
            <a:noFill/>
            <a:miter lim="800000"/>
            <a:headEnd/>
            <a:tailEnd/>
          </a:ln>
        </p:spPr>
        <p:txBody>
          <a:bodyPr wrap="none" lIns="0" tIns="0" rIns="0" bIns="0">
            <a:spAutoFit/>
          </a:bodyPr>
          <a:lstStyle/>
          <a:p>
            <a:r>
              <a:rPr lang="en-US" sz="1100" dirty="0">
                <a:solidFill>
                  <a:srgbClr val="000000"/>
                </a:solidFill>
                <a:latin typeface="Helvetica" charset="0"/>
              </a:rPr>
              <a:t>0.03</a:t>
            </a:r>
            <a:endParaRPr lang="en-US" dirty="0"/>
          </a:p>
        </p:txBody>
      </p:sp>
      <p:sp>
        <p:nvSpPr>
          <p:cNvPr id="27" name="Line 23">
            <a:extLst>
              <a:ext uri="{FF2B5EF4-FFF2-40B4-BE49-F238E27FC236}">
                <a16:creationId xmlns:a16="http://schemas.microsoft.com/office/drawing/2014/main" id="{9C7BE0B0-03A1-478F-87B3-2CDEF1BFF397}"/>
              </a:ext>
            </a:extLst>
          </p:cNvPr>
          <p:cNvSpPr>
            <a:spLocks noChangeShapeType="1"/>
          </p:cNvSpPr>
          <p:nvPr/>
        </p:nvSpPr>
        <p:spPr bwMode="auto">
          <a:xfrm flipV="1">
            <a:off x="4478112" y="5482114"/>
            <a:ext cx="1360" cy="42863"/>
          </a:xfrm>
          <a:prstGeom prst="line">
            <a:avLst/>
          </a:prstGeom>
          <a:noFill/>
          <a:ln w="0">
            <a:solidFill>
              <a:srgbClr val="000000"/>
            </a:solidFill>
            <a:round/>
            <a:headEnd/>
            <a:tailEnd/>
          </a:ln>
        </p:spPr>
        <p:txBody>
          <a:bodyPr lIns="80010" tIns="40005" rIns="80010" bIns="40005"/>
          <a:lstStyle/>
          <a:p>
            <a:endParaRPr lang="ca-ES"/>
          </a:p>
        </p:txBody>
      </p:sp>
      <p:sp>
        <p:nvSpPr>
          <p:cNvPr id="28" name="Line 24">
            <a:extLst>
              <a:ext uri="{FF2B5EF4-FFF2-40B4-BE49-F238E27FC236}">
                <a16:creationId xmlns:a16="http://schemas.microsoft.com/office/drawing/2014/main" id="{076AF565-C8C4-4378-A47E-163B747D91DD}"/>
              </a:ext>
            </a:extLst>
          </p:cNvPr>
          <p:cNvSpPr>
            <a:spLocks noChangeShapeType="1"/>
          </p:cNvSpPr>
          <p:nvPr/>
        </p:nvSpPr>
        <p:spPr bwMode="auto">
          <a:xfrm>
            <a:off x="4478112" y="1915954"/>
            <a:ext cx="1360" cy="42863"/>
          </a:xfrm>
          <a:prstGeom prst="line">
            <a:avLst/>
          </a:prstGeom>
          <a:noFill/>
          <a:ln w="0">
            <a:solidFill>
              <a:srgbClr val="000000"/>
            </a:solidFill>
            <a:round/>
            <a:headEnd/>
            <a:tailEnd/>
          </a:ln>
        </p:spPr>
        <p:txBody>
          <a:bodyPr lIns="80010" tIns="40005" rIns="80010" bIns="40005"/>
          <a:lstStyle/>
          <a:p>
            <a:endParaRPr lang="ca-ES"/>
          </a:p>
        </p:txBody>
      </p:sp>
      <p:sp>
        <p:nvSpPr>
          <p:cNvPr id="29" name="Rectangle 25">
            <a:extLst>
              <a:ext uri="{FF2B5EF4-FFF2-40B4-BE49-F238E27FC236}">
                <a16:creationId xmlns:a16="http://schemas.microsoft.com/office/drawing/2014/main" id="{787321CE-9551-435F-8EB4-4B5E950B990F}"/>
              </a:ext>
            </a:extLst>
          </p:cNvPr>
          <p:cNvSpPr>
            <a:spLocks noChangeArrowheads="1"/>
          </p:cNvSpPr>
          <p:nvPr/>
        </p:nvSpPr>
        <p:spPr bwMode="auto">
          <a:xfrm>
            <a:off x="4316186" y="5566410"/>
            <a:ext cx="274114" cy="169277"/>
          </a:xfrm>
          <a:prstGeom prst="rect">
            <a:avLst/>
          </a:prstGeom>
          <a:noFill/>
          <a:ln w="9525">
            <a:noFill/>
            <a:miter lim="800000"/>
            <a:headEnd/>
            <a:tailEnd/>
          </a:ln>
        </p:spPr>
        <p:txBody>
          <a:bodyPr wrap="none" lIns="0" tIns="0" rIns="0" bIns="0">
            <a:spAutoFit/>
          </a:bodyPr>
          <a:lstStyle/>
          <a:p>
            <a:r>
              <a:rPr lang="en-US" sz="1100" dirty="0">
                <a:solidFill>
                  <a:srgbClr val="000000"/>
                </a:solidFill>
                <a:latin typeface="Helvetica" charset="0"/>
              </a:rPr>
              <a:t>0.04</a:t>
            </a:r>
            <a:endParaRPr lang="en-US" dirty="0"/>
          </a:p>
        </p:txBody>
      </p:sp>
      <p:sp>
        <p:nvSpPr>
          <p:cNvPr id="30" name="Line 26">
            <a:extLst>
              <a:ext uri="{FF2B5EF4-FFF2-40B4-BE49-F238E27FC236}">
                <a16:creationId xmlns:a16="http://schemas.microsoft.com/office/drawing/2014/main" id="{3BAAC832-8BAA-4B86-A81E-BDFC1215CF1B}"/>
              </a:ext>
            </a:extLst>
          </p:cNvPr>
          <p:cNvSpPr>
            <a:spLocks noChangeShapeType="1"/>
          </p:cNvSpPr>
          <p:nvPr/>
        </p:nvSpPr>
        <p:spPr bwMode="auto">
          <a:xfrm flipV="1">
            <a:off x="5202012" y="5482114"/>
            <a:ext cx="1360" cy="42863"/>
          </a:xfrm>
          <a:prstGeom prst="line">
            <a:avLst/>
          </a:prstGeom>
          <a:noFill/>
          <a:ln w="0">
            <a:solidFill>
              <a:srgbClr val="000000"/>
            </a:solidFill>
            <a:round/>
            <a:headEnd/>
            <a:tailEnd/>
          </a:ln>
        </p:spPr>
        <p:txBody>
          <a:bodyPr lIns="80010" tIns="40005" rIns="80010" bIns="40005"/>
          <a:lstStyle/>
          <a:p>
            <a:endParaRPr lang="ca-ES"/>
          </a:p>
        </p:txBody>
      </p:sp>
      <p:sp>
        <p:nvSpPr>
          <p:cNvPr id="31" name="Line 27">
            <a:extLst>
              <a:ext uri="{FF2B5EF4-FFF2-40B4-BE49-F238E27FC236}">
                <a16:creationId xmlns:a16="http://schemas.microsoft.com/office/drawing/2014/main" id="{E9A5719B-1BF1-4F1C-8454-5118975EABB9}"/>
              </a:ext>
            </a:extLst>
          </p:cNvPr>
          <p:cNvSpPr>
            <a:spLocks noChangeShapeType="1"/>
          </p:cNvSpPr>
          <p:nvPr/>
        </p:nvSpPr>
        <p:spPr bwMode="auto">
          <a:xfrm>
            <a:off x="5202012" y="1915954"/>
            <a:ext cx="1360" cy="42863"/>
          </a:xfrm>
          <a:prstGeom prst="line">
            <a:avLst/>
          </a:prstGeom>
          <a:noFill/>
          <a:ln w="0">
            <a:solidFill>
              <a:srgbClr val="000000"/>
            </a:solidFill>
            <a:round/>
            <a:headEnd/>
            <a:tailEnd/>
          </a:ln>
        </p:spPr>
        <p:txBody>
          <a:bodyPr lIns="80010" tIns="40005" rIns="80010" bIns="40005"/>
          <a:lstStyle/>
          <a:p>
            <a:endParaRPr lang="ca-ES"/>
          </a:p>
        </p:txBody>
      </p:sp>
      <p:sp>
        <p:nvSpPr>
          <p:cNvPr id="32" name="Rectangle 28">
            <a:extLst>
              <a:ext uri="{FF2B5EF4-FFF2-40B4-BE49-F238E27FC236}">
                <a16:creationId xmlns:a16="http://schemas.microsoft.com/office/drawing/2014/main" id="{3E12C26A-6988-495C-9F2C-903B44E05616}"/>
              </a:ext>
            </a:extLst>
          </p:cNvPr>
          <p:cNvSpPr>
            <a:spLocks noChangeArrowheads="1"/>
          </p:cNvSpPr>
          <p:nvPr/>
        </p:nvSpPr>
        <p:spPr bwMode="auto">
          <a:xfrm>
            <a:off x="5041447" y="5566410"/>
            <a:ext cx="274114" cy="169277"/>
          </a:xfrm>
          <a:prstGeom prst="rect">
            <a:avLst/>
          </a:prstGeom>
          <a:noFill/>
          <a:ln w="9525">
            <a:noFill/>
            <a:miter lim="800000"/>
            <a:headEnd/>
            <a:tailEnd/>
          </a:ln>
        </p:spPr>
        <p:txBody>
          <a:bodyPr wrap="none" lIns="0" tIns="0" rIns="0" bIns="0">
            <a:spAutoFit/>
          </a:bodyPr>
          <a:lstStyle/>
          <a:p>
            <a:r>
              <a:rPr lang="en-US" sz="1100" dirty="0">
                <a:solidFill>
                  <a:srgbClr val="000000"/>
                </a:solidFill>
                <a:latin typeface="Helvetica" charset="0"/>
              </a:rPr>
              <a:t>0.05</a:t>
            </a:r>
            <a:endParaRPr lang="en-US" dirty="0"/>
          </a:p>
        </p:txBody>
      </p:sp>
      <p:sp>
        <p:nvSpPr>
          <p:cNvPr id="33" name="Line 29">
            <a:extLst>
              <a:ext uri="{FF2B5EF4-FFF2-40B4-BE49-F238E27FC236}">
                <a16:creationId xmlns:a16="http://schemas.microsoft.com/office/drawing/2014/main" id="{A2F9D0A5-BC85-4C16-B0A1-47B8E9E5A1E2}"/>
              </a:ext>
            </a:extLst>
          </p:cNvPr>
          <p:cNvSpPr>
            <a:spLocks noChangeShapeType="1"/>
          </p:cNvSpPr>
          <p:nvPr/>
        </p:nvSpPr>
        <p:spPr bwMode="auto">
          <a:xfrm flipV="1">
            <a:off x="5925912" y="5482114"/>
            <a:ext cx="1360" cy="42863"/>
          </a:xfrm>
          <a:prstGeom prst="line">
            <a:avLst/>
          </a:prstGeom>
          <a:noFill/>
          <a:ln w="0">
            <a:solidFill>
              <a:srgbClr val="000000"/>
            </a:solidFill>
            <a:round/>
            <a:headEnd/>
            <a:tailEnd/>
          </a:ln>
        </p:spPr>
        <p:txBody>
          <a:bodyPr lIns="80010" tIns="40005" rIns="80010" bIns="40005"/>
          <a:lstStyle/>
          <a:p>
            <a:endParaRPr lang="ca-ES"/>
          </a:p>
        </p:txBody>
      </p:sp>
      <p:sp>
        <p:nvSpPr>
          <p:cNvPr id="34" name="Line 30">
            <a:extLst>
              <a:ext uri="{FF2B5EF4-FFF2-40B4-BE49-F238E27FC236}">
                <a16:creationId xmlns:a16="http://schemas.microsoft.com/office/drawing/2014/main" id="{DF7227E4-D88D-4300-809F-E96A5BD2C48E}"/>
              </a:ext>
            </a:extLst>
          </p:cNvPr>
          <p:cNvSpPr>
            <a:spLocks noChangeShapeType="1"/>
          </p:cNvSpPr>
          <p:nvPr/>
        </p:nvSpPr>
        <p:spPr bwMode="auto">
          <a:xfrm>
            <a:off x="5925912" y="1915954"/>
            <a:ext cx="1360" cy="42863"/>
          </a:xfrm>
          <a:prstGeom prst="line">
            <a:avLst/>
          </a:prstGeom>
          <a:noFill/>
          <a:ln w="0">
            <a:solidFill>
              <a:srgbClr val="000000"/>
            </a:solidFill>
            <a:round/>
            <a:headEnd/>
            <a:tailEnd/>
          </a:ln>
        </p:spPr>
        <p:txBody>
          <a:bodyPr lIns="80010" tIns="40005" rIns="80010" bIns="40005"/>
          <a:lstStyle/>
          <a:p>
            <a:endParaRPr lang="ca-ES"/>
          </a:p>
        </p:txBody>
      </p:sp>
      <p:sp>
        <p:nvSpPr>
          <p:cNvPr id="35" name="Rectangle 31">
            <a:extLst>
              <a:ext uri="{FF2B5EF4-FFF2-40B4-BE49-F238E27FC236}">
                <a16:creationId xmlns:a16="http://schemas.microsoft.com/office/drawing/2014/main" id="{70058AEE-556C-421F-8952-95437F6CC6D7}"/>
              </a:ext>
            </a:extLst>
          </p:cNvPr>
          <p:cNvSpPr>
            <a:spLocks noChangeArrowheads="1"/>
          </p:cNvSpPr>
          <p:nvPr/>
        </p:nvSpPr>
        <p:spPr bwMode="auto">
          <a:xfrm>
            <a:off x="5765347" y="5566410"/>
            <a:ext cx="274114" cy="169277"/>
          </a:xfrm>
          <a:prstGeom prst="rect">
            <a:avLst/>
          </a:prstGeom>
          <a:noFill/>
          <a:ln w="9525">
            <a:noFill/>
            <a:miter lim="800000"/>
            <a:headEnd/>
            <a:tailEnd/>
          </a:ln>
        </p:spPr>
        <p:txBody>
          <a:bodyPr wrap="none" lIns="0" tIns="0" rIns="0" bIns="0">
            <a:spAutoFit/>
          </a:bodyPr>
          <a:lstStyle/>
          <a:p>
            <a:r>
              <a:rPr lang="en-US" sz="1100" dirty="0">
                <a:solidFill>
                  <a:srgbClr val="000000"/>
                </a:solidFill>
                <a:latin typeface="Helvetica" charset="0"/>
              </a:rPr>
              <a:t>0.06</a:t>
            </a:r>
            <a:endParaRPr lang="en-US" dirty="0"/>
          </a:p>
        </p:txBody>
      </p:sp>
      <p:sp>
        <p:nvSpPr>
          <p:cNvPr id="36" name="Line 32">
            <a:extLst>
              <a:ext uri="{FF2B5EF4-FFF2-40B4-BE49-F238E27FC236}">
                <a16:creationId xmlns:a16="http://schemas.microsoft.com/office/drawing/2014/main" id="{63108425-EDE4-487E-9FCF-154D6A015100}"/>
              </a:ext>
            </a:extLst>
          </p:cNvPr>
          <p:cNvSpPr>
            <a:spLocks noChangeShapeType="1"/>
          </p:cNvSpPr>
          <p:nvPr/>
        </p:nvSpPr>
        <p:spPr bwMode="auto">
          <a:xfrm flipV="1">
            <a:off x="6649812" y="5482114"/>
            <a:ext cx="1360" cy="42863"/>
          </a:xfrm>
          <a:prstGeom prst="line">
            <a:avLst/>
          </a:prstGeom>
          <a:noFill/>
          <a:ln w="0">
            <a:solidFill>
              <a:srgbClr val="000000"/>
            </a:solidFill>
            <a:round/>
            <a:headEnd/>
            <a:tailEnd/>
          </a:ln>
        </p:spPr>
        <p:txBody>
          <a:bodyPr lIns="80010" tIns="40005" rIns="80010" bIns="40005"/>
          <a:lstStyle/>
          <a:p>
            <a:endParaRPr lang="ca-ES"/>
          </a:p>
        </p:txBody>
      </p:sp>
      <p:sp>
        <p:nvSpPr>
          <p:cNvPr id="37" name="Line 33">
            <a:extLst>
              <a:ext uri="{FF2B5EF4-FFF2-40B4-BE49-F238E27FC236}">
                <a16:creationId xmlns:a16="http://schemas.microsoft.com/office/drawing/2014/main" id="{655D3D99-D20A-43D7-BF27-AD1CF052DD47}"/>
              </a:ext>
            </a:extLst>
          </p:cNvPr>
          <p:cNvSpPr>
            <a:spLocks noChangeShapeType="1"/>
          </p:cNvSpPr>
          <p:nvPr/>
        </p:nvSpPr>
        <p:spPr bwMode="auto">
          <a:xfrm>
            <a:off x="6649812" y="1915954"/>
            <a:ext cx="1360" cy="42863"/>
          </a:xfrm>
          <a:prstGeom prst="line">
            <a:avLst/>
          </a:prstGeom>
          <a:noFill/>
          <a:ln w="0">
            <a:solidFill>
              <a:srgbClr val="000000"/>
            </a:solidFill>
            <a:round/>
            <a:headEnd/>
            <a:tailEnd/>
          </a:ln>
        </p:spPr>
        <p:txBody>
          <a:bodyPr lIns="80010" tIns="40005" rIns="80010" bIns="40005"/>
          <a:lstStyle/>
          <a:p>
            <a:endParaRPr lang="ca-ES"/>
          </a:p>
        </p:txBody>
      </p:sp>
      <p:sp>
        <p:nvSpPr>
          <p:cNvPr id="38" name="Rectangle 34">
            <a:extLst>
              <a:ext uri="{FF2B5EF4-FFF2-40B4-BE49-F238E27FC236}">
                <a16:creationId xmlns:a16="http://schemas.microsoft.com/office/drawing/2014/main" id="{A06EF77D-5077-4AE9-90E6-4784F49D3213}"/>
              </a:ext>
            </a:extLst>
          </p:cNvPr>
          <p:cNvSpPr>
            <a:spLocks noChangeArrowheads="1"/>
          </p:cNvSpPr>
          <p:nvPr/>
        </p:nvSpPr>
        <p:spPr bwMode="auto">
          <a:xfrm>
            <a:off x="6489247" y="5566410"/>
            <a:ext cx="274114" cy="169277"/>
          </a:xfrm>
          <a:prstGeom prst="rect">
            <a:avLst/>
          </a:prstGeom>
          <a:noFill/>
          <a:ln w="9525">
            <a:noFill/>
            <a:miter lim="800000"/>
            <a:headEnd/>
            <a:tailEnd/>
          </a:ln>
        </p:spPr>
        <p:txBody>
          <a:bodyPr wrap="none" lIns="0" tIns="0" rIns="0" bIns="0">
            <a:spAutoFit/>
          </a:bodyPr>
          <a:lstStyle/>
          <a:p>
            <a:r>
              <a:rPr lang="en-US" sz="1100" dirty="0">
                <a:solidFill>
                  <a:srgbClr val="000000"/>
                </a:solidFill>
                <a:latin typeface="Helvetica" charset="0"/>
              </a:rPr>
              <a:t>0.07</a:t>
            </a:r>
            <a:endParaRPr lang="en-US" dirty="0"/>
          </a:p>
        </p:txBody>
      </p:sp>
      <p:sp>
        <p:nvSpPr>
          <p:cNvPr id="39" name="Line 35">
            <a:extLst>
              <a:ext uri="{FF2B5EF4-FFF2-40B4-BE49-F238E27FC236}">
                <a16:creationId xmlns:a16="http://schemas.microsoft.com/office/drawing/2014/main" id="{86F040B1-58A8-4FC9-B551-0BDBA915B044}"/>
              </a:ext>
            </a:extLst>
          </p:cNvPr>
          <p:cNvSpPr>
            <a:spLocks noChangeShapeType="1"/>
          </p:cNvSpPr>
          <p:nvPr/>
        </p:nvSpPr>
        <p:spPr bwMode="auto">
          <a:xfrm flipV="1">
            <a:off x="7375072" y="5482114"/>
            <a:ext cx="1361" cy="42863"/>
          </a:xfrm>
          <a:prstGeom prst="line">
            <a:avLst/>
          </a:prstGeom>
          <a:noFill/>
          <a:ln w="0">
            <a:solidFill>
              <a:srgbClr val="000000"/>
            </a:solidFill>
            <a:round/>
            <a:headEnd/>
            <a:tailEnd/>
          </a:ln>
        </p:spPr>
        <p:txBody>
          <a:bodyPr lIns="80010" tIns="40005" rIns="80010" bIns="40005"/>
          <a:lstStyle/>
          <a:p>
            <a:endParaRPr lang="ca-ES"/>
          </a:p>
        </p:txBody>
      </p:sp>
      <p:sp>
        <p:nvSpPr>
          <p:cNvPr id="40" name="Line 36">
            <a:extLst>
              <a:ext uri="{FF2B5EF4-FFF2-40B4-BE49-F238E27FC236}">
                <a16:creationId xmlns:a16="http://schemas.microsoft.com/office/drawing/2014/main" id="{6BF4FB48-D715-4CB7-B9B4-3DA54091AE4B}"/>
              </a:ext>
            </a:extLst>
          </p:cNvPr>
          <p:cNvSpPr>
            <a:spLocks noChangeShapeType="1"/>
          </p:cNvSpPr>
          <p:nvPr/>
        </p:nvSpPr>
        <p:spPr bwMode="auto">
          <a:xfrm>
            <a:off x="7375072" y="1915954"/>
            <a:ext cx="1361" cy="42863"/>
          </a:xfrm>
          <a:prstGeom prst="line">
            <a:avLst/>
          </a:prstGeom>
          <a:noFill/>
          <a:ln w="0">
            <a:solidFill>
              <a:srgbClr val="000000"/>
            </a:solidFill>
            <a:round/>
            <a:headEnd/>
            <a:tailEnd/>
          </a:ln>
        </p:spPr>
        <p:txBody>
          <a:bodyPr lIns="80010" tIns="40005" rIns="80010" bIns="40005"/>
          <a:lstStyle/>
          <a:p>
            <a:endParaRPr lang="ca-ES"/>
          </a:p>
        </p:txBody>
      </p:sp>
      <p:sp>
        <p:nvSpPr>
          <p:cNvPr id="41" name="Rectangle 37">
            <a:extLst>
              <a:ext uri="{FF2B5EF4-FFF2-40B4-BE49-F238E27FC236}">
                <a16:creationId xmlns:a16="http://schemas.microsoft.com/office/drawing/2014/main" id="{F6366BC3-D8AC-4E95-8A46-08D23CCDDF8C}"/>
              </a:ext>
            </a:extLst>
          </p:cNvPr>
          <p:cNvSpPr>
            <a:spLocks noChangeArrowheads="1"/>
          </p:cNvSpPr>
          <p:nvPr/>
        </p:nvSpPr>
        <p:spPr bwMode="auto">
          <a:xfrm>
            <a:off x="7213147" y="5566410"/>
            <a:ext cx="274114" cy="169277"/>
          </a:xfrm>
          <a:prstGeom prst="rect">
            <a:avLst/>
          </a:prstGeom>
          <a:noFill/>
          <a:ln w="9525">
            <a:noFill/>
            <a:miter lim="800000"/>
            <a:headEnd/>
            <a:tailEnd/>
          </a:ln>
        </p:spPr>
        <p:txBody>
          <a:bodyPr wrap="none" lIns="0" tIns="0" rIns="0" bIns="0">
            <a:spAutoFit/>
          </a:bodyPr>
          <a:lstStyle/>
          <a:p>
            <a:r>
              <a:rPr lang="en-US" sz="1100" dirty="0">
                <a:solidFill>
                  <a:srgbClr val="000000"/>
                </a:solidFill>
                <a:latin typeface="Helvetica" charset="0"/>
              </a:rPr>
              <a:t>0.08</a:t>
            </a:r>
            <a:endParaRPr lang="en-US" dirty="0"/>
          </a:p>
        </p:txBody>
      </p:sp>
      <p:sp>
        <p:nvSpPr>
          <p:cNvPr id="42" name="Line 38">
            <a:extLst>
              <a:ext uri="{FF2B5EF4-FFF2-40B4-BE49-F238E27FC236}">
                <a16:creationId xmlns:a16="http://schemas.microsoft.com/office/drawing/2014/main" id="{EE4F0056-399E-483B-972D-177BC5C36988}"/>
              </a:ext>
            </a:extLst>
          </p:cNvPr>
          <p:cNvSpPr>
            <a:spLocks noChangeShapeType="1"/>
          </p:cNvSpPr>
          <p:nvPr/>
        </p:nvSpPr>
        <p:spPr bwMode="auto">
          <a:xfrm>
            <a:off x="1567543" y="5524977"/>
            <a:ext cx="53068" cy="1428"/>
          </a:xfrm>
          <a:prstGeom prst="line">
            <a:avLst/>
          </a:prstGeom>
          <a:noFill/>
          <a:ln w="0">
            <a:solidFill>
              <a:srgbClr val="000000"/>
            </a:solidFill>
            <a:round/>
            <a:headEnd/>
            <a:tailEnd/>
          </a:ln>
        </p:spPr>
        <p:txBody>
          <a:bodyPr lIns="80010" tIns="40005" rIns="80010" bIns="40005"/>
          <a:lstStyle/>
          <a:p>
            <a:endParaRPr lang="ca-ES"/>
          </a:p>
        </p:txBody>
      </p:sp>
      <p:sp>
        <p:nvSpPr>
          <p:cNvPr id="43" name="Line 39">
            <a:extLst>
              <a:ext uri="{FF2B5EF4-FFF2-40B4-BE49-F238E27FC236}">
                <a16:creationId xmlns:a16="http://schemas.microsoft.com/office/drawing/2014/main" id="{3E765EEF-F125-4255-AC4E-6AFB61E4DB0A}"/>
              </a:ext>
            </a:extLst>
          </p:cNvPr>
          <p:cNvSpPr>
            <a:spLocks noChangeShapeType="1"/>
          </p:cNvSpPr>
          <p:nvPr/>
        </p:nvSpPr>
        <p:spPr bwMode="auto">
          <a:xfrm flipH="1">
            <a:off x="7320643" y="5524977"/>
            <a:ext cx="54429" cy="1428"/>
          </a:xfrm>
          <a:prstGeom prst="line">
            <a:avLst/>
          </a:prstGeom>
          <a:noFill/>
          <a:ln w="0">
            <a:solidFill>
              <a:srgbClr val="000000"/>
            </a:solidFill>
            <a:round/>
            <a:headEnd/>
            <a:tailEnd/>
          </a:ln>
        </p:spPr>
        <p:txBody>
          <a:bodyPr lIns="80010" tIns="40005" rIns="80010" bIns="40005"/>
          <a:lstStyle/>
          <a:p>
            <a:endParaRPr lang="ca-ES"/>
          </a:p>
        </p:txBody>
      </p:sp>
      <p:sp>
        <p:nvSpPr>
          <p:cNvPr id="44" name="Rectangle 40">
            <a:extLst>
              <a:ext uri="{FF2B5EF4-FFF2-40B4-BE49-F238E27FC236}">
                <a16:creationId xmlns:a16="http://schemas.microsoft.com/office/drawing/2014/main" id="{F6245EB0-8F14-43CC-BB82-E0AB9867C86E}"/>
              </a:ext>
            </a:extLst>
          </p:cNvPr>
          <p:cNvSpPr>
            <a:spLocks noChangeArrowheads="1"/>
          </p:cNvSpPr>
          <p:nvPr/>
        </p:nvSpPr>
        <p:spPr bwMode="auto">
          <a:xfrm>
            <a:off x="1366157" y="5440680"/>
            <a:ext cx="125034" cy="169277"/>
          </a:xfrm>
          <a:prstGeom prst="rect">
            <a:avLst/>
          </a:prstGeom>
          <a:noFill/>
          <a:ln w="9525">
            <a:noFill/>
            <a:miter lim="800000"/>
            <a:headEnd/>
            <a:tailEnd/>
          </a:ln>
        </p:spPr>
        <p:txBody>
          <a:bodyPr wrap="none" lIns="0" tIns="0" rIns="0" bIns="0">
            <a:spAutoFit/>
          </a:bodyPr>
          <a:lstStyle/>
          <a:p>
            <a:r>
              <a:rPr lang="en-US" sz="1100" dirty="0">
                <a:solidFill>
                  <a:srgbClr val="000000"/>
                </a:solidFill>
                <a:latin typeface="Helvetica" charset="0"/>
              </a:rPr>
              <a:t>-2</a:t>
            </a:r>
            <a:endParaRPr lang="en-US" dirty="0"/>
          </a:p>
        </p:txBody>
      </p:sp>
      <p:sp>
        <p:nvSpPr>
          <p:cNvPr id="45" name="Line 41">
            <a:extLst>
              <a:ext uri="{FF2B5EF4-FFF2-40B4-BE49-F238E27FC236}">
                <a16:creationId xmlns:a16="http://schemas.microsoft.com/office/drawing/2014/main" id="{536E816A-AD30-461C-AF86-97E5BF71EF55}"/>
              </a:ext>
            </a:extLst>
          </p:cNvPr>
          <p:cNvSpPr>
            <a:spLocks noChangeShapeType="1"/>
          </p:cNvSpPr>
          <p:nvPr/>
        </p:nvSpPr>
        <p:spPr bwMode="auto">
          <a:xfrm>
            <a:off x="1567543" y="5069205"/>
            <a:ext cx="53068" cy="1429"/>
          </a:xfrm>
          <a:prstGeom prst="line">
            <a:avLst/>
          </a:prstGeom>
          <a:noFill/>
          <a:ln w="0">
            <a:solidFill>
              <a:srgbClr val="000000"/>
            </a:solidFill>
            <a:round/>
            <a:headEnd/>
            <a:tailEnd/>
          </a:ln>
        </p:spPr>
        <p:txBody>
          <a:bodyPr lIns="80010" tIns="40005" rIns="80010" bIns="40005"/>
          <a:lstStyle/>
          <a:p>
            <a:endParaRPr lang="ca-ES"/>
          </a:p>
        </p:txBody>
      </p:sp>
      <p:sp>
        <p:nvSpPr>
          <p:cNvPr id="46" name="Line 42">
            <a:extLst>
              <a:ext uri="{FF2B5EF4-FFF2-40B4-BE49-F238E27FC236}">
                <a16:creationId xmlns:a16="http://schemas.microsoft.com/office/drawing/2014/main" id="{3EFAE3F7-15DA-431A-99E3-C53DFFE46212}"/>
              </a:ext>
            </a:extLst>
          </p:cNvPr>
          <p:cNvSpPr>
            <a:spLocks noChangeShapeType="1"/>
          </p:cNvSpPr>
          <p:nvPr/>
        </p:nvSpPr>
        <p:spPr bwMode="auto">
          <a:xfrm flipH="1">
            <a:off x="7320643" y="5069205"/>
            <a:ext cx="54429" cy="1429"/>
          </a:xfrm>
          <a:prstGeom prst="line">
            <a:avLst/>
          </a:prstGeom>
          <a:noFill/>
          <a:ln w="0">
            <a:solidFill>
              <a:srgbClr val="000000"/>
            </a:solidFill>
            <a:round/>
            <a:headEnd/>
            <a:tailEnd/>
          </a:ln>
        </p:spPr>
        <p:txBody>
          <a:bodyPr lIns="80010" tIns="40005" rIns="80010" bIns="40005"/>
          <a:lstStyle/>
          <a:p>
            <a:endParaRPr lang="ca-ES"/>
          </a:p>
        </p:txBody>
      </p:sp>
      <p:sp>
        <p:nvSpPr>
          <p:cNvPr id="47" name="Rectangle 43">
            <a:extLst>
              <a:ext uri="{FF2B5EF4-FFF2-40B4-BE49-F238E27FC236}">
                <a16:creationId xmlns:a16="http://schemas.microsoft.com/office/drawing/2014/main" id="{1148060B-4856-4202-B5AE-2FD7714C00CE}"/>
              </a:ext>
            </a:extLst>
          </p:cNvPr>
          <p:cNvSpPr>
            <a:spLocks noChangeArrowheads="1"/>
          </p:cNvSpPr>
          <p:nvPr/>
        </p:nvSpPr>
        <p:spPr bwMode="auto">
          <a:xfrm>
            <a:off x="1217840" y="4984910"/>
            <a:ext cx="242054" cy="169277"/>
          </a:xfrm>
          <a:prstGeom prst="rect">
            <a:avLst/>
          </a:prstGeom>
          <a:noFill/>
          <a:ln w="9525">
            <a:noFill/>
            <a:miter lim="800000"/>
            <a:headEnd/>
            <a:tailEnd/>
          </a:ln>
        </p:spPr>
        <p:txBody>
          <a:bodyPr wrap="none" lIns="0" tIns="0" rIns="0" bIns="0">
            <a:spAutoFit/>
          </a:bodyPr>
          <a:lstStyle/>
          <a:p>
            <a:r>
              <a:rPr lang="en-US" sz="1100" dirty="0">
                <a:solidFill>
                  <a:srgbClr val="000000"/>
                </a:solidFill>
                <a:latin typeface="Helvetica" charset="0"/>
              </a:rPr>
              <a:t>-1.5</a:t>
            </a:r>
            <a:endParaRPr lang="en-US" dirty="0"/>
          </a:p>
        </p:txBody>
      </p:sp>
      <p:sp>
        <p:nvSpPr>
          <p:cNvPr id="48" name="Line 44">
            <a:extLst>
              <a:ext uri="{FF2B5EF4-FFF2-40B4-BE49-F238E27FC236}">
                <a16:creationId xmlns:a16="http://schemas.microsoft.com/office/drawing/2014/main" id="{4AD606B3-AFB3-4120-8665-B1A613808E9D}"/>
              </a:ext>
            </a:extLst>
          </p:cNvPr>
          <p:cNvSpPr>
            <a:spLocks noChangeShapeType="1"/>
          </p:cNvSpPr>
          <p:nvPr/>
        </p:nvSpPr>
        <p:spPr bwMode="auto">
          <a:xfrm>
            <a:off x="1567543" y="4624865"/>
            <a:ext cx="53068" cy="1428"/>
          </a:xfrm>
          <a:prstGeom prst="line">
            <a:avLst/>
          </a:prstGeom>
          <a:noFill/>
          <a:ln w="0">
            <a:solidFill>
              <a:srgbClr val="000000"/>
            </a:solidFill>
            <a:round/>
            <a:headEnd/>
            <a:tailEnd/>
          </a:ln>
        </p:spPr>
        <p:txBody>
          <a:bodyPr lIns="80010" tIns="40005" rIns="80010" bIns="40005"/>
          <a:lstStyle/>
          <a:p>
            <a:endParaRPr lang="ca-ES"/>
          </a:p>
        </p:txBody>
      </p:sp>
      <p:sp>
        <p:nvSpPr>
          <p:cNvPr id="49" name="Line 45">
            <a:extLst>
              <a:ext uri="{FF2B5EF4-FFF2-40B4-BE49-F238E27FC236}">
                <a16:creationId xmlns:a16="http://schemas.microsoft.com/office/drawing/2014/main" id="{B4EADA19-53FC-4CCE-B589-AC1292438184}"/>
              </a:ext>
            </a:extLst>
          </p:cNvPr>
          <p:cNvSpPr>
            <a:spLocks noChangeShapeType="1"/>
          </p:cNvSpPr>
          <p:nvPr/>
        </p:nvSpPr>
        <p:spPr bwMode="auto">
          <a:xfrm flipH="1">
            <a:off x="7320643" y="4624865"/>
            <a:ext cx="54429" cy="1428"/>
          </a:xfrm>
          <a:prstGeom prst="line">
            <a:avLst/>
          </a:prstGeom>
          <a:noFill/>
          <a:ln w="0">
            <a:solidFill>
              <a:srgbClr val="000000"/>
            </a:solidFill>
            <a:round/>
            <a:headEnd/>
            <a:tailEnd/>
          </a:ln>
        </p:spPr>
        <p:txBody>
          <a:bodyPr lIns="80010" tIns="40005" rIns="80010" bIns="40005"/>
          <a:lstStyle/>
          <a:p>
            <a:endParaRPr lang="ca-ES"/>
          </a:p>
        </p:txBody>
      </p:sp>
      <p:sp>
        <p:nvSpPr>
          <p:cNvPr id="50" name="Rectangle 46">
            <a:extLst>
              <a:ext uri="{FF2B5EF4-FFF2-40B4-BE49-F238E27FC236}">
                <a16:creationId xmlns:a16="http://schemas.microsoft.com/office/drawing/2014/main" id="{F2120FF9-11E6-4249-92DA-8141959649AD}"/>
              </a:ext>
            </a:extLst>
          </p:cNvPr>
          <p:cNvSpPr>
            <a:spLocks noChangeArrowheads="1"/>
          </p:cNvSpPr>
          <p:nvPr/>
        </p:nvSpPr>
        <p:spPr bwMode="auto">
          <a:xfrm>
            <a:off x="1366157" y="4540568"/>
            <a:ext cx="125034" cy="169277"/>
          </a:xfrm>
          <a:prstGeom prst="rect">
            <a:avLst/>
          </a:prstGeom>
          <a:noFill/>
          <a:ln w="9525">
            <a:noFill/>
            <a:miter lim="800000"/>
            <a:headEnd/>
            <a:tailEnd/>
          </a:ln>
        </p:spPr>
        <p:txBody>
          <a:bodyPr wrap="none" lIns="0" tIns="0" rIns="0" bIns="0">
            <a:spAutoFit/>
          </a:bodyPr>
          <a:lstStyle/>
          <a:p>
            <a:r>
              <a:rPr lang="en-US" sz="1100" dirty="0">
                <a:solidFill>
                  <a:srgbClr val="000000"/>
                </a:solidFill>
                <a:latin typeface="Helvetica" charset="0"/>
              </a:rPr>
              <a:t>-1</a:t>
            </a:r>
            <a:endParaRPr lang="en-US" dirty="0"/>
          </a:p>
        </p:txBody>
      </p:sp>
      <p:sp>
        <p:nvSpPr>
          <p:cNvPr id="51" name="Line 47">
            <a:extLst>
              <a:ext uri="{FF2B5EF4-FFF2-40B4-BE49-F238E27FC236}">
                <a16:creationId xmlns:a16="http://schemas.microsoft.com/office/drawing/2014/main" id="{0EB1ED5A-3BA0-4A8F-8131-E33810F2A2A4}"/>
              </a:ext>
            </a:extLst>
          </p:cNvPr>
          <p:cNvSpPr>
            <a:spLocks noChangeShapeType="1"/>
          </p:cNvSpPr>
          <p:nvPr/>
        </p:nvSpPr>
        <p:spPr bwMode="auto">
          <a:xfrm>
            <a:off x="1567543" y="4170522"/>
            <a:ext cx="53068" cy="1428"/>
          </a:xfrm>
          <a:prstGeom prst="line">
            <a:avLst/>
          </a:prstGeom>
          <a:noFill/>
          <a:ln w="0">
            <a:solidFill>
              <a:srgbClr val="000000"/>
            </a:solidFill>
            <a:round/>
            <a:headEnd/>
            <a:tailEnd/>
          </a:ln>
        </p:spPr>
        <p:txBody>
          <a:bodyPr lIns="80010" tIns="40005" rIns="80010" bIns="40005"/>
          <a:lstStyle/>
          <a:p>
            <a:endParaRPr lang="ca-ES"/>
          </a:p>
        </p:txBody>
      </p:sp>
      <p:sp>
        <p:nvSpPr>
          <p:cNvPr id="52" name="Line 48">
            <a:extLst>
              <a:ext uri="{FF2B5EF4-FFF2-40B4-BE49-F238E27FC236}">
                <a16:creationId xmlns:a16="http://schemas.microsoft.com/office/drawing/2014/main" id="{FC1CE1A8-1D50-46A3-8814-47CEA34D0909}"/>
              </a:ext>
            </a:extLst>
          </p:cNvPr>
          <p:cNvSpPr>
            <a:spLocks noChangeShapeType="1"/>
          </p:cNvSpPr>
          <p:nvPr/>
        </p:nvSpPr>
        <p:spPr bwMode="auto">
          <a:xfrm flipH="1">
            <a:off x="7320643" y="4170522"/>
            <a:ext cx="54429" cy="1428"/>
          </a:xfrm>
          <a:prstGeom prst="line">
            <a:avLst/>
          </a:prstGeom>
          <a:noFill/>
          <a:ln w="0">
            <a:solidFill>
              <a:srgbClr val="000000"/>
            </a:solidFill>
            <a:round/>
            <a:headEnd/>
            <a:tailEnd/>
          </a:ln>
        </p:spPr>
        <p:txBody>
          <a:bodyPr lIns="80010" tIns="40005" rIns="80010" bIns="40005"/>
          <a:lstStyle/>
          <a:p>
            <a:endParaRPr lang="ca-ES"/>
          </a:p>
        </p:txBody>
      </p:sp>
      <p:sp>
        <p:nvSpPr>
          <p:cNvPr id="53" name="Rectangle 49">
            <a:extLst>
              <a:ext uri="{FF2B5EF4-FFF2-40B4-BE49-F238E27FC236}">
                <a16:creationId xmlns:a16="http://schemas.microsoft.com/office/drawing/2014/main" id="{86243D5F-3A1D-4C44-A468-54630779DE95}"/>
              </a:ext>
            </a:extLst>
          </p:cNvPr>
          <p:cNvSpPr>
            <a:spLocks noChangeArrowheads="1"/>
          </p:cNvSpPr>
          <p:nvPr/>
        </p:nvSpPr>
        <p:spPr bwMode="auto">
          <a:xfrm>
            <a:off x="1217840" y="4084797"/>
            <a:ext cx="242054" cy="169277"/>
          </a:xfrm>
          <a:prstGeom prst="rect">
            <a:avLst/>
          </a:prstGeom>
          <a:noFill/>
          <a:ln w="9525">
            <a:noFill/>
            <a:miter lim="800000"/>
            <a:headEnd/>
            <a:tailEnd/>
          </a:ln>
        </p:spPr>
        <p:txBody>
          <a:bodyPr wrap="none" lIns="0" tIns="0" rIns="0" bIns="0">
            <a:spAutoFit/>
          </a:bodyPr>
          <a:lstStyle/>
          <a:p>
            <a:r>
              <a:rPr lang="en-US" sz="1100" dirty="0">
                <a:solidFill>
                  <a:srgbClr val="000000"/>
                </a:solidFill>
                <a:latin typeface="Helvetica" charset="0"/>
              </a:rPr>
              <a:t>-0.5</a:t>
            </a:r>
            <a:endParaRPr lang="en-US" dirty="0"/>
          </a:p>
        </p:txBody>
      </p:sp>
      <p:sp>
        <p:nvSpPr>
          <p:cNvPr id="54" name="Line 50">
            <a:extLst>
              <a:ext uri="{FF2B5EF4-FFF2-40B4-BE49-F238E27FC236}">
                <a16:creationId xmlns:a16="http://schemas.microsoft.com/office/drawing/2014/main" id="{2D73B2DE-0A57-4032-B18F-8C46CD6D110C}"/>
              </a:ext>
            </a:extLst>
          </p:cNvPr>
          <p:cNvSpPr>
            <a:spLocks noChangeShapeType="1"/>
          </p:cNvSpPr>
          <p:nvPr/>
        </p:nvSpPr>
        <p:spPr bwMode="auto">
          <a:xfrm>
            <a:off x="1567543" y="3726180"/>
            <a:ext cx="53068" cy="1429"/>
          </a:xfrm>
          <a:prstGeom prst="line">
            <a:avLst/>
          </a:prstGeom>
          <a:noFill/>
          <a:ln w="0">
            <a:solidFill>
              <a:srgbClr val="000000"/>
            </a:solidFill>
            <a:round/>
            <a:headEnd/>
            <a:tailEnd/>
          </a:ln>
        </p:spPr>
        <p:txBody>
          <a:bodyPr lIns="80010" tIns="40005" rIns="80010" bIns="40005"/>
          <a:lstStyle/>
          <a:p>
            <a:endParaRPr lang="ca-ES"/>
          </a:p>
        </p:txBody>
      </p:sp>
      <p:sp>
        <p:nvSpPr>
          <p:cNvPr id="55" name="Line 51">
            <a:extLst>
              <a:ext uri="{FF2B5EF4-FFF2-40B4-BE49-F238E27FC236}">
                <a16:creationId xmlns:a16="http://schemas.microsoft.com/office/drawing/2014/main" id="{E8FF7EF7-D3B0-4CE8-88CA-CEA327832717}"/>
              </a:ext>
            </a:extLst>
          </p:cNvPr>
          <p:cNvSpPr>
            <a:spLocks noChangeShapeType="1"/>
          </p:cNvSpPr>
          <p:nvPr/>
        </p:nvSpPr>
        <p:spPr bwMode="auto">
          <a:xfrm flipH="1">
            <a:off x="7320643" y="3726180"/>
            <a:ext cx="54429" cy="1429"/>
          </a:xfrm>
          <a:prstGeom prst="line">
            <a:avLst/>
          </a:prstGeom>
          <a:noFill/>
          <a:ln w="0">
            <a:solidFill>
              <a:srgbClr val="000000"/>
            </a:solidFill>
            <a:round/>
            <a:headEnd/>
            <a:tailEnd/>
          </a:ln>
        </p:spPr>
        <p:txBody>
          <a:bodyPr lIns="80010" tIns="40005" rIns="80010" bIns="40005"/>
          <a:lstStyle/>
          <a:p>
            <a:endParaRPr lang="ca-ES"/>
          </a:p>
        </p:txBody>
      </p:sp>
      <p:sp>
        <p:nvSpPr>
          <p:cNvPr id="56" name="Rectangle 52">
            <a:extLst>
              <a:ext uri="{FF2B5EF4-FFF2-40B4-BE49-F238E27FC236}">
                <a16:creationId xmlns:a16="http://schemas.microsoft.com/office/drawing/2014/main" id="{110DBF79-0A8A-4DFB-8C56-23A2CAAB8D18}"/>
              </a:ext>
            </a:extLst>
          </p:cNvPr>
          <p:cNvSpPr>
            <a:spLocks noChangeArrowheads="1"/>
          </p:cNvSpPr>
          <p:nvPr/>
        </p:nvSpPr>
        <p:spPr bwMode="auto">
          <a:xfrm>
            <a:off x="1419226" y="3640455"/>
            <a:ext cx="78548" cy="169277"/>
          </a:xfrm>
          <a:prstGeom prst="rect">
            <a:avLst/>
          </a:prstGeom>
          <a:noFill/>
          <a:ln w="9525">
            <a:noFill/>
            <a:miter lim="800000"/>
            <a:headEnd/>
            <a:tailEnd/>
          </a:ln>
        </p:spPr>
        <p:txBody>
          <a:bodyPr wrap="none" lIns="0" tIns="0" rIns="0" bIns="0">
            <a:spAutoFit/>
          </a:bodyPr>
          <a:lstStyle/>
          <a:p>
            <a:r>
              <a:rPr lang="en-US" sz="1100" dirty="0">
                <a:solidFill>
                  <a:srgbClr val="000000"/>
                </a:solidFill>
                <a:latin typeface="Helvetica" charset="0"/>
              </a:rPr>
              <a:t>0</a:t>
            </a:r>
            <a:endParaRPr lang="en-US" dirty="0"/>
          </a:p>
        </p:txBody>
      </p:sp>
      <p:sp>
        <p:nvSpPr>
          <p:cNvPr id="57" name="Line 53">
            <a:extLst>
              <a:ext uri="{FF2B5EF4-FFF2-40B4-BE49-F238E27FC236}">
                <a16:creationId xmlns:a16="http://schemas.microsoft.com/office/drawing/2014/main" id="{BCAE6743-A078-4F7D-9B31-D16981D81BA7}"/>
              </a:ext>
            </a:extLst>
          </p:cNvPr>
          <p:cNvSpPr>
            <a:spLocks noChangeShapeType="1"/>
          </p:cNvSpPr>
          <p:nvPr/>
        </p:nvSpPr>
        <p:spPr bwMode="auto">
          <a:xfrm>
            <a:off x="1567543" y="3270410"/>
            <a:ext cx="53068" cy="1428"/>
          </a:xfrm>
          <a:prstGeom prst="line">
            <a:avLst/>
          </a:prstGeom>
          <a:noFill/>
          <a:ln w="0">
            <a:solidFill>
              <a:srgbClr val="000000"/>
            </a:solidFill>
            <a:round/>
            <a:headEnd/>
            <a:tailEnd/>
          </a:ln>
        </p:spPr>
        <p:txBody>
          <a:bodyPr lIns="80010" tIns="40005" rIns="80010" bIns="40005"/>
          <a:lstStyle/>
          <a:p>
            <a:endParaRPr lang="ca-ES"/>
          </a:p>
        </p:txBody>
      </p:sp>
      <p:sp>
        <p:nvSpPr>
          <p:cNvPr id="58" name="Line 54">
            <a:extLst>
              <a:ext uri="{FF2B5EF4-FFF2-40B4-BE49-F238E27FC236}">
                <a16:creationId xmlns:a16="http://schemas.microsoft.com/office/drawing/2014/main" id="{9EC94E46-ED8A-4300-9362-9514E2EE0E8F}"/>
              </a:ext>
            </a:extLst>
          </p:cNvPr>
          <p:cNvSpPr>
            <a:spLocks noChangeShapeType="1"/>
          </p:cNvSpPr>
          <p:nvPr/>
        </p:nvSpPr>
        <p:spPr bwMode="auto">
          <a:xfrm flipH="1">
            <a:off x="7320643" y="3270410"/>
            <a:ext cx="54429" cy="1428"/>
          </a:xfrm>
          <a:prstGeom prst="line">
            <a:avLst/>
          </a:prstGeom>
          <a:noFill/>
          <a:ln w="0">
            <a:solidFill>
              <a:srgbClr val="000000"/>
            </a:solidFill>
            <a:round/>
            <a:headEnd/>
            <a:tailEnd/>
          </a:ln>
        </p:spPr>
        <p:txBody>
          <a:bodyPr lIns="80010" tIns="40005" rIns="80010" bIns="40005"/>
          <a:lstStyle/>
          <a:p>
            <a:endParaRPr lang="ca-ES"/>
          </a:p>
        </p:txBody>
      </p:sp>
      <p:sp>
        <p:nvSpPr>
          <p:cNvPr id="59" name="Rectangle 55">
            <a:extLst>
              <a:ext uri="{FF2B5EF4-FFF2-40B4-BE49-F238E27FC236}">
                <a16:creationId xmlns:a16="http://schemas.microsoft.com/office/drawing/2014/main" id="{51ED3FFB-41ED-42F3-9E08-82D4DACFDFA8}"/>
              </a:ext>
            </a:extLst>
          </p:cNvPr>
          <p:cNvSpPr>
            <a:spLocks noChangeArrowheads="1"/>
          </p:cNvSpPr>
          <p:nvPr/>
        </p:nvSpPr>
        <p:spPr bwMode="auto">
          <a:xfrm>
            <a:off x="1272269" y="3186113"/>
            <a:ext cx="195566" cy="169277"/>
          </a:xfrm>
          <a:prstGeom prst="rect">
            <a:avLst/>
          </a:prstGeom>
          <a:noFill/>
          <a:ln w="9525">
            <a:noFill/>
            <a:miter lim="800000"/>
            <a:headEnd/>
            <a:tailEnd/>
          </a:ln>
        </p:spPr>
        <p:txBody>
          <a:bodyPr wrap="none" lIns="0" tIns="0" rIns="0" bIns="0">
            <a:spAutoFit/>
          </a:bodyPr>
          <a:lstStyle/>
          <a:p>
            <a:r>
              <a:rPr lang="en-US" sz="1100" dirty="0">
                <a:solidFill>
                  <a:srgbClr val="000000"/>
                </a:solidFill>
                <a:latin typeface="Helvetica" charset="0"/>
              </a:rPr>
              <a:t>0.5</a:t>
            </a:r>
            <a:endParaRPr lang="en-US" dirty="0"/>
          </a:p>
        </p:txBody>
      </p:sp>
      <p:sp>
        <p:nvSpPr>
          <p:cNvPr id="60" name="Line 56">
            <a:extLst>
              <a:ext uri="{FF2B5EF4-FFF2-40B4-BE49-F238E27FC236}">
                <a16:creationId xmlns:a16="http://schemas.microsoft.com/office/drawing/2014/main" id="{1ABB7727-333E-48F6-B87D-C1F2F372D5D7}"/>
              </a:ext>
            </a:extLst>
          </p:cNvPr>
          <p:cNvSpPr>
            <a:spLocks noChangeShapeType="1"/>
          </p:cNvSpPr>
          <p:nvPr/>
        </p:nvSpPr>
        <p:spPr bwMode="auto">
          <a:xfrm>
            <a:off x="1567543" y="2816067"/>
            <a:ext cx="53068" cy="1428"/>
          </a:xfrm>
          <a:prstGeom prst="line">
            <a:avLst/>
          </a:prstGeom>
          <a:noFill/>
          <a:ln w="0">
            <a:solidFill>
              <a:srgbClr val="000000"/>
            </a:solidFill>
            <a:round/>
            <a:headEnd/>
            <a:tailEnd/>
          </a:ln>
        </p:spPr>
        <p:txBody>
          <a:bodyPr lIns="80010" tIns="40005" rIns="80010" bIns="40005"/>
          <a:lstStyle/>
          <a:p>
            <a:endParaRPr lang="ca-ES"/>
          </a:p>
        </p:txBody>
      </p:sp>
      <p:sp>
        <p:nvSpPr>
          <p:cNvPr id="61" name="Line 57">
            <a:extLst>
              <a:ext uri="{FF2B5EF4-FFF2-40B4-BE49-F238E27FC236}">
                <a16:creationId xmlns:a16="http://schemas.microsoft.com/office/drawing/2014/main" id="{AACFA349-9A67-4EC4-81C4-C273713FD7CD}"/>
              </a:ext>
            </a:extLst>
          </p:cNvPr>
          <p:cNvSpPr>
            <a:spLocks noChangeShapeType="1"/>
          </p:cNvSpPr>
          <p:nvPr/>
        </p:nvSpPr>
        <p:spPr bwMode="auto">
          <a:xfrm flipH="1">
            <a:off x="7320643" y="2816067"/>
            <a:ext cx="54429" cy="1428"/>
          </a:xfrm>
          <a:prstGeom prst="line">
            <a:avLst/>
          </a:prstGeom>
          <a:noFill/>
          <a:ln w="0">
            <a:solidFill>
              <a:srgbClr val="000000"/>
            </a:solidFill>
            <a:round/>
            <a:headEnd/>
            <a:tailEnd/>
          </a:ln>
        </p:spPr>
        <p:txBody>
          <a:bodyPr lIns="80010" tIns="40005" rIns="80010" bIns="40005"/>
          <a:lstStyle/>
          <a:p>
            <a:endParaRPr lang="ca-ES"/>
          </a:p>
        </p:txBody>
      </p:sp>
      <p:sp>
        <p:nvSpPr>
          <p:cNvPr id="62" name="Rectangle 58">
            <a:extLst>
              <a:ext uri="{FF2B5EF4-FFF2-40B4-BE49-F238E27FC236}">
                <a16:creationId xmlns:a16="http://schemas.microsoft.com/office/drawing/2014/main" id="{56EBC9D0-F425-45F2-892B-7FE16194FE61}"/>
              </a:ext>
            </a:extLst>
          </p:cNvPr>
          <p:cNvSpPr>
            <a:spLocks noChangeArrowheads="1"/>
          </p:cNvSpPr>
          <p:nvPr/>
        </p:nvSpPr>
        <p:spPr bwMode="auto">
          <a:xfrm>
            <a:off x="1419226" y="2730342"/>
            <a:ext cx="78548" cy="169277"/>
          </a:xfrm>
          <a:prstGeom prst="rect">
            <a:avLst/>
          </a:prstGeom>
          <a:noFill/>
          <a:ln w="9525">
            <a:noFill/>
            <a:miter lim="800000"/>
            <a:headEnd/>
            <a:tailEnd/>
          </a:ln>
        </p:spPr>
        <p:txBody>
          <a:bodyPr wrap="none" lIns="0" tIns="0" rIns="0" bIns="0">
            <a:spAutoFit/>
          </a:bodyPr>
          <a:lstStyle/>
          <a:p>
            <a:r>
              <a:rPr lang="en-US" sz="1100" dirty="0">
                <a:solidFill>
                  <a:srgbClr val="000000"/>
                </a:solidFill>
                <a:latin typeface="Helvetica" charset="0"/>
              </a:rPr>
              <a:t>1</a:t>
            </a:r>
            <a:endParaRPr lang="en-US" dirty="0"/>
          </a:p>
        </p:txBody>
      </p:sp>
      <p:sp>
        <p:nvSpPr>
          <p:cNvPr id="63" name="Line 59">
            <a:extLst>
              <a:ext uri="{FF2B5EF4-FFF2-40B4-BE49-F238E27FC236}">
                <a16:creationId xmlns:a16="http://schemas.microsoft.com/office/drawing/2014/main" id="{7F295827-A0FD-4D9E-89AB-76FA96FCE2F2}"/>
              </a:ext>
            </a:extLst>
          </p:cNvPr>
          <p:cNvSpPr>
            <a:spLocks noChangeShapeType="1"/>
          </p:cNvSpPr>
          <p:nvPr/>
        </p:nvSpPr>
        <p:spPr bwMode="auto">
          <a:xfrm>
            <a:off x="1567543" y="2371725"/>
            <a:ext cx="53068" cy="1429"/>
          </a:xfrm>
          <a:prstGeom prst="line">
            <a:avLst/>
          </a:prstGeom>
          <a:noFill/>
          <a:ln w="0">
            <a:solidFill>
              <a:srgbClr val="000000"/>
            </a:solidFill>
            <a:round/>
            <a:headEnd/>
            <a:tailEnd/>
          </a:ln>
        </p:spPr>
        <p:txBody>
          <a:bodyPr lIns="80010" tIns="40005" rIns="80010" bIns="40005"/>
          <a:lstStyle/>
          <a:p>
            <a:endParaRPr lang="ca-ES"/>
          </a:p>
        </p:txBody>
      </p:sp>
      <p:sp>
        <p:nvSpPr>
          <p:cNvPr id="64" name="Line 60">
            <a:extLst>
              <a:ext uri="{FF2B5EF4-FFF2-40B4-BE49-F238E27FC236}">
                <a16:creationId xmlns:a16="http://schemas.microsoft.com/office/drawing/2014/main" id="{BE567510-3A01-4E8A-B255-63DC5CB26799}"/>
              </a:ext>
            </a:extLst>
          </p:cNvPr>
          <p:cNvSpPr>
            <a:spLocks noChangeShapeType="1"/>
          </p:cNvSpPr>
          <p:nvPr/>
        </p:nvSpPr>
        <p:spPr bwMode="auto">
          <a:xfrm flipH="1">
            <a:off x="7320643" y="2371725"/>
            <a:ext cx="54429" cy="1429"/>
          </a:xfrm>
          <a:prstGeom prst="line">
            <a:avLst/>
          </a:prstGeom>
          <a:noFill/>
          <a:ln w="0">
            <a:solidFill>
              <a:srgbClr val="000000"/>
            </a:solidFill>
            <a:round/>
            <a:headEnd/>
            <a:tailEnd/>
          </a:ln>
        </p:spPr>
        <p:txBody>
          <a:bodyPr lIns="80010" tIns="40005" rIns="80010" bIns="40005"/>
          <a:lstStyle/>
          <a:p>
            <a:endParaRPr lang="ca-ES"/>
          </a:p>
        </p:txBody>
      </p:sp>
      <p:sp>
        <p:nvSpPr>
          <p:cNvPr id="65" name="Rectangle 61">
            <a:extLst>
              <a:ext uri="{FF2B5EF4-FFF2-40B4-BE49-F238E27FC236}">
                <a16:creationId xmlns:a16="http://schemas.microsoft.com/office/drawing/2014/main" id="{95466FD0-A9F2-4155-8F03-A6613D88D26A}"/>
              </a:ext>
            </a:extLst>
          </p:cNvPr>
          <p:cNvSpPr>
            <a:spLocks noChangeArrowheads="1"/>
          </p:cNvSpPr>
          <p:nvPr/>
        </p:nvSpPr>
        <p:spPr bwMode="auto">
          <a:xfrm>
            <a:off x="1272269" y="2286000"/>
            <a:ext cx="195566" cy="169277"/>
          </a:xfrm>
          <a:prstGeom prst="rect">
            <a:avLst/>
          </a:prstGeom>
          <a:noFill/>
          <a:ln w="9525">
            <a:noFill/>
            <a:miter lim="800000"/>
            <a:headEnd/>
            <a:tailEnd/>
          </a:ln>
        </p:spPr>
        <p:txBody>
          <a:bodyPr wrap="none" lIns="0" tIns="0" rIns="0" bIns="0">
            <a:spAutoFit/>
          </a:bodyPr>
          <a:lstStyle/>
          <a:p>
            <a:r>
              <a:rPr lang="en-US" sz="1100" dirty="0">
                <a:solidFill>
                  <a:srgbClr val="000000"/>
                </a:solidFill>
                <a:latin typeface="Helvetica" charset="0"/>
              </a:rPr>
              <a:t>1.5</a:t>
            </a:r>
            <a:endParaRPr lang="en-US" dirty="0"/>
          </a:p>
        </p:txBody>
      </p:sp>
      <p:sp>
        <p:nvSpPr>
          <p:cNvPr id="66" name="Line 62">
            <a:extLst>
              <a:ext uri="{FF2B5EF4-FFF2-40B4-BE49-F238E27FC236}">
                <a16:creationId xmlns:a16="http://schemas.microsoft.com/office/drawing/2014/main" id="{21FD87EC-750E-4BD2-A65D-961B2CB8A72E}"/>
              </a:ext>
            </a:extLst>
          </p:cNvPr>
          <p:cNvSpPr>
            <a:spLocks noChangeShapeType="1"/>
          </p:cNvSpPr>
          <p:nvPr/>
        </p:nvSpPr>
        <p:spPr bwMode="auto">
          <a:xfrm>
            <a:off x="1567543" y="1915955"/>
            <a:ext cx="53068" cy="1428"/>
          </a:xfrm>
          <a:prstGeom prst="line">
            <a:avLst/>
          </a:prstGeom>
          <a:noFill/>
          <a:ln w="0">
            <a:solidFill>
              <a:srgbClr val="000000"/>
            </a:solidFill>
            <a:round/>
            <a:headEnd/>
            <a:tailEnd/>
          </a:ln>
        </p:spPr>
        <p:txBody>
          <a:bodyPr lIns="80010" tIns="40005" rIns="80010" bIns="40005"/>
          <a:lstStyle/>
          <a:p>
            <a:endParaRPr lang="ca-ES"/>
          </a:p>
        </p:txBody>
      </p:sp>
      <p:sp>
        <p:nvSpPr>
          <p:cNvPr id="67" name="Line 63">
            <a:extLst>
              <a:ext uri="{FF2B5EF4-FFF2-40B4-BE49-F238E27FC236}">
                <a16:creationId xmlns:a16="http://schemas.microsoft.com/office/drawing/2014/main" id="{EABDBADC-6AB9-4F50-815C-A3801D4D68B9}"/>
              </a:ext>
            </a:extLst>
          </p:cNvPr>
          <p:cNvSpPr>
            <a:spLocks noChangeShapeType="1"/>
          </p:cNvSpPr>
          <p:nvPr/>
        </p:nvSpPr>
        <p:spPr bwMode="auto">
          <a:xfrm flipH="1">
            <a:off x="7320643" y="1915955"/>
            <a:ext cx="54429" cy="1428"/>
          </a:xfrm>
          <a:prstGeom prst="line">
            <a:avLst/>
          </a:prstGeom>
          <a:noFill/>
          <a:ln w="0">
            <a:solidFill>
              <a:srgbClr val="000000"/>
            </a:solidFill>
            <a:round/>
            <a:headEnd/>
            <a:tailEnd/>
          </a:ln>
        </p:spPr>
        <p:txBody>
          <a:bodyPr lIns="80010" tIns="40005" rIns="80010" bIns="40005"/>
          <a:lstStyle/>
          <a:p>
            <a:endParaRPr lang="ca-ES"/>
          </a:p>
        </p:txBody>
      </p:sp>
      <p:sp>
        <p:nvSpPr>
          <p:cNvPr id="68" name="Rectangle 64">
            <a:extLst>
              <a:ext uri="{FF2B5EF4-FFF2-40B4-BE49-F238E27FC236}">
                <a16:creationId xmlns:a16="http://schemas.microsoft.com/office/drawing/2014/main" id="{22FA0D83-57BF-4036-9E2B-AF082F642939}"/>
              </a:ext>
            </a:extLst>
          </p:cNvPr>
          <p:cNvSpPr>
            <a:spLocks noChangeArrowheads="1"/>
          </p:cNvSpPr>
          <p:nvPr/>
        </p:nvSpPr>
        <p:spPr bwMode="auto">
          <a:xfrm>
            <a:off x="1419226" y="1831658"/>
            <a:ext cx="78548" cy="169277"/>
          </a:xfrm>
          <a:prstGeom prst="rect">
            <a:avLst/>
          </a:prstGeom>
          <a:noFill/>
          <a:ln w="9525">
            <a:noFill/>
            <a:miter lim="800000"/>
            <a:headEnd/>
            <a:tailEnd/>
          </a:ln>
        </p:spPr>
        <p:txBody>
          <a:bodyPr wrap="none" lIns="0" tIns="0" rIns="0" bIns="0">
            <a:spAutoFit/>
          </a:bodyPr>
          <a:lstStyle/>
          <a:p>
            <a:r>
              <a:rPr lang="en-US" sz="1100" dirty="0">
                <a:solidFill>
                  <a:srgbClr val="000000"/>
                </a:solidFill>
                <a:latin typeface="Helvetica" charset="0"/>
              </a:rPr>
              <a:t>2</a:t>
            </a:r>
            <a:endParaRPr lang="en-US" dirty="0"/>
          </a:p>
        </p:txBody>
      </p:sp>
      <p:sp>
        <p:nvSpPr>
          <p:cNvPr id="69" name="Line 65">
            <a:extLst>
              <a:ext uri="{FF2B5EF4-FFF2-40B4-BE49-F238E27FC236}">
                <a16:creationId xmlns:a16="http://schemas.microsoft.com/office/drawing/2014/main" id="{A17A143B-0BBC-40AA-8CEF-4FFA0197C56A}"/>
              </a:ext>
            </a:extLst>
          </p:cNvPr>
          <p:cNvSpPr>
            <a:spLocks noChangeShapeType="1"/>
          </p:cNvSpPr>
          <p:nvPr/>
        </p:nvSpPr>
        <p:spPr bwMode="auto">
          <a:xfrm>
            <a:off x="1567543" y="1915955"/>
            <a:ext cx="5807529" cy="1428"/>
          </a:xfrm>
          <a:prstGeom prst="line">
            <a:avLst/>
          </a:prstGeom>
          <a:noFill/>
          <a:ln w="0">
            <a:solidFill>
              <a:srgbClr val="000000"/>
            </a:solidFill>
            <a:round/>
            <a:headEnd/>
            <a:tailEnd/>
          </a:ln>
        </p:spPr>
        <p:txBody>
          <a:bodyPr lIns="80010" tIns="40005" rIns="80010" bIns="40005"/>
          <a:lstStyle/>
          <a:p>
            <a:endParaRPr lang="ca-ES"/>
          </a:p>
        </p:txBody>
      </p:sp>
      <p:sp>
        <p:nvSpPr>
          <p:cNvPr id="70" name="Freeform 66">
            <a:extLst>
              <a:ext uri="{FF2B5EF4-FFF2-40B4-BE49-F238E27FC236}">
                <a16:creationId xmlns:a16="http://schemas.microsoft.com/office/drawing/2014/main" id="{E0FEE328-9035-4B72-93BE-0B6777C11637}"/>
              </a:ext>
            </a:extLst>
          </p:cNvPr>
          <p:cNvSpPr>
            <a:spLocks/>
          </p:cNvSpPr>
          <p:nvPr/>
        </p:nvSpPr>
        <p:spPr bwMode="auto">
          <a:xfrm>
            <a:off x="1567543" y="1915954"/>
            <a:ext cx="5807529" cy="3609023"/>
          </a:xfrm>
          <a:custGeom>
            <a:avLst/>
            <a:gdLst/>
            <a:ahLst/>
            <a:cxnLst>
              <a:cxn ang="0">
                <a:pos x="0" y="341"/>
              </a:cxn>
              <a:cxn ang="0">
                <a:pos x="433" y="341"/>
              </a:cxn>
              <a:cxn ang="0">
                <a:pos x="433" y="0"/>
              </a:cxn>
            </a:cxnLst>
            <a:rect l="0" t="0" r="r" b="b"/>
            <a:pathLst>
              <a:path w="433" h="341">
                <a:moveTo>
                  <a:pt x="0" y="341"/>
                </a:moveTo>
                <a:lnTo>
                  <a:pt x="433" y="341"/>
                </a:lnTo>
                <a:lnTo>
                  <a:pt x="433" y="0"/>
                </a:lnTo>
              </a:path>
            </a:pathLst>
          </a:custGeom>
          <a:noFill/>
          <a:ln w="0">
            <a:solidFill>
              <a:srgbClr val="000000"/>
            </a:solidFill>
            <a:prstDash val="solid"/>
            <a:round/>
            <a:headEnd/>
            <a:tailEnd/>
          </a:ln>
        </p:spPr>
        <p:txBody>
          <a:bodyPr lIns="80010" tIns="40005" rIns="80010" bIns="40005"/>
          <a:lstStyle/>
          <a:p>
            <a:endParaRPr lang="ca-ES"/>
          </a:p>
        </p:txBody>
      </p:sp>
      <p:sp>
        <p:nvSpPr>
          <p:cNvPr id="71" name="Line 67">
            <a:extLst>
              <a:ext uri="{FF2B5EF4-FFF2-40B4-BE49-F238E27FC236}">
                <a16:creationId xmlns:a16="http://schemas.microsoft.com/office/drawing/2014/main" id="{87520B26-191D-4267-B7C9-9A9D231B7961}"/>
              </a:ext>
            </a:extLst>
          </p:cNvPr>
          <p:cNvSpPr>
            <a:spLocks noChangeShapeType="1"/>
          </p:cNvSpPr>
          <p:nvPr/>
        </p:nvSpPr>
        <p:spPr bwMode="auto">
          <a:xfrm flipV="1">
            <a:off x="1567543" y="1915954"/>
            <a:ext cx="1361" cy="3609023"/>
          </a:xfrm>
          <a:prstGeom prst="line">
            <a:avLst/>
          </a:prstGeom>
          <a:noFill/>
          <a:ln w="0">
            <a:solidFill>
              <a:srgbClr val="000000"/>
            </a:solidFill>
            <a:round/>
            <a:headEnd/>
            <a:tailEnd/>
          </a:ln>
        </p:spPr>
        <p:txBody>
          <a:bodyPr lIns="80010" tIns="40005" rIns="80010" bIns="40005"/>
          <a:lstStyle/>
          <a:p>
            <a:endParaRPr lang="ca-ES"/>
          </a:p>
        </p:txBody>
      </p:sp>
      <p:sp>
        <p:nvSpPr>
          <p:cNvPr id="72" name="Freeform 68">
            <a:extLst>
              <a:ext uri="{FF2B5EF4-FFF2-40B4-BE49-F238E27FC236}">
                <a16:creationId xmlns:a16="http://schemas.microsoft.com/office/drawing/2014/main" id="{11118A78-1DAF-4ECC-A501-90DC128D990D}"/>
              </a:ext>
            </a:extLst>
          </p:cNvPr>
          <p:cNvSpPr>
            <a:spLocks/>
          </p:cNvSpPr>
          <p:nvPr/>
        </p:nvSpPr>
        <p:spPr bwMode="auto">
          <a:xfrm>
            <a:off x="1567543" y="2328863"/>
            <a:ext cx="5807529" cy="2783205"/>
          </a:xfrm>
          <a:custGeom>
            <a:avLst/>
            <a:gdLst/>
            <a:ahLst/>
            <a:cxnLst>
              <a:cxn ang="0">
                <a:pos x="49" y="778"/>
              </a:cxn>
              <a:cxn ang="0">
                <a:pos x="138" y="526"/>
              </a:cxn>
              <a:cxn ang="0">
                <a:pos x="216" y="370"/>
              </a:cxn>
              <a:cxn ang="0">
                <a:pos x="295" y="348"/>
              </a:cxn>
              <a:cxn ang="0">
                <a:pos x="374" y="467"/>
              </a:cxn>
              <a:cxn ang="0">
                <a:pos x="453" y="689"/>
              </a:cxn>
              <a:cxn ang="0">
                <a:pos x="532" y="978"/>
              </a:cxn>
              <a:cxn ang="0">
                <a:pos x="611" y="1259"/>
              </a:cxn>
              <a:cxn ang="0">
                <a:pos x="690" y="1481"/>
              </a:cxn>
              <a:cxn ang="0">
                <a:pos x="768" y="1600"/>
              </a:cxn>
              <a:cxn ang="0">
                <a:pos x="857" y="1578"/>
              </a:cxn>
              <a:cxn ang="0">
                <a:pos x="936" y="1422"/>
              </a:cxn>
              <a:cxn ang="0">
                <a:pos x="1015" y="1170"/>
              </a:cxn>
              <a:cxn ang="0">
                <a:pos x="1094" y="874"/>
              </a:cxn>
              <a:cxn ang="0">
                <a:pos x="1173" y="600"/>
              </a:cxn>
              <a:cxn ang="0">
                <a:pos x="1251" y="415"/>
              </a:cxn>
              <a:cxn ang="0">
                <a:pos x="1330" y="341"/>
              </a:cxn>
              <a:cxn ang="0">
                <a:pos x="1409" y="415"/>
              </a:cxn>
              <a:cxn ang="0">
                <a:pos x="1498" y="600"/>
              </a:cxn>
              <a:cxn ang="0">
                <a:pos x="1577" y="874"/>
              </a:cxn>
              <a:cxn ang="0">
                <a:pos x="1656" y="1170"/>
              </a:cxn>
              <a:cxn ang="0">
                <a:pos x="1734" y="1422"/>
              </a:cxn>
              <a:cxn ang="0">
                <a:pos x="1813" y="1578"/>
              </a:cxn>
              <a:cxn ang="0">
                <a:pos x="1892" y="1600"/>
              </a:cxn>
              <a:cxn ang="0">
                <a:pos x="1971" y="1481"/>
              </a:cxn>
              <a:cxn ang="0">
                <a:pos x="2050" y="1259"/>
              </a:cxn>
              <a:cxn ang="0">
                <a:pos x="2129" y="978"/>
              </a:cxn>
              <a:cxn ang="0">
                <a:pos x="2188" y="267"/>
              </a:cxn>
              <a:cxn ang="0">
                <a:pos x="2267" y="81"/>
              </a:cxn>
              <a:cxn ang="0">
                <a:pos x="2346" y="748"/>
              </a:cxn>
              <a:cxn ang="0">
                <a:pos x="2424" y="911"/>
              </a:cxn>
              <a:cxn ang="0">
                <a:pos x="2503" y="267"/>
              </a:cxn>
              <a:cxn ang="0">
                <a:pos x="2592" y="67"/>
              </a:cxn>
              <a:cxn ang="0">
                <a:pos x="2671" y="978"/>
              </a:cxn>
              <a:cxn ang="0">
                <a:pos x="2750" y="1881"/>
              </a:cxn>
              <a:cxn ang="0">
                <a:pos x="2829" y="1681"/>
              </a:cxn>
              <a:cxn ang="0">
                <a:pos x="2907" y="1037"/>
              </a:cxn>
              <a:cxn ang="0">
                <a:pos x="2986" y="1200"/>
              </a:cxn>
              <a:cxn ang="0">
                <a:pos x="3065" y="1867"/>
              </a:cxn>
              <a:cxn ang="0">
                <a:pos x="3144" y="1681"/>
              </a:cxn>
              <a:cxn ang="0">
                <a:pos x="3223" y="585"/>
              </a:cxn>
              <a:cxn ang="0">
                <a:pos x="3312" y="0"/>
              </a:cxn>
              <a:cxn ang="0">
                <a:pos x="3390" y="511"/>
              </a:cxn>
              <a:cxn ang="0">
                <a:pos x="3469" y="978"/>
              </a:cxn>
              <a:cxn ang="0">
                <a:pos x="3548" y="511"/>
              </a:cxn>
              <a:cxn ang="0">
                <a:pos x="3627" y="0"/>
              </a:cxn>
              <a:cxn ang="0">
                <a:pos x="3706" y="585"/>
              </a:cxn>
              <a:cxn ang="0">
                <a:pos x="3785" y="1681"/>
              </a:cxn>
              <a:cxn ang="0">
                <a:pos x="3864" y="1867"/>
              </a:cxn>
              <a:cxn ang="0">
                <a:pos x="3952" y="1200"/>
              </a:cxn>
              <a:cxn ang="0">
                <a:pos x="4031" y="1037"/>
              </a:cxn>
              <a:cxn ang="0">
                <a:pos x="4110" y="1681"/>
              </a:cxn>
              <a:cxn ang="0">
                <a:pos x="4189" y="1881"/>
              </a:cxn>
              <a:cxn ang="0">
                <a:pos x="4268" y="978"/>
              </a:cxn>
            </a:cxnLst>
            <a:rect l="0" t="0" r="r" b="b"/>
            <a:pathLst>
              <a:path w="4268" h="1948">
                <a:moveTo>
                  <a:pt x="0" y="978"/>
                </a:moveTo>
                <a:lnTo>
                  <a:pt x="29" y="874"/>
                </a:lnTo>
                <a:lnTo>
                  <a:pt x="49" y="778"/>
                </a:lnTo>
                <a:lnTo>
                  <a:pt x="78" y="689"/>
                </a:lnTo>
                <a:lnTo>
                  <a:pt x="108" y="600"/>
                </a:lnTo>
                <a:lnTo>
                  <a:pt x="138" y="526"/>
                </a:lnTo>
                <a:lnTo>
                  <a:pt x="157" y="467"/>
                </a:lnTo>
                <a:lnTo>
                  <a:pt x="187" y="415"/>
                </a:lnTo>
                <a:lnTo>
                  <a:pt x="216" y="370"/>
                </a:lnTo>
                <a:lnTo>
                  <a:pt x="236" y="348"/>
                </a:lnTo>
                <a:lnTo>
                  <a:pt x="266" y="341"/>
                </a:lnTo>
                <a:lnTo>
                  <a:pt x="295" y="348"/>
                </a:lnTo>
                <a:lnTo>
                  <a:pt x="315" y="370"/>
                </a:lnTo>
                <a:lnTo>
                  <a:pt x="345" y="415"/>
                </a:lnTo>
                <a:lnTo>
                  <a:pt x="374" y="467"/>
                </a:lnTo>
                <a:lnTo>
                  <a:pt x="404" y="526"/>
                </a:lnTo>
                <a:lnTo>
                  <a:pt x="423" y="600"/>
                </a:lnTo>
                <a:lnTo>
                  <a:pt x="453" y="689"/>
                </a:lnTo>
                <a:lnTo>
                  <a:pt x="483" y="778"/>
                </a:lnTo>
                <a:lnTo>
                  <a:pt x="502" y="874"/>
                </a:lnTo>
                <a:lnTo>
                  <a:pt x="532" y="978"/>
                </a:lnTo>
                <a:lnTo>
                  <a:pt x="561" y="1074"/>
                </a:lnTo>
                <a:lnTo>
                  <a:pt x="591" y="1170"/>
                </a:lnTo>
                <a:lnTo>
                  <a:pt x="611" y="1259"/>
                </a:lnTo>
                <a:lnTo>
                  <a:pt x="640" y="1348"/>
                </a:lnTo>
                <a:lnTo>
                  <a:pt x="670" y="1422"/>
                </a:lnTo>
                <a:lnTo>
                  <a:pt x="690" y="1481"/>
                </a:lnTo>
                <a:lnTo>
                  <a:pt x="719" y="1533"/>
                </a:lnTo>
                <a:lnTo>
                  <a:pt x="749" y="1578"/>
                </a:lnTo>
                <a:lnTo>
                  <a:pt x="768" y="1600"/>
                </a:lnTo>
                <a:lnTo>
                  <a:pt x="798" y="1607"/>
                </a:lnTo>
                <a:lnTo>
                  <a:pt x="828" y="1600"/>
                </a:lnTo>
                <a:lnTo>
                  <a:pt x="857" y="1578"/>
                </a:lnTo>
                <a:lnTo>
                  <a:pt x="877" y="1533"/>
                </a:lnTo>
                <a:lnTo>
                  <a:pt x="906" y="1481"/>
                </a:lnTo>
                <a:lnTo>
                  <a:pt x="936" y="1422"/>
                </a:lnTo>
                <a:lnTo>
                  <a:pt x="956" y="1348"/>
                </a:lnTo>
                <a:lnTo>
                  <a:pt x="985" y="1259"/>
                </a:lnTo>
                <a:lnTo>
                  <a:pt x="1015" y="1170"/>
                </a:lnTo>
                <a:lnTo>
                  <a:pt x="1044" y="1074"/>
                </a:lnTo>
                <a:lnTo>
                  <a:pt x="1064" y="978"/>
                </a:lnTo>
                <a:lnTo>
                  <a:pt x="1094" y="874"/>
                </a:lnTo>
                <a:lnTo>
                  <a:pt x="1123" y="778"/>
                </a:lnTo>
                <a:lnTo>
                  <a:pt x="1143" y="689"/>
                </a:lnTo>
                <a:lnTo>
                  <a:pt x="1173" y="600"/>
                </a:lnTo>
                <a:lnTo>
                  <a:pt x="1202" y="526"/>
                </a:lnTo>
                <a:lnTo>
                  <a:pt x="1222" y="467"/>
                </a:lnTo>
                <a:lnTo>
                  <a:pt x="1251" y="415"/>
                </a:lnTo>
                <a:lnTo>
                  <a:pt x="1281" y="370"/>
                </a:lnTo>
                <a:lnTo>
                  <a:pt x="1311" y="348"/>
                </a:lnTo>
                <a:lnTo>
                  <a:pt x="1330" y="341"/>
                </a:lnTo>
                <a:lnTo>
                  <a:pt x="1360" y="348"/>
                </a:lnTo>
                <a:lnTo>
                  <a:pt x="1389" y="370"/>
                </a:lnTo>
                <a:lnTo>
                  <a:pt x="1409" y="415"/>
                </a:lnTo>
                <a:lnTo>
                  <a:pt x="1439" y="467"/>
                </a:lnTo>
                <a:lnTo>
                  <a:pt x="1468" y="526"/>
                </a:lnTo>
                <a:lnTo>
                  <a:pt x="1498" y="600"/>
                </a:lnTo>
                <a:lnTo>
                  <a:pt x="1518" y="689"/>
                </a:lnTo>
                <a:lnTo>
                  <a:pt x="1547" y="778"/>
                </a:lnTo>
                <a:lnTo>
                  <a:pt x="1577" y="874"/>
                </a:lnTo>
                <a:lnTo>
                  <a:pt x="1596" y="970"/>
                </a:lnTo>
                <a:lnTo>
                  <a:pt x="1626" y="1074"/>
                </a:lnTo>
                <a:lnTo>
                  <a:pt x="1656" y="1170"/>
                </a:lnTo>
                <a:lnTo>
                  <a:pt x="1675" y="1259"/>
                </a:lnTo>
                <a:lnTo>
                  <a:pt x="1705" y="1348"/>
                </a:lnTo>
                <a:lnTo>
                  <a:pt x="1734" y="1422"/>
                </a:lnTo>
                <a:lnTo>
                  <a:pt x="1764" y="1481"/>
                </a:lnTo>
                <a:lnTo>
                  <a:pt x="1784" y="1533"/>
                </a:lnTo>
                <a:lnTo>
                  <a:pt x="1813" y="1578"/>
                </a:lnTo>
                <a:lnTo>
                  <a:pt x="1843" y="1600"/>
                </a:lnTo>
                <a:lnTo>
                  <a:pt x="1863" y="1607"/>
                </a:lnTo>
                <a:lnTo>
                  <a:pt x="1892" y="1600"/>
                </a:lnTo>
                <a:lnTo>
                  <a:pt x="1922" y="1578"/>
                </a:lnTo>
                <a:lnTo>
                  <a:pt x="1951" y="1533"/>
                </a:lnTo>
                <a:lnTo>
                  <a:pt x="1971" y="1481"/>
                </a:lnTo>
                <a:lnTo>
                  <a:pt x="2001" y="1422"/>
                </a:lnTo>
                <a:lnTo>
                  <a:pt x="2030" y="1348"/>
                </a:lnTo>
                <a:lnTo>
                  <a:pt x="2050" y="1259"/>
                </a:lnTo>
                <a:lnTo>
                  <a:pt x="2079" y="1170"/>
                </a:lnTo>
                <a:lnTo>
                  <a:pt x="2109" y="1074"/>
                </a:lnTo>
                <a:lnTo>
                  <a:pt x="2129" y="978"/>
                </a:lnTo>
                <a:lnTo>
                  <a:pt x="2139" y="970"/>
                </a:lnTo>
                <a:lnTo>
                  <a:pt x="2158" y="585"/>
                </a:lnTo>
                <a:lnTo>
                  <a:pt x="2188" y="267"/>
                </a:lnTo>
                <a:lnTo>
                  <a:pt x="2217" y="67"/>
                </a:lnTo>
                <a:lnTo>
                  <a:pt x="2237" y="0"/>
                </a:lnTo>
                <a:lnTo>
                  <a:pt x="2267" y="81"/>
                </a:lnTo>
                <a:lnTo>
                  <a:pt x="2296" y="267"/>
                </a:lnTo>
                <a:lnTo>
                  <a:pt x="2316" y="511"/>
                </a:lnTo>
                <a:lnTo>
                  <a:pt x="2346" y="748"/>
                </a:lnTo>
                <a:lnTo>
                  <a:pt x="2375" y="911"/>
                </a:lnTo>
                <a:lnTo>
                  <a:pt x="2405" y="978"/>
                </a:lnTo>
                <a:lnTo>
                  <a:pt x="2424" y="911"/>
                </a:lnTo>
                <a:lnTo>
                  <a:pt x="2454" y="748"/>
                </a:lnTo>
                <a:lnTo>
                  <a:pt x="2484" y="511"/>
                </a:lnTo>
                <a:lnTo>
                  <a:pt x="2503" y="267"/>
                </a:lnTo>
                <a:lnTo>
                  <a:pt x="2533" y="81"/>
                </a:lnTo>
                <a:lnTo>
                  <a:pt x="2562" y="0"/>
                </a:lnTo>
                <a:lnTo>
                  <a:pt x="2592" y="67"/>
                </a:lnTo>
                <a:lnTo>
                  <a:pt x="2612" y="267"/>
                </a:lnTo>
                <a:lnTo>
                  <a:pt x="2641" y="585"/>
                </a:lnTo>
                <a:lnTo>
                  <a:pt x="2671" y="978"/>
                </a:lnTo>
                <a:lnTo>
                  <a:pt x="2691" y="1363"/>
                </a:lnTo>
                <a:lnTo>
                  <a:pt x="2720" y="1681"/>
                </a:lnTo>
                <a:lnTo>
                  <a:pt x="2750" y="1881"/>
                </a:lnTo>
                <a:lnTo>
                  <a:pt x="2769" y="1948"/>
                </a:lnTo>
                <a:lnTo>
                  <a:pt x="2799" y="1867"/>
                </a:lnTo>
                <a:lnTo>
                  <a:pt x="2829" y="1681"/>
                </a:lnTo>
                <a:lnTo>
                  <a:pt x="2858" y="1437"/>
                </a:lnTo>
                <a:lnTo>
                  <a:pt x="2878" y="1200"/>
                </a:lnTo>
                <a:lnTo>
                  <a:pt x="2907" y="1037"/>
                </a:lnTo>
                <a:lnTo>
                  <a:pt x="2937" y="978"/>
                </a:lnTo>
                <a:lnTo>
                  <a:pt x="2957" y="1037"/>
                </a:lnTo>
                <a:lnTo>
                  <a:pt x="2986" y="1200"/>
                </a:lnTo>
                <a:lnTo>
                  <a:pt x="3016" y="1437"/>
                </a:lnTo>
                <a:lnTo>
                  <a:pt x="3045" y="1681"/>
                </a:lnTo>
                <a:lnTo>
                  <a:pt x="3065" y="1867"/>
                </a:lnTo>
                <a:lnTo>
                  <a:pt x="3095" y="1948"/>
                </a:lnTo>
                <a:lnTo>
                  <a:pt x="3124" y="1881"/>
                </a:lnTo>
                <a:lnTo>
                  <a:pt x="3144" y="1681"/>
                </a:lnTo>
                <a:lnTo>
                  <a:pt x="3174" y="1363"/>
                </a:lnTo>
                <a:lnTo>
                  <a:pt x="3203" y="978"/>
                </a:lnTo>
                <a:lnTo>
                  <a:pt x="3223" y="585"/>
                </a:lnTo>
                <a:lnTo>
                  <a:pt x="3252" y="267"/>
                </a:lnTo>
                <a:lnTo>
                  <a:pt x="3282" y="67"/>
                </a:lnTo>
                <a:lnTo>
                  <a:pt x="3312" y="0"/>
                </a:lnTo>
                <a:lnTo>
                  <a:pt x="3331" y="81"/>
                </a:lnTo>
                <a:lnTo>
                  <a:pt x="3361" y="267"/>
                </a:lnTo>
                <a:lnTo>
                  <a:pt x="3390" y="511"/>
                </a:lnTo>
                <a:lnTo>
                  <a:pt x="3410" y="748"/>
                </a:lnTo>
                <a:lnTo>
                  <a:pt x="3440" y="911"/>
                </a:lnTo>
                <a:lnTo>
                  <a:pt x="3469" y="978"/>
                </a:lnTo>
                <a:lnTo>
                  <a:pt x="3499" y="911"/>
                </a:lnTo>
                <a:lnTo>
                  <a:pt x="3519" y="748"/>
                </a:lnTo>
                <a:lnTo>
                  <a:pt x="3548" y="511"/>
                </a:lnTo>
                <a:lnTo>
                  <a:pt x="3578" y="267"/>
                </a:lnTo>
                <a:lnTo>
                  <a:pt x="3597" y="81"/>
                </a:lnTo>
                <a:lnTo>
                  <a:pt x="3627" y="0"/>
                </a:lnTo>
                <a:lnTo>
                  <a:pt x="3657" y="67"/>
                </a:lnTo>
                <a:lnTo>
                  <a:pt x="3676" y="267"/>
                </a:lnTo>
                <a:lnTo>
                  <a:pt x="3706" y="585"/>
                </a:lnTo>
                <a:lnTo>
                  <a:pt x="3735" y="978"/>
                </a:lnTo>
                <a:lnTo>
                  <a:pt x="3765" y="1363"/>
                </a:lnTo>
                <a:lnTo>
                  <a:pt x="3785" y="1681"/>
                </a:lnTo>
                <a:lnTo>
                  <a:pt x="3814" y="1881"/>
                </a:lnTo>
                <a:lnTo>
                  <a:pt x="3844" y="1948"/>
                </a:lnTo>
                <a:lnTo>
                  <a:pt x="3864" y="1867"/>
                </a:lnTo>
                <a:lnTo>
                  <a:pt x="3893" y="1681"/>
                </a:lnTo>
                <a:lnTo>
                  <a:pt x="3923" y="1437"/>
                </a:lnTo>
                <a:lnTo>
                  <a:pt x="3952" y="1200"/>
                </a:lnTo>
                <a:lnTo>
                  <a:pt x="3972" y="1037"/>
                </a:lnTo>
                <a:lnTo>
                  <a:pt x="4002" y="978"/>
                </a:lnTo>
                <a:lnTo>
                  <a:pt x="4031" y="1037"/>
                </a:lnTo>
                <a:lnTo>
                  <a:pt x="4051" y="1200"/>
                </a:lnTo>
                <a:lnTo>
                  <a:pt x="4080" y="1437"/>
                </a:lnTo>
                <a:lnTo>
                  <a:pt x="4110" y="1681"/>
                </a:lnTo>
                <a:lnTo>
                  <a:pt x="4130" y="1867"/>
                </a:lnTo>
                <a:lnTo>
                  <a:pt x="4159" y="1948"/>
                </a:lnTo>
                <a:lnTo>
                  <a:pt x="4189" y="1881"/>
                </a:lnTo>
                <a:lnTo>
                  <a:pt x="4218" y="1681"/>
                </a:lnTo>
                <a:lnTo>
                  <a:pt x="4238" y="1363"/>
                </a:lnTo>
                <a:lnTo>
                  <a:pt x="4268" y="978"/>
                </a:lnTo>
              </a:path>
            </a:pathLst>
          </a:custGeom>
          <a:noFill/>
          <a:ln w="0">
            <a:solidFill>
              <a:srgbClr val="0000FF"/>
            </a:solidFill>
            <a:prstDash val="solid"/>
            <a:round/>
            <a:headEnd/>
            <a:tailEnd/>
          </a:ln>
        </p:spPr>
        <p:txBody>
          <a:bodyPr lIns="80010" tIns="40005" rIns="80010" bIns="40005"/>
          <a:lstStyle/>
          <a:p>
            <a:endParaRPr lang="ca-ES"/>
          </a:p>
        </p:txBody>
      </p:sp>
      <p:sp>
        <p:nvSpPr>
          <p:cNvPr id="73" name="Line 69">
            <a:extLst>
              <a:ext uri="{FF2B5EF4-FFF2-40B4-BE49-F238E27FC236}">
                <a16:creationId xmlns:a16="http://schemas.microsoft.com/office/drawing/2014/main" id="{EA88DD2D-29CE-4CBA-A769-D57DFF2FF38E}"/>
              </a:ext>
            </a:extLst>
          </p:cNvPr>
          <p:cNvSpPr>
            <a:spLocks noChangeShapeType="1"/>
          </p:cNvSpPr>
          <p:nvPr/>
        </p:nvSpPr>
        <p:spPr bwMode="auto">
          <a:xfrm>
            <a:off x="1567543" y="3703320"/>
            <a:ext cx="5812971" cy="0"/>
          </a:xfrm>
          <a:prstGeom prst="line">
            <a:avLst/>
          </a:prstGeom>
          <a:noFill/>
          <a:ln w="28575">
            <a:solidFill>
              <a:srgbClr val="FF0000"/>
            </a:solidFill>
            <a:round/>
            <a:headEnd/>
            <a:tailEnd/>
          </a:ln>
          <a:effectLst/>
        </p:spPr>
        <p:txBody>
          <a:bodyPr wrap="none" lIns="78750" tIns="40950" rIns="78750" bIns="40950" anchor="ctr"/>
          <a:lstStyle/>
          <a:p>
            <a:endParaRPr lang="ca-ES"/>
          </a:p>
        </p:txBody>
      </p:sp>
      <p:sp>
        <p:nvSpPr>
          <p:cNvPr id="74" name="Line 70">
            <a:extLst>
              <a:ext uri="{FF2B5EF4-FFF2-40B4-BE49-F238E27FC236}">
                <a16:creationId xmlns:a16="http://schemas.microsoft.com/office/drawing/2014/main" id="{6A8F07AD-55EF-4A8C-9ACD-E6935A1EEDBA}"/>
              </a:ext>
            </a:extLst>
          </p:cNvPr>
          <p:cNvSpPr>
            <a:spLocks noChangeShapeType="1"/>
          </p:cNvSpPr>
          <p:nvPr/>
        </p:nvSpPr>
        <p:spPr bwMode="auto">
          <a:xfrm flipV="1">
            <a:off x="1934936" y="2811780"/>
            <a:ext cx="0" cy="891540"/>
          </a:xfrm>
          <a:prstGeom prst="line">
            <a:avLst/>
          </a:prstGeom>
          <a:noFill/>
          <a:ln w="38100">
            <a:solidFill>
              <a:schemeClr val="tx1"/>
            </a:solidFill>
            <a:round/>
            <a:headEnd/>
            <a:tailEnd type="oval" w="med" len="med"/>
          </a:ln>
          <a:effectLst/>
        </p:spPr>
        <p:txBody>
          <a:bodyPr wrap="none" lIns="78750" tIns="40950" rIns="78750" bIns="40950" anchor="ctr"/>
          <a:lstStyle/>
          <a:p>
            <a:endParaRPr lang="ca-ES"/>
          </a:p>
        </p:txBody>
      </p:sp>
      <p:sp>
        <p:nvSpPr>
          <p:cNvPr id="75" name="Line 71">
            <a:extLst>
              <a:ext uri="{FF2B5EF4-FFF2-40B4-BE49-F238E27FC236}">
                <a16:creationId xmlns:a16="http://schemas.microsoft.com/office/drawing/2014/main" id="{9590F9E5-5D8D-49FD-8E93-DE018445458C}"/>
              </a:ext>
            </a:extLst>
          </p:cNvPr>
          <p:cNvSpPr>
            <a:spLocks noChangeShapeType="1"/>
          </p:cNvSpPr>
          <p:nvPr/>
        </p:nvSpPr>
        <p:spPr bwMode="auto">
          <a:xfrm flipV="1">
            <a:off x="3388179" y="2803208"/>
            <a:ext cx="0" cy="891540"/>
          </a:xfrm>
          <a:prstGeom prst="line">
            <a:avLst/>
          </a:prstGeom>
          <a:noFill/>
          <a:ln w="38100">
            <a:solidFill>
              <a:schemeClr val="tx1"/>
            </a:solidFill>
            <a:round/>
            <a:headEnd/>
            <a:tailEnd type="oval" w="med" len="med"/>
          </a:ln>
          <a:effectLst/>
        </p:spPr>
        <p:txBody>
          <a:bodyPr wrap="none" lIns="78750" tIns="40950" rIns="78750" bIns="40950" anchor="ctr"/>
          <a:lstStyle/>
          <a:p>
            <a:endParaRPr lang="ca-ES"/>
          </a:p>
        </p:txBody>
      </p:sp>
      <p:sp>
        <p:nvSpPr>
          <p:cNvPr id="76" name="Line 72">
            <a:extLst>
              <a:ext uri="{FF2B5EF4-FFF2-40B4-BE49-F238E27FC236}">
                <a16:creationId xmlns:a16="http://schemas.microsoft.com/office/drawing/2014/main" id="{A263514F-3A0C-4C20-8618-D7E633AE6457}"/>
              </a:ext>
            </a:extLst>
          </p:cNvPr>
          <p:cNvSpPr>
            <a:spLocks noChangeShapeType="1"/>
          </p:cNvSpPr>
          <p:nvPr/>
        </p:nvSpPr>
        <p:spPr bwMode="auto">
          <a:xfrm flipV="1">
            <a:off x="2653393" y="3711892"/>
            <a:ext cx="0" cy="891540"/>
          </a:xfrm>
          <a:prstGeom prst="line">
            <a:avLst/>
          </a:prstGeom>
          <a:noFill/>
          <a:ln w="38100">
            <a:solidFill>
              <a:schemeClr val="tx1"/>
            </a:solidFill>
            <a:round/>
            <a:headEnd type="oval" w="med" len="med"/>
            <a:tailEnd/>
          </a:ln>
          <a:effectLst/>
        </p:spPr>
        <p:txBody>
          <a:bodyPr wrap="none" lIns="78750" tIns="40950" rIns="78750" bIns="40950" anchor="ctr"/>
          <a:lstStyle/>
          <a:p>
            <a:endParaRPr lang="ca-ES"/>
          </a:p>
        </p:txBody>
      </p:sp>
      <p:sp>
        <p:nvSpPr>
          <p:cNvPr id="77" name="Line 73">
            <a:extLst>
              <a:ext uri="{FF2B5EF4-FFF2-40B4-BE49-F238E27FC236}">
                <a16:creationId xmlns:a16="http://schemas.microsoft.com/office/drawing/2014/main" id="{B8D4CFA8-3058-4344-9E19-963C269AB609}"/>
              </a:ext>
            </a:extLst>
          </p:cNvPr>
          <p:cNvSpPr>
            <a:spLocks noChangeShapeType="1"/>
          </p:cNvSpPr>
          <p:nvPr/>
        </p:nvSpPr>
        <p:spPr bwMode="auto">
          <a:xfrm flipV="1">
            <a:off x="4816929" y="3626168"/>
            <a:ext cx="0" cy="60008"/>
          </a:xfrm>
          <a:prstGeom prst="line">
            <a:avLst/>
          </a:prstGeom>
          <a:noFill/>
          <a:ln w="38100">
            <a:solidFill>
              <a:schemeClr val="tx1"/>
            </a:solidFill>
            <a:round/>
            <a:headEnd type="oval" w="med" len="med"/>
            <a:tailEnd/>
          </a:ln>
          <a:effectLst/>
        </p:spPr>
        <p:txBody>
          <a:bodyPr wrap="none" lIns="78750" tIns="40950" rIns="78750" bIns="40950" anchor="ctr"/>
          <a:lstStyle/>
          <a:p>
            <a:endParaRPr lang="ca-ES"/>
          </a:p>
        </p:txBody>
      </p:sp>
      <p:sp>
        <p:nvSpPr>
          <p:cNvPr id="78" name="Line 74">
            <a:extLst>
              <a:ext uri="{FF2B5EF4-FFF2-40B4-BE49-F238E27FC236}">
                <a16:creationId xmlns:a16="http://schemas.microsoft.com/office/drawing/2014/main" id="{6C7C7621-7455-4E48-AD98-A2CBB890A3AE}"/>
              </a:ext>
            </a:extLst>
          </p:cNvPr>
          <p:cNvSpPr>
            <a:spLocks noChangeShapeType="1"/>
          </p:cNvSpPr>
          <p:nvPr/>
        </p:nvSpPr>
        <p:spPr bwMode="auto">
          <a:xfrm flipV="1">
            <a:off x="5543550" y="3634740"/>
            <a:ext cx="0" cy="60008"/>
          </a:xfrm>
          <a:prstGeom prst="line">
            <a:avLst/>
          </a:prstGeom>
          <a:noFill/>
          <a:ln w="38100">
            <a:solidFill>
              <a:schemeClr val="tx1"/>
            </a:solidFill>
            <a:round/>
            <a:headEnd type="oval" w="med" len="med"/>
            <a:tailEnd/>
          </a:ln>
          <a:effectLst/>
        </p:spPr>
        <p:txBody>
          <a:bodyPr wrap="none" lIns="78750" tIns="40950" rIns="78750" bIns="40950" anchor="ctr"/>
          <a:lstStyle/>
          <a:p>
            <a:endParaRPr lang="ca-ES"/>
          </a:p>
        </p:txBody>
      </p:sp>
      <p:sp>
        <p:nvSpPr>
          <p:cNvPr id="79" name="Line 75">
            <a:extLst>
              <a:ext uri="{FF2B5EF4-FFF2-40B4-BE49-F238E27FC236}">
                <a16:creationId xmlns:a16="http://schemas.microsoft.com/office/drawing/2014/main" id="{9E19C0EE-E50D-483B-9557-4B73D0E72DAE}"/>
              </a:ext>
            </a:extLst>
          </p:cNvPr>
          <p:cNvSpPr>
            <a:spLocks noChangeShapeType="1"/>
          </p:cNvSpPr>
          <p:nvPr/>
        </p:nvSpPr>
        <p:spPr bwMode="auto">
          <a:xfrm flipV="1">
            <a:off x="6270171" y="3634740"/>
            <a:ext cx="0" cy="60008"/>
          </a:xfrm>
          <a:prstGeom prst="line">
            <a:avLst/>
          </a:prstGeom>
          <a:noFill/>
          <a:ln w="38100">
            <a:solidFill>
              <a:schemeClr val="tx1"/>
            </a:solidFill>
            <a:round/>
            <a:headEnd type="oval" w="med" len="med"/>
            <a:tailEnd/>
          </a:ln>
          <a:effectLst/>
        </p:spPr>
        <p:txBody>
          <a:bodyPr wrap="none" lIns="78750" tIns="40950" rIns="78750" bIns="40950" anchor="ctr"/>
          <a:lstStyle/>
          <a:p>
            <a:endParaRPr lang="ca-ES"/>
          </a:p>
        </p:txBody>
      </p:sp>
      <p:sp>
        <p:nvSpPr>
          <p:cNvPr id="80" name="Line 76">
            <a:extLst>
              <a:ext uri="{FF2B5EF4-FFF2-40B4-BE49-F238E27FC236}">
                <a16:creationId xmlns:a16="http://schemas.microsoft.com/office/drawing/2014/main" id="{68B0CD43-AE90-4FB9-966C-3047B3521DEC}"/>
              </a:ext>
            </a:extLst>
          </p:cNvPr>
          <p:cNvSpPr>
            <a:spLocks noChangeShapeType="1"/>
          </p:cNvSpPr>
          <p:nvPr/>
        </p:nvSpPr>
        <p:spPr bwMode="auto">
          <a:xfrm flipV="1">
            <a:off x="7013121" y="3634740"/>
            <a:ext cx="0" cy="60008"/>
          </a:xfrm>
          <a:prstGeom prst="line">
            <a:avLst/>
          </a:prstGeom>
          <a:noFill/>
          <a:ln w="38100">
            <a:solidFill>
              <a:schemeClr val="tx1"/>
            </a:solidFill>
            <a:round/>
            <a:headEnd type="oval" w="med" len="med"/>
            <a:tailEnd/>
          </a:ln>
          <a:effectLst/>
        </p:spPr>
        <p:txBody>
          <a:bodyPr wrap="none" lIns="78750" tIns="40950" rIns="78750" bIns="40950" anchor="ctr"/>
          <a:lstStyle/>
          <a:p>
            <a:endParaRPr lang="ca-ES"/>
          </a:p>
        </p:txBody>
      </p:sp>
      <p:sp>
        <p:nvSpPr>
          <p:cNvPr id="81" name="Line 77">
            <a:extLst>
              <a:ext uri="{FF2B5EF4-FFF2-40B4-BE49-F238E27FC236}">
                <a16:creationId xmlns:a16="http://schemas.microsoft.com/office/drawing/2014/main" id="{E61A1C19-2A1E-43A0-A81A-E490B7E90566}"/>
              </a:ext>
            </a:extLst>
          </p:cNvPr>
          <p:cNvSpPr>
            <a:spLocks noChangeShapeType="1"/>
          </p:cNvSpPr>
          <p:nvPr/>
        </p:nvSpPr>
        <p:spPr bwMode="auto">
          <a:xfrm flipV="1">
            <a:off x="4106636" y="3686175"/>
            <a:ext cx="0" cy="891540"/>
          </a:xfrm>
          <a:prstGeom prst="line">
            <a:avLst/>
          </a:prstGeom>
          <a:noFill/>
          <a:ln w="38100">
            <a:solidFill>
              <a:schemeClr val="tx1"/>
            </a:solidFill>
            <a:round/>
            <a:headEnd type="oval" w="med" len="med"/>
            <a:tailEnd/>
          </a:ln>
          <a:effectLst/>
        </p:spPr>
        <p:txBody>
          <a:bodyPr wrap="none" lIns="78750" tIns="40950" rIns="78750" bIns="40950" anchor="ctr"/>
          <a:lstStyle/>
          <a:p>
            <a:endParaRPr lang="ca-ES"/>
          </a:p>
        </p:txBody>
      </p:sp>
      <p:sp>
        <p:nvSpPr>
          <p:cNvPr id="2" name="Marcador de pie de página 1">
            <a:extLst>
              <a:ext uri="{FF2B5EF4-FFF2-40B4-BE49-F238E27FC236}">
                <a16:creationId xmlns:a16="http://schemas.microsoft.com/office/drawing/2014/main" id="{71337AD3-747D-4B30-B50B-D358BEFB1F65}"/>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2936475764"/>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C1BA00-2453-404F-AE68-AE268F5F0F19}"/>
              </a:ext>
            </a:extLst>
          </p:cNvPr>
          <p:cNvSpPr>
            <a:spLocks noGrp="1"/>
          </p:cNvSpPr>
          <p:nvPr>
            <p:ph type="title"/>
          </p:nvPr>
        </p:nvSpPr>
        <p:spPr/>
        <p:txBody>
          <a:bodyPr>
            <a:normAutofit fontScale="90000"/>
          </a:bodyPr>
          <a:lstStyle/>
          <a:p>
            <a:r>
              <a:rPr lang="en-GB" noProof="0" dirty="0"/>
              <a:t>Quantization and sample and hold errors</a:t>
            </a:r>
          </a:p>
        </p:txBody>
      </p:sp>
      <p:pic>
        <p:nvPicPr>
          <p:cNvPr id="6" name="Marcador de contenido 5">
            <a:extLst>
              <a:ext uri="{FF2B5EF4-FFF2-40B4-BE49-F238E27FC236}">
                <a16:creationId xmlns:a16="http://schemas.microsoft.com/office/drawing/2014/main" id="{2EA9FF13-6B9B-48D5-B482-149EE896D0AA}"/>
              </a:ext>
            </a:extLst>
          </p:cNvPr>
          <p:cNvPicPr>
            <a:picLocks noGrp="1" noChangeAspect="1"/>
          </p:cNvPicPr>
          <p:nvPr>
            <p:ph idx="1"/>
          </p:nvPr>
        </p:nvPicPr>
        <p:blipFill>
          <a:blip r:embed="rId2"/>
          <a:stretch>
            <a:fillRect/>
          </a:stretch>
        </p:blipFill>
        <p:spPr>
          <a:xfrm>
            <a:off x="457200" y="1778089"/>
            <a:ext cx="8229600" cy="4170185"/>
          </a:xfrm>
          <a:prstGeom prst="rect">
            <a:avLst/>
          </a:prstGeom>
        </p:spPr>
      </p:pic>
      <p:sp>
        <p:nvSpPr>
          <p:cNvPr id="5" name="Marcador de número de diapositiva 4">
            <a:extLst>
              <a:ext uri="{FF2B5EF4-FFF2-40B4-BE49-F238E27FC236}">
                <a16:creationId xmlns:a16="http://schemas.microsoft.com/office/drawing/2014/main" id="{E31A34D2-9E51-41BB-B59E-7F53BDF4CA7D}"/>
              </a:ext>
            </a:extLst>
          </p:cNvPr>
          <p:cNvSpPr>
            <a:spLocks noGrp="1"/>
          </p:cNvSpPr>
          <p:nvPr>
            <p:ph type="sldNum" sz="quarter" idx="12"/>
          </p:nvPr>
        </p:nvSpPr>
        <p:spPr/>
        <p:txBody>
          <a:bodyPr/>
          <a:lstStyle/>
          <a:p>
            <a:fld id="{3AA00023-8C8E-42EC-844B-54C6AA0970B6}" type="slidenum">
              <a:rPr lang="ca-ES" smtClean="0"/>
              <a:t>105</a:t>
            </a:fld>
            <a:endParaRPr lang="ca-ES"/>
          </a:p>
        </p:txBody>
      </p:sp>
      <p:sp>
        <p:nvSpPr>
          <p:cNvPr id="3" name="Marcador de pie de página 2">
            <a:extLst>
              <a:ext uri="{FF2B5EF4-FFF2-40B4-BE49-F238E27FC236}">
                <a16:creationId xmlns:a16="http://schemas.microsoft.com/office/drawing/2014/main" id="{05BE229E-AB90-42AC-8D77-A144A8E3EF4F}"/>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346589382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778DBE-2923-4E34-AAFF-CE37EA473619}"/>
              </a:ext>
            </a:extLst>
          </p:cNvPr>
          <p:cNvSpPr>
            <a:spLocks noGrp="1"/>
          </p:cNvSpPr>
          <p:nvPr>
            <p:ph type="title"/>
          </p:nvPr>
        </p:nvSpPr>
        <p:spPr/>
        <p:txBody>
          <a:bodyPr/>
          <a:lstStyle/>
          <a:p>
            <a:r>
              <a:rPr lang="en-GB" noProof="0" dirty="0"/>
              <a:t>Limit cycle</a:t>
            </a:r>
          </a:p>
        </p:txBody>
      </p:sp>
      <p:sp>
        <p:nvSpPr>
          <p:cNvPr id="3" name="Marcador de contenido 2">
            <a:extLst>
              <a:ext uri="{FF2B5EF4-FFF2-40B4-BE49-F238E27FC236}">
                <a16:creationId xmlns:a16="http://schemas.microsoft.com/office/drawing/2014/main" id="{5704D7A1-37B3-434E-9AAD-E210F245B2C7}"/>
              </a:ext>
            </a:extLst>
          </p:cNvPr>
          <p:cNvSpPr>
            <a:spLocks noGrp="1"/>
          </p:cNvSpPr>
          <p:nvPr>
            <p:ph idx="1"/>
          </p:nvPr>
        </p:nvSpPr>
        <p:spPr>
          <a:xfrm>
            <a:off x="457200" y="1600201"/>
            <a:ext cx="8229600" cy="1252736"/>
          </a:xfrm>
        </p:spPr>
        <p:txBody>
          <a:bodyPr>
            <a:normAutofit fontScale="77500" lnSpcReduction="20000"/>
          </a:bodyPr>
          <a:lstStyle/>
          <a:p>
            <a:pPr marL="0" indent="0">
              <a:buNone/>
            </a:pPr>
            <a:r>
              <a:rPr lang="en-GB" noProof="0" dirty="0"/>
              <a:t>The desired set-point for the output control variable is not one of the possible output values. Consequently, the system oscillates, with period TLCO, between the two closest outputs</a:t>
            </a:r>
          </a:p>
        </p:txBody>
      </p:sp>
      <p:sp>
        <p:nvSpPr>
          <p:cNvPr id="5" name="Marcador de número de diapositiva 4">
            <a:extLst>
              <a:ext uri="{FF2B5EF4-FFF2-40B4-BE49-F238E27FC236}">
                <a16:creationId xmlns:a16="http://schemas.microsoft.com/office/drawing/2014/main" id="{56AABE12-73D9-46DA-BD92-FB77158839EF}"/>
              </a:ext>
            </a:extLst>
          </p:cNvPr>
          <p:cNvSpPr>
            <a:spLocks noGrp="1"/>
          </p:cNvSpPr>
          <p:nvPr>
            <p:ph type="sldNum" sz="quarter" idx="12"/>
          </p:nvPr>
        </p:nvSpPr>
        <p:spPr/>
        <p:txBody>
          <a:bodyPr/>
          <a:lstStyle/>
          <a:p>
            <a:fld id="{3AA00023-8C8E-42EC-844B-54C6AA0970B6}" type="slidenum">
              <a:rPr lang="ca-ES" smtClean="0"/>
              <a:t>106</a:t>
            </a:fld>
            <a:endParaRPr lang="ca-ES"/>
          </a:p>
        </p:txBody>
      </p:sp>
      <p:pic>
        <p:nvPicPr>
          <p:cNvPr id="6" name="Imagen 5">
            <a:extLst>
              <a:ext uri="{FF2B5EF4-FFF2-40B4-BE49-F238E27FC236}">
                <a16:creationId xmlns:a16="http://schemas.microsoft.com/office/drawing/2014/main" id="{5D8FE6A3-F4F0-4089-9915-0D5D4B9C4BA4}"/>
              </a:ext>
            </a:extLst>
          </p:cNvPr>
          <p:cNvPicPr>
            <a:picLocks noChangeAspect="1"/>
          </p:cNvPicPr>
          <p:nvPr/>
        </p:nvPicPr>
        <p:blipFill>
          <a:blip r:embed="rId2"/>
          <a:stretch>
            <a:fillRect/>
          </a:stretch>
        </p:blipFill>
        <p:spPr>
          <a:xfrm>
            <a:off x="126767" y="3046151"/>
            <a:ext cx="8890465" cy="3310199"/>
          </a:xfrm>
          <a:prstGeom prst="rect">
            <a:avLst/>
          </a:prstGeom>
        </p:spPr>
      </p:pic>
      <p:sp>
        <p:nvSpPr>
          <p:cNvPr id="4" name="Marcador de pie de página 3">
            <a:extLst>
              <a:ext uri="{FF2B5EF4-FFF2-40B4-BE49-F238E27FC236}">
                <a16:creationId xmlns:a16="http://schemas.microsoft.com/office/drawing/2014/main" id="{47431AE5-64DA-41CD-B6D1-5BEF1FE1A386}"/>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275431721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A5F3C4-9797-49C5-B618-BEB9D795015C}"/>
              </a:ext>
            </a:extLst>
          </p:cNvPr>
          <p:cNvSpPr>
            <a:spLocks noGrp="1"/>
          </p:cNvSpPr>
          <p:nvPr>
            <p:ph type="title"/>
          </p:nvPr>
        </p:nvSpPr>
        <p:spPr/>
        <p:txBody>
          <a:bodyPr/>
          <a:lstStyle/>
          <a:p>
            <a:r>
              <a:rPr lang="en-GB" noProof="0" dirty="0"/>
              <a:t>Discretization of the PI controller</a:t>
            </a:r>
          </a:p>
        </p:txBody>
      </p:sp>
      <p:sp>
        <p:nvSpPr>
          <p:cNvPr id="5" name="Marcador de número de diapositiva 4">
            <a:extLst>
              <a:ext uri="{FF2B5EF4-FFF2-40B4-BE49-F238E27FC236}">
                <a16:creationId xmlns:a16="http://schemas.microsoft.com/office/drawing/2014/main" id="{636E3923-2BAB-499E-BAD0-BDCC225C2140}"/>
              </a:ext>
            </a:extLst>
          </p:cNvPr>
          <p:cNvSpPr>
            <a:spLocks noGrp="1"/>
          </p:cNvSpPr>
          <p:nvPr>
            <p:ph type="sldNum" sz="quarter" idx="12"/>
          </p:nvPr>
        </p:nvSpPr>
        <p:spPr/>
        <p:txBody>
          <a:bodyPr/>
          <a:lstStyle/>
          <a:p>
            <a:fld id="{3AA00023-8C8E-42EC-844B-54C6AA0970B6}" type="slidenum">
              <a:rPr lang="ca-ES" smtClean="0"/>
              <a:t>107</a:t>
            </a:fld>
            <a:endParaRPr lang="ca-ES"/>
          </a:p>
        </p:txBody>
      </p:sp>
      <p:sp>
        <p:nvSpPr>
          <p:cNvPr id="6" name="Rectangle 3">
            <a:extLst>
              <a:ext uri="{FF2B5EF4-FFF2-40B4-BE49-F238E27FC236}">
                <a16:creationId xmlns:a16="http://schemas.microsoft.com/office/drawing/2014/main" id="{14576EB9-24B4-4301-8C43-DE2677D1BDC7}"/>
              </a:ext>
            </a:extLst>
          </p:cNvPr>
          <p:cNvSpPr>
            <a:spLocks noChangeArrowheads="1"/>
          </p:cNvSpPr>
          <p:nvPr/>
        </p:nvSpPr>
        <p:spPr bwMode="auto">
          <a:xfrm>
            <a:off x="5328754" y="1730423"/>
            <a:ext cx="3378654" cy="2657475"/>
          </a:xfrm>
          <a:prstGeom prst="rect">
            <a:avLst/>
          </a:prstGeom>
          <a:solidFill>
            <a:srgbClr val="CCCCCC"/>
          </a:solidFill>
          <a:ln w="9525">
            <a:noFill/>
            <a:miter lim="800000"/>
            <a:headEnd/>
            <a:tailEnd/>
          </a:ln>
        </p:spPr>
        <p:txBody>
          <a:bodyPr lIns="80010" tIns="40005" rIns="80010" bIns="40005"/>
          <a:lstStyle/>
          <a:p>
            <a:endParaRPr lang="ca-ES"/>
          </a:p>
        </p:txBody>
      </p:sp>
      <p:sp>
        <p:nvSpPr>
          <p:cNvPr id="7" name="Rectangle 4">
            <a:extLst>
              <a:ext uri="{FF2B5EF4-FFF2-40B4-BE49-F238E27FC236}">
                <a16:creationId xmlns:a16="http://schemas.microsoft.com/office/drawing/2014/main" id="{C538442E-4156-4A81-8BA8-2376FB340B19}"/>
              </a:ext>
            </a:extLst>
          </p:cNvPr>
          <p:cNvSpPr>
            <a:spLocks noChangeArrowheads="1"/>
          </p:cNvSpPr>
          <p:nvPr/>
        </p:nvSpPr>
        <p:spPr bwMode="auto">
          <a:xfrm>
            <a:off x="5768264" y="1964738"/>
            <a:ext cx="2601686" cy="2147412"/>
          </a:xfrm>
          <a:prstGeom prst="rect">
            <a:avLst/>
          </a:prstGeom>
          <a:solidFill>
            <a:srgbClr val="FFFFFF"/>
          </a:solidFill>
          <a:ln w="9525">
            <a:noFill/>
            <a:miter lim="800000"/>
            <a:headEnd/>
            <a:tailEnd/>
          </a:ln>
        </p:spPr>
        <p:txBody>
          <a:bodyPr lIns="80010" tIns="40005" rIns="80010" bIns="40005"/>
          <a:lstStyle/>
          <a:p>
            <a:endParaRPr lang="ca-ES"/>
          </a:p>
        </p:txBody>
      </p:sp>
      <p:sp>
        <p:nvSpPr>
          <p:cNvPr id="8" name="Rectangle 5">
            <a:extLst>
              <a:ext uri="{FF2B5EF4-FFF2-40B4-BE49-F238E27FC236}">
                <a16:creationId xmlns:a16="http://schemas.microsoft.com/office/drawing/2014/main" id="{6A9500C7-B3E3-40C5-8E50-D3DEEADF5A33}"/>
              </a:ext>
            </a:extLst>
          </p:cNvPr>
          <p:cNvSpPr>
            <a:spLocks noChangeArrowheads="1"/>
          </p:cNvSpPr>
          <p:nvPr/>
        </p:nvSpPr>
        <p:spPr bwMode="auto">
          <a:xfrm>
            <a:off x="5768264" y="1964738"/>
            <a:ext cx="2601686" cy="2147412"/>
          </a:xfrm>
          <a:prstGeom prst="rect">
            <a:avLst/>
          </a:prstGeom>
          <a:noFill/>
          <a:ln w="0">
            <a:solidFill>
              <a:srgbClr val="FFFFFF"/>
            </a:solidFill>
            <a:miter lim="800000"/>
            <a:headEnd/>
            <a:tailEnd/>
          </a:ln>
        </p:spPr>
        <p:txBody>
          <a:bodyPr lIns="80010" tIns="40005" rIns="80010" bIns="40005"/>
          <a:lstStyle/>
          <a:p>
            <a:endParaRPr lang="ca-ES"/>
          </a:p>
        </p:txBody>
      </p:sp>
      <p:sp>
        <p:nvSpPr>
          <p:cNvPr id="9" name="Line 6">
            <a:extLst>
              <a:ext uri="{FF2B5EF4-FFF2-40B4-BE49-F238E27FC236}">
                <a16:creationId xmlns:a16="http://schemas.microsoft.com/office/drawing/2014/main" id="{0DB63471-D886-4534-A0AE-F46D4B663AB7}"/>
              </a:ext>
            </a:extLst>
          </p:cNvPr>
          <p:cNvSpPr>
            <a:spLocks noChangeShapeType="1"/>
          </p:cNvSpPr>
          <p:nvPr/>
        </p:nvSpPr>
        <p:spPr bwMode="auto">
          <a:xfrm>
            <a:off x="5768264" y="1964738"/>
            <a:ext cx="2601686" cy="1429"/>
          </a:xfrm>
          <a:prstGeom prst="line">
            <a:avLst/>
          </a:prstGeom>
          <a:noFill/>
          <a:ln w="0">
            <a:solidFill>
              <a:srgbClr val="000000"/>
            </a:solidFill>
            <a:round/>
            <a:headEnd/>
            <a:tailEnd/>
          </a:ln>
        </p:spPr>
        <p:txBody>
          <a:bodyPr lIns="80010" tIns="40005" rIns="80010" bIns="40005"/>
          <a:lstStyle/>
          <a:p>
            <a:endParaRPr lang="ca-ES"/>
          </a:p>
        </p:txBody>
      </p:sp>
      <p:sp>
        <p:nvSpPr>
          <p:cNvPr id="10" name="Freeform 7">
            <a:extLst>
              <a:ext uri="{FF2B5EF4-FFF2-40B4-BE49-F238E27FC236}">
                <a16:creationId xmlns:a16="http://schemas.microsoft.com/office/drawing/2014/main" id="{3C845A6A-5B65-4368-8F2F-2F2385DBFB39}"/>
              </a:ext>
            </a:extLst>
          </p:cNvPr>
          <p:cNvSpPr>
            <a:spLocks/>
          </p:cNvSpPr>
          <p:nvPr/>
        </p:nvSpPr>
        <p:spPr bwMode="auto">
          <a:xfrm>
            <a:off x="5768264" y="1964738"/>
            <a:ext cx="2601686" cy="2147412"/>
          </a:xfrm>
          <a:custGeom>
            <a:avLst/>
            <a:gdLst/>
            <a:ahLst/>
            <a:cxnLst>
              <a:cxn ang="0">
                <a:pos x="0" y="341"/>
              </a:cxn>
              <a:cxn ang="0">
                <a:pos x="433" y="341"/>
              </a:cxn>
              <a:cxn ang="0">
                <a:pos x="433" y="0"/>
              </a:cxn>
            </a:cxnLst>
            <a:rect l="0" t="0" r="r" b="b"/>
            <a:pathLst>
              <a:path w="433" h="341">
                <a:moveTo>
                  <a:pt x="0" y="341"/>
                </a:moveTo>
                <a:lnTo>
                  <a:pt x="433" y="341"/>
                </a:lnTo>
                <a:lnTo>
                  <a:pt x="433" y="0"/>
                </a:lnTo>
              </a:path>
            </a:pathLst>
          </a:custGeom>
          <a:noFill/>
          <a:ln w="0">
            <a:solidFill>
              <a:srgbClr val="000000"/>
            </a:solidFill>
            <a:prstDash val="solid"/>
            <a:round/>
            <a:headEnd/>
            <a:tailEnd/>
          </a:ln>
        </p:spPr>
        <p:txBody>
          <a:bodyPr lIns="80010" tIns="40005" rIns="80010" bIns="40005"/>
          <a:lstStyle/>
          <a:p>
            <a:endParaRPr lang="ca-ES"/>
          </a:p>
        </p:txBody>
      </p:sp>
      <p:sp>
        <p:nvSpPr>
          <p:cNvPr id="11" name="Line 8">
            <a:extLst>
              <a:ext uri="{FF2B5EF4-FFF2-40B4-BE49-F238E27FC236}">
                <a16:creationId xmlns:a16="http://schemas.microsoft.com/office/drawing/2014/main" id="{15A27059-4CF7-40BA-BE35-2DAC0215D971}"/>
              </a:ext>
            </a:extLst>
          </p:cNvPr>
          <p:cNvSpPr>
            <a:spLocks noChangeShapeType="1"/>
          </p:cNvSpPr>
          <p:nvPr/>
        </p:nvSpPr>
        <p:spPr bwMode="auto">
          <a:xfrm flipV="1">
            <a:off x="5768265" y="1964738"/>
            <a:ext cx="1360" cy="2147412"/>
          </a:xfrm>
          <a:prstGeom prst="line">
            <a:avLst/>
          </a:prstGeom>
          <a:noFill/>
          <a:ln w="0">
            <a:solidFill>
              <a:srgbClr val="000000"/>
            </a:solidFill>
            <a:round/>
            <a:headEnd/>
            <a:tailEnd/>
          </a:ln>
        </p:spPr>
        <p:txBody>
          <a:bodyPr lIns="80010" tIns="40005" rIns="80010" bIns="40005"/>
          <a:lstStyle/>
          <a:p>
            <a:endParaRPr lang="ca-ES"/>
          </a:p>
        </p:txBody>
      </p:sp>
      <p:sp>
        <p:nvSpPr>
          <p:cNvPr id="12" name="Line 9">
            <a:extLst>
              <a:ext uri="{FF2B5EF4-FFF2-40B4-BE49-F238E27FC236}">
                <a16:creationId xmlns:a16="http://schemas.microsoft.com/office/drawing/2014/main" id="{0A840F86-1F0E-46D0-9156-5355B9B7C396}"/>
              </a:ext>
            </a:extLst>
          </p:cNvPr>
          <p:cNvSpPr>
            <a:spLocks noChangeShapeType="1"/>
          </p:cNvSpPr>
          <p:nvPr/>
        </p:nvSpPr>
        <p:spPr bwMode="auto">
          <a:xfrm>
            <a:off x="5768264" y="4112150"/>
            <a:ext cx="2601686" cy="1428"/>
          </a:xfrm>
          <a:prstGeom prst="line">
            <a:avLst/>
          </a:prstGeom>
          <a:noFill/>
          <a:ln w="0">
            <a:solidFill>
              <a:srgbClr val="000000"/>
            </a:solidFill>
            <a:round/>
            <a:headEnd/>
            <a:tailEnd/>
          </a:ln>
        </p:spPr>
        <p:txBody>
          <a:bodyPr lIns="80010" tIns="40005" rIns="80010" bIns="40005"/>
          <a:lstStyle/>
          <a:p>
            <a:endParaRPr lang="ca-ES"/>
          </a:p>
        </p:txBody>
      </p:sp>
      <p:sp>
        <p:nvSpPr>
          <p:cNvPr id="13" name="Line 10">
            <a:extLst>
              <a:ext uri="{FF2B5EF4-FFF2-40B4-BE49-F238E27FC236}">
                <a16:creationId xmlns:a16="http://schemas.microsoft.com/office/drawing/2014/main" id="{24401FEB-BEE3-48E9-BBC1-FFD3BAE7FDA7}"/>
              </a:ext>
            </a:extLst>
          </p:cNvPr>
          <p:cNvSpPr>
            <a:spLocks noChangeShapeType="1"/>
          </p:cNvSpPr>
          <p:nvPr/>
        </p:nvSpPr>
        <p:spPr bwMode="auto">
          <a:xfrm flipV="1">
            <a:off x="5768265" y="1964738"/>
            <a:ext cx="1360" cy="2147412"/>
          </a:xfrm>
          <a:prstGeom prst="line">
            <a:avLst/>
          </a:prstGeom>
          <a:noFill/>
          <a:ln w="0">
            <a:solidFill>
              <a:srgbClr val="000000"/>
            </a:solidFill>
            <a:round/>
            <a:headEnd/>
            <a:tailEnd/>
          </a:ln>
        </p:spPr>
        <p:txBody>
          <a:bodyPr lIns="80010" tIns="40005" rIns="80010" bIns="40005"/>
          <a:lstStyle/>
          <a:p>
            <a:endParaRPr lang="ca-ES"/>
          </a:p>
        </p:txBody>
      </p:sp>
      <p:sp>
        <p:nvSpPr>
          <p:cNvPr id="14" name="Line 11">
            <a:extLst>
              <a:ext uri="{FF2B5EF4-FFF2-40B4-BE49-F238E27FC236}">
                <a16:creationId xmlns:a16="http://schemas.microsoft.com/office/drawing/2014/main" id="{1E8D0D0C-E086-4BBE-904C-7A9E64237490}"/>
              </a:ext>
            </a:extLst>
          </p:cNvPr>
          <p:cNvSpPr>
            <a:spLocks noChangeShapeType="1"/>
          </p:cNvSpPr>
          <p:nvPr/>
        </p:nvSpPr>
        <p:spPr bwMode="auto">
          <a:xfrm flipV="1">
            <a:off x="5768265" y="4086432"/>
            <a:ext cx="1360" cy="25718"/>
          </a:xfrm>
          <a:prstGeom prst="line">
            <a:avLst/>
          </a:prstGeom>
          <a:noFill/>
          <a:ln w="0">
            <a:solidFill>
              <a:srgbClr val="000000"/>
            </a:solidFill>
            <a:round/>
            <a:headEnd/>
            <a:tailEnd/>
          </a:ln>
        </p:spPr>
        <p:txBody>
          <a:bodyPr lIns="80010" tIns="40005" rIns="80010" bIns="40005"/>
          <a:lstStyle/>
          <a:p>
            <a:endParaRPr lang="ca-ES"/>
          </a:p>
        </p:txBody>
      </p:sp>
      <p:sp>
        <p:nvSpPr>
          <p:cNvPr id="15" name="Line 12">
            <a:extLst>
              <a:ext uri="{FF2B5EF4-FFF2-40B4-BE49-F238E27FC236}">
                <a16:creationId xmlns:a16="http://schemas.microsoft.com/office/drawing/2014/main" id="{B5BAD459-B0C2-42F3-9178-0B8C39049204}"/>
              </a:ext>
            </a:extLst>
          </p:cNvPr>
          <p:cNvSpPr>
            <a:spLocks noChangeShapeType="1"/>
          </p:cNvSpPr>
          <p:nvPr/>
        </p:nvSpPr>
        <p:spPr bwMode="auto">
          <a:xfrm>
            <a:off x="5768265" y="1964738"/>
            <a:ext cx="1360" cy="25718"/>
          </a:xfrm>
          <a:prstGeom prst="line">
            <a:avLst/>
          </a:prstGeom>
          <a:noFill/>
          <a:ln w="0">
            <a:solidFill>
              <a:srgbClr val="000000"/>
            </a:solidFill>
            <a:round/>
            <a:headEnd/>
            <a:tailEnd/>
          </a:ln>
        </p:spPr>
        <p:txBody>
          <a:bodyPr lIns="80010" tIns="40005" rIns="80010" bIns="40005"/>
          <a:lstStyle/>
          <a:p>
            <a:endParaRPr lang="ca-ES"/>
          </a:p>
        </p:txBody>
      </p:sp>
      <p:sp>
        <p:nvSpPr>
          <p:cNvPr id="16" name="Rectangle 13">
            <a:extLst>
              <a:ext uri="{FF2B5EF4-FFF2-40B4-BE49-F238E27FC236}">
                <a16:creationId xmlns:a16="http://schemas.microsoft.com/office/drawing/2014/main" id="{CBAAB307-4D6F-4D93-8763-6D3AEDC4A0AB}"/>
              </a:ext>
            </a:extLst>
          </p:cNvPr>
          <p:cNvSpPr>
            <a:spLocks noChangeArrowheads="1"/>
          </p:cNvSpPr>
          <p:nvPr/>
        </p:nvSpPr>
        <p:spPr bwMode="auto">
          <a:xfrm>
            <a:off x="5772347" y="4136438"/>
            <a:ext cx="43282" cy="92333"/>
          </a:xfrm>
          <a:prstGeom prst="rect">
            <a:avLst/>
          </a:prstGeom>
          <a:noFill/>
          <a:ln w="9525">
            <a:noFill/>
            <a:miter lim="800000"/>
            <a:headEnd/>
            <a:tailEnd/>
          </a:ln>
        </p:spPr>
        <p:txBody>
          <a:bodyPr wrap="none" lIns="0" tIns="0" rIns="0" bIns="0">
            <a:spAutoFit/>
          </a:bodyPr>
          <a:lstStyle/>
          <a:p>
            <a:r>
              <a:rPr lang="en-US" sz="600" dirty="0">
                <a:solidFill>
                  <a:srgbClr val="000000"/>
                </a:solidFill>
                <a:latin typeface="Helvetica" charset="0"/>
              </a:rPr>
              <a:t>0</a:t>
            </a:r>
            <a:endParaRPr lang="en-US" dirty="0"/>
          </a:p>
        </p:txBody>
      </p:sp>
      <p:sp>
        <p:nvSpPr>
          <p:cNvPr id="17" name="Line 14">
            <a:extLst>
              <a:ext uri="{FF2B5EF4-FFF2-40B4-BE49-F238E27FC236}">
                <a16:creationId xmlns:a16="http://schemas.microsoft.com/office/drawing/2014/main" id="{8A15C700-71B1-44AB-B475-630E542BB3A3}"/>
              </a:ext>
            </a:extLst>
          </p:cNvPr>
          <p:cNvSpPr>
            <a:spLocks noChangeShapeType="1"/>
          </p:cNvSpPr>
          <p:nvPr/>
        </p:nvSpPr>
        <p:spPr bwMode="auto">
          <a:xfrm flipV="1">
            <a:off x="6025439" y="4086432"/>
            <a:ext cx="1361" cy="25718"/>
          </a:xfrm>
          <a:prstGeom prst="line">
            <a:avLst/>
          </a:prstGeom>
          <a:noFill/>
          <a:ln w="0">
            <a:solidFill>
              <a:srgbClr val="000000"/>
            </a:solidFill>
            <a:round/>
            <a:headEnd/>
            <a:tailEnd/>
          </a:ln>
        </p:spPr>
        <p:txBody>
          <a:bodyPr lIns="80010" tIns="40005" rIns="80010" bIns="40005"/>
          <a:lstStyle/>
          <a:p>
            <a:endParaRPr lang="ca-ES"/>
          </a:p>
        </p:txBody>
      </p:sp>
      <p:sp>
        <p:nvSpPr>
          <p:cNvPr id="18" name="Line 15">
            <a:extLst>
              <a:ext uri="{FF2B5EF4-FFF2-40B4-BE49-F238E27FC236}">
                <a16:creationId xmlns:a16="http://schemas.microsoft.com/office/drawing/2014/main" id="{042C8F5D-2765-4E8E-9136-D9CE1EBF9BFD}"/>
              </a:ext>
            </a:extLst>
          </p:cNvPr>
          <p:cNvSpPr>
            <a:spLocks noChangeShapeType="1"/>
          </p:cNvSpPr>
          <p:nvPr/>
        </p:nvSpPr>
        <p:spPr bwMode="auto">
          <a:xfrm>
            <a:off x="6025439" y="1964738"/>
            <a:ext cx="1361" cy="25718"/>
          </a:xfrm>
          <a:prstGeom prst="line">
            <a:avLst/>
          </a:prstGeom>
          <a:noFill/>
          <a:ln w="0">
            <a:solidFill>
              <a:srgbClr val="000000"/>
            </a:solidFill>
            <a:round/>
            <a:headEnd/>
            <a:tailEnd/>
          </a:ln>
        </p:spPr>
        <p:txBody>
          <a:bodyPr lIns="80010" tIns="40005" rIns="80010" bIns="40005"/>
          <a:lstStyle/>
          <a:p>
            <a:endParaRPr lang="ca-ES"/>
          </a:p>
        </p:txBody>
      </p:sp>
      <p:sp>
        <p:nvSpPr>
          <p:cNvPr id="19" name="Rectangle 16">
            <a:extLst>
              <a:ext uri="{FF2B5EF4-FFF2-40B4-BE49-F238E27FC236}">
                <a16:creationId xmlns:a16="http://schemas.microsoft.com/office/drawing/2014/main" id="{7CF3ABF4-B64A-4CDD-85BD-53539772B7E9}"/>
              </a:ext>
            </a:extLst>
          </p:cNvPr>
          <p:cNvSpPr>
            <a:spLocks noChangeArrowheads="1"/>
          </p:cNvSpPr>
          <p:nvPr/>
        </p:nvSpPr>
        <p:spPr bwMode="auto">
          <a:xfrm>
            <a:off x="5999586" y="4136438"/>
            <a:ext cx="107402" cy="92333"/>
          </a:xfrm>
          <a:prstGeom prst="rect">
            <a:avLst/>
          </a:prstGeom>
          <a:noFill/>
          <a:ln w="9525">
            <a:noFill/>
            <a:miter lim="800000"/>
            <a:headEnd/>
            <a:tailEnd/>
          </a:ln>
        </p:spPr>
        <p:txBody>
          <a:bodyPr wrap="none" lIns="0" tIns="0" rIns="0" bIns="0">
            <a:spAutoFit/>
          </a:bodyPr>
          <a:lstStyle/>
          <a:p>
            <a:r>
              <a:rPr lang="en-US" sz="600" dirty="0">
                <a:solidFill>
                  <a:srgbClr val="000000"/>
                </a:solidFill>
                <a:latin typeface="Helvetica" charset="0"/>
              </a:rPr>
              <a:t>0.5</a:t>
            </a:r>
            <a:endParaRPr lang="en-US" dirty="0"/>
          </a:p>
        </p:txBody>
      </p:sp>
      <p:sp>
        <p:nvSpPr>
          <p:cNvPr id="20" name="Line 17">
            <a:extLst>
              <a:ext uri="{FF2B5EF4-FFF2-40B4-BE49-F238E27FC236}">
                <a16:creationId xmlns:a16="http://schemas.microsoft.com/office/drawing/2014/main" id="{0A01D2E3-3FF3-49B9-9C86-471E7B9797A4}"/>
              </a:ext>
            </a:extLst>
          </p:cNvPr>
          <p:cNvSpPr>
            <a:spLocks noChangeShapeType="1"/>
          </p:cNvSpPr>
          <p:nvPr/>
        </p:nvSpPr>
        <p:spPr bwMode="auto">
          <a:xfrm flipV="1">
            <a:off x="6290779" y="4086432"/>
            <a:ext cx="1360" cy="25718"/>
          </a:xfrm>
          <a:prstGeom prst="line">
            <a:avLst/>
          </a:prstGeom>
          <a:noFill/>
          <a:ln w="0">
            <a:solidFill>
              <a:srgbClr val="000000"/>
            </a:solidFill>
            <a:round/>
            <a:headEnd/>
            <a:tailEnd/>
          </a:ln>
        </p:spPr>
        <p:txBody>
          <a:bodyPr lIns="80010" tIns="40005" rIns="80010" bIns="40005"/>
          <a:lstStyle/>
          <a:p>
            <a:endParaRPr lang="ca-ES"/>
          </a:p>
        </p:txBody>
      </p:sp>
      <p:sp>
        <p:nvSpPr>
          <p:cNvPr id="21" name="Line 18">
            <a:extLst>
              <a:ext uri="{FF2B5EF4-FFF2-40B4-BE49-F238E27FC236}">
                <a16:creationId xmlns:a16="http://schemas.microsoft.com/office/drawing/2014/main" id="{13DAB659-A0E4-403A-97AD-83FB120F5675}"/>
              </a:ext>
            </a:extLst>
          </p:cNvPr>
          <p:cNvSpPr>
            <a:spLocks noChangeShapeType="1"/>
          </p:cNvSpPr>
          <p:nvPr/>
        </p:nvSpPr>
        <p:spPr bwMode="auto">
          <a:xfrm>
            <a:off x="6290779" y="1964738"/>
            <a:ext cx="1360" cy="25718"/>
          </a:xfrm>
          <a:prstGeom prst="line">
            <a:avLst/>
          </a:prstGeom>
          <a:noFill/>
          <a:ln w="0">
            <a:solidFill>
              <a:srgbClr val="000000"/>
            </a:solidFill>
            <a:round/>
            <a:headEnd/>
            <a:tailEnd/>
          </a:ln>
        </p:spPr>
        <p:txBody>
          <a:bodyPr lIns="80010" tIns="40005" rIns="80010" bIns="40005"/>
          <a:lstStyle/>
          <a:p>
            <a:endParaRPr lang="ca-ES"/>
          </a:p>
        </p:txBody>
      </p:sp>
      <p:sp>
        <p:nvSpPr>
          <p:cNvPr id="22" name="Rectangle 19">
            <a:extLst>
              <a:ext uri="{FF2B5EF4-FFF2-40B4-BE49-F238E27FC236}">
                <a16:creationId xmlns:a16="http://schemas.microsoft.com/office/drawing/2014/main" id="{4B71CA3B-EC7F-4950-9423-55334A80D924}"/>
              </a:ext>
            </a:extLst>
          </p:cNvPr>
          <p:cNvSpPr>
            <a:spLocks noChangeArrowheads="1"/>
          </p:cNvSpPr>
          <p:nvPr/>
        </p:nvSpPr>
        <p:spPr bwMode="auto">
          <a:xfrm>
            <a:off x="6296222" y="4136438"/>
            <a:ext cx="43282" cy="92333"/>
          </a:xfrm>
          <a:prstGeom prst="rect">
            <a:avLst/>
          </a:prstGeom>
          <a:noFill/>
          <a:ln w="9525">
            <a:noFill/>
            <a:miter lim="800000"/>
            <a:headEnd/>
            <a:tailEnd/>
          </a:ln>
        </p:spPr>
        <p:txBody>
          <a:bodyPr wrap="none" lIns="0" tIns="0" rIns="0" bIns="0">
            <a:spAutoFit/>
          </a:bodyPr>
          <a:lstStyle/>
          <a:p>
            <a:r>
              <a:rPr lang="en-US" sz="600" dirty="0">
                <a:solidFill>
                  <a:srgbClr val="000000"/>
                </a:solidFill>
                <a:latin typeface="Helvetica" charset="0"/>
              </a:rPr>
              <a:t>1</a:t>
            </a:r>
            <a:endParaRPr lang="en-US" dirty="0"/>
          </a:p>
        </p:txBody>
      </p:sp>
      <p:sp>
        <p:nvSpPr>
          <p:cNvPr id="23" name="Line 20">
            <a:extLst>
              <a:ext uri="{FF2B5EF4-FFF2-40B4-BE49-F238E27FC236}">
                <a16:creationId xmlns:a16="http://schemas.microsoft.com/office/drawing/2014/main" id="{9885FF3A-6898-4813-A8E4-2179F6831DA8}"/>
              </a:ext>
            </a:extLst>
          </p:cNvPr>
          <p:cNvSpPr>
            <a:spLocks noChangeShapeType="1"/>
          </p:cNvSpPr>
          <p:nvPr/>
        </p:nvSpPr>
        <p:spPr bwMode="auto">
          <a:xfrm flipV="1">
            <a:off x="6549315" y="4086432"/>
            <a:ext cx="1360" cy="25718"/>
          </a:xfrm>
          <a:prstGeom prst="line">
            <a:avLst/>
          </a:prstGeom>
          <a:noFill/>
          <a:ln w="0">
            <a:solidFill>
              <a:srgbClr val="000000"/>
            </a:solidFill>
            <a:round/>
            <a:headEnd/>
            <a:tailEnd/>
          </a:ln>
        </p:spPr>
        <p:txBody>
          <a:bodyPr lIns="80010" tIns="40005" rIns="80010" bIns="40005"/>
          <a:lstStyle/>
          <a:p>
            <a:endParaRPr lang="ca-ES"/>
          </a:p>
        </p:txBody>
      </p:sp>
      <p:sp>
        <p:nvSpPr>
          <p:cNvPr id="24" name="Line 21">
            <a:extLst>
              <a:ext uri="{FF2B5EF4-FFF2-40B4-BE49-F238E27FC236}">
                <a16:creationId xmlns:a16="http://schemas.microsoft.com/office/drawing/2014/main" id="{A663612E-1B01-4AAA-A2B2-7704C4309F4F}"/>
              </a:ext>
            </a:extLst>
          </p:cNvPr>
          <p:cNvSpPr>
            <a:spLocks noChangeShapeType="1"/>
          </p:cNvSpPr>
          <p:nvPr/>
        </p:nvSpPr>
        <p:spPr bwMode="auto">
          <a:xfrm>
            <a:off x="6549315" y="1964738"/>
            <a:ext cx="1360" cy="25718"/>
          </a:xfrm>
          <a:prstGeom prst="line">
            <a:avLst/>
          </a:prstGeom>
          <a:noFill/>
          <a:ln w="0">
            <a:solidFill>
              <a:srgbClr val="000000"/>
            </a:solidFill>
            <a:round/>
            <a:headEnd/>
            <a:tailEnd/>
          </a:ln>
        </p:spPr>
        <p:txBody>
          <a:bodyPr lIns="80010" tIns="40005" rIns="80010" bIns="40005"/>
          <a:lstStyle/>
          <a:p>
            <a:endParaRPr lang="ca-ES"/>
          </a:p>
        </p:txBody>
      </p:sp>
      <p:sp>
        <p:nvSpPr>
          <p:cNvPr id="25" name="Rectangle 22">
            <a:extLst>
              <a:ext uri="{FF2B5EF4-FFF2-40B4-BE49-F238E27FC236}">
                <a16:creationId xmlns:a16="http://schemas.microsoft.com/office/drawing/2014/main" id="{00D82F9C-0F1F-4276-ACC0-BF9F8188B024}"/>
              </a:ext>
            </a:extLst>
          </p:cNvPr>
          <p:cNvSpPr>
            <a:spLocks noChangeArrowheads="1"/>
          </p:cNvSpPr>
          <p:nvPr/>
        </p:nvSpPr>
        <p:spPr bwMode="auto">
          <a:xfrm>
            <a:off x="6522101" y="4136438"/>
            <a:ext cx="107402" cy="92333"/>
          </a:xfrm>
          <a:prstGeom prst="rect">
            <a:avLst/>
          </a:prstGeom>
          <a:noFill/>
          <a:ln w="9525">
            <a:noFill/>
            <a:miter lim="800000"/>
            <a:headEnd/>
            <a:tailEnd/>
          </a:ln>
        </p:spPr>
        <p:txBody>
          <a:bodyPr wrap="none" lIns="0" tIns="0" rIns="0" bIns="0">
            <a:spAutoFit/>
          </a:bodyPr>
          <a:lstStyle/>
          <a:p>
            <a:r>
              <a:rPr lang="en-US" sz="600" dirty="0">
                <a:solidFill>
                  <a:srgbClr val="000000"/>
                </a:solidFill>
                <a:latin typeface="Helvetica" charset="0"/>
              </a:rPr>
              <a:t>1.5</a:t>
            </a:r>
            <a:endParaRPr lang="en-US" dirty="0"/>
          </a:p>
        </p:txBody>
      </p:sp>
      <p:sp>
        <p:nvSpPr>
          <p:cNvPr id="26" name="Line 23">
            <a:extLst>
              <a:ext uri="{FF2B5EF4-FFF2-40B4-BE49-F238E27FC236}">
                <a16:creationId xmlns:a16="http://schemas.microsoft.com/office/drawing/2014/main" id="{45FA73A0-CF90-46A3-A061-F0D75AF1C6F6}"/>
              </a:ext>
            </a:extLst>
          </p:cNvPr>
          <p:cNvSpPr>
            <a:spLocks noChangeShapeType="1"/>
          </p:cNvSpPr>
          <p:nvPr/>
        </p:nvSpPr>
        <p:spPr bwMode="auto">
          <a:xfrm flipV="1">
            <a:off x="6807851" y="4086432"/>
            <a:ext cx="1360" cy="25718"/>
          </a:xfrm>
          <a:prstGeom prst="line">
            <a:avLst/>
          </a:prstGeom>
          <a:noFill/>
          <a:ln w="0">
            <a:solidFill>
              <a:srgbClr val="000000"/>
            </a:solidFill>
            <a:round/>
            <a:headEnd/>
            <a:tailEnd/>
          </a:ln>
        </p:spPr>
        <p:txBody>
          <a:bodyPr lIns="80010" tIns="40005" rIns="80010" bIns="40005"/>
          <a:lstStyle/>
          <a:p>
            <a:endParaRPr lang="ca-ES"/>
          </a:p>
        </p:txBody>
      </p:sp>
      <p:sp>
        <p:nvSpPr>
          <p:cNvPr id="27" name="Line 24">
            <a:extLst>
              <a:ext uri="{FF2B5EF4-FFF2-40B4-BE49-F238E27FC236}">
                <a16:creationId xmlns:a16="http://schemas.microsoft.com/office/drawing/2014/main" id="{E1EF6C22-6D3E-4FBD-B971-0ED5584CB333}"/>
              </a:ext>
            </a:extLst>
          </p:cNvPr>
          <p:cNvSpPr>
            <a:spLocks noChangeShapeType="1"/>
          </p:cNvSpPr>
          <p:nvPr/>
        </p:nvSpPr>
        <p:spPr bwMode="auto">
          <a:xfrm>
            <a:off x="6807851" y="1964738"/>
            <a:ext cx="1360" cy="25718"/>
          </a:xfrm>
          <a:prstGeom prst="line">
            <a:avLst/>
          </a:prstGeom>
          <a:noFill/>
          <a:ln w="0">
            <a:solidFill>
              <a:srgbClr val="000000"/>
            </a:solidFill>
            <a:round/>
            <a:headEnd/>
            <a:tailEnd/>
          </a:ln>
        </p:spPr>
        <p:txBody>
          <a:bodyPr lIns="80010" tIns="40005" rIns="80010" bIns="40005"/>
          <a:lstStyle/>
          <a:p>
            <a:endParaRPr lang="ca-ES"/>
          </a:p>
        </p:txBody>
      </p:sp>
      <p:sp>
        <p:nvSpPr>
          <p:cNvPr id="28" name="Rectangle 25">
            <a:extLst>
              <a:ext uri="{FF2B5EF4-FFF2-40B4-BE49-F238E27FC236}">
                <a16:creationId xmlns:a16="http://schemas.microsoft.com/office/drawing/2014/main" id="{3185E56C-0C0E-4F43-BBF8-5236A91AC90D}"/>
              </a:ext>
            </a:extLst>
          </p:cNvPr>
          <p:cNvSpPr>
            <a:spLocks noChangeArrowheads="1"/>
          </p:cNvSpPr>
          <p:nvPr/>
        </p:nvSpPr>
        <p:spPr bwMode="auto">
          <a:xfrm>
            <a:off x="6813293" y="4136438"/>
            <a:ext cx="43282" cy="92333"/>
          </a:xfrm>
          <a:prstGeom prst="rect">
            <a:avLst/>
          </a:prstGeom>
          <a:noFill/>
          <a:ln w="9525">
            <a:noFill/>
            <a:miter lim="800000"/>
            <a:headEnd/>
            <a:tailEnd/>
          </a:ln>
        </p:spPr>
        <p:txBody>
          <a:bodyPr wrap="none" lIns="0" tIns="0" rIns="0" bIns="0">
            <a:spAutoFit/>
          </a:bodyPr>
          <a:lstStyle/>
          <a:p>
            <a:r>
              <a:rPr lang="en-US" sz="600" dirty="0">
                <a:solidFill>
                  <a:srgbClr val="000000"/>
                </a:solidFill>
                <a:latin typeface="Helvetica" charset="0"/>
              </a:rPr>
              <a:t>2</a:t>
            </a:r>
            <a:endParaRPr lang="en-US" dirty="0"/>
          </a:p>
        </p:txBody>
      </p:sp>
      <p:sp>
        <p:nvSpPr>
          <p:cNvPr id="29" name="Line 26">
            <a:extLst>
              <a:ext uri="{FF2B5EF4-FFF2-40B4-BE49-F238E27FC236}">
                <a16:creationId xmlns:a16="http://schemas.microsoft.com/office/drawing/2014/main" id="{475673D6-22BC-4D68-AC42-224FC12F7DD5}"/>
              </a:ext>
            </a:extLst>
          </p:cNvPr>
          <p:cNvSpPr>
            <a:spLocks noChangeShapeType="1"/>
          </p:cNvSpPr>
          <p:nvPr/>
        </p:nvSpPr>
        <p:spPr bwMode="auto">
          <a:xfrm flipV="1">
            <a:off x="7071829" y="4086432"/>
            <a:ext cx="1360" cy="25718"/>
          </a:xfrm>
          <a:prstGeom prst="line">
            <a:avLst/>
          </a:prstGeom>
          <a:noFill/>
          <a:ln w="0">
            <a:solidFill>
              <a:srgbClr val="000000"/>
            </a:solidFill>
            <a:round/>
            <a:headEnd/>
            <a:tailEnd/>
          </a:ln>
        </p:spPr>
        <p:txBody>
          <a:bodyPr lIns="80010" tIns="40005" rIns="80010" bIns="40005"/>
          <a:lstStyle/>
          <a:p>
            <a:endParaRPr lang="ca-ES"/>
          </a:p>
        </p:txBody>
      </p:sp>
      <p:sp>
        <p:nvSpPr>
          <p:cNvPr id="30" name="Line 27">
            <a:extLst>
              <a:ext uri="{FF2B5EF4-FFF2-40B4-BE49-F238E27FC236}">
                <a16:creationId xmlns:a16="http://schemas.microsoft.com/office/drawing/2014/main" id="{2BBB228A-E3EC-4224-9D1C-2B188D88B181}"/>
              </a:ext>
            </a:extLst>
          </p:cNvPr>
          <p:cNvSpPr>
            <a:spLocks noChangeShapeType="1"/>
          </p:cNvSpPr>
          <p:nvPr/>
        </p:nvSpPr>
        <p:spPr bwMode="auto">
          <a:xfrm>
            <a:off x="7071829" y="1964738"/>
            <a:ext cx="1360" cy="25718"/>
          </a:xfrm>
          <a:prstGeom prst="line">
            <a:avLst/>
          </a:prstGeom>
          <a:noFill/>
          <a:ln w="0">
            <a:solidFill>
              <a:srgbClr val="000000"/>
            </a:solidFill>
            <a:round/>
            <a:headEnd/>
            <a:tailEnd/>
          </a:ln>
        </p:spPr>
        <p:txBody>
          <a:bodyPr lIns="80010" tIns="40005" rIns="80010" bIns="40005"/>
          <a:lstStyle/>
          <a:p>
            <a:endParaRPr lang="ca-ES"/>
          </a:p>
        </p:txBody>
      </p:sp>
      <p:sp>
        <p:nvSpPr>
          <p:cNvPr id="31" name="Rectangle 28">
            <a:extLst>
              <a:ext uri="{FF2B5EF4-FFF2-40B4-BE49-F238E27FC236}">
                <a16:creationId xmlns:a16="http://schemas.microsoft.com/office/drawing/2014/main" id="{4F3AE4DD-588D-4478-9A58-8B7F5B3C28F7}"/>
              </a:ext>
            </a:extLst>
          </p:cNvPr>
          <p:cNvSpPr>
            <a:spLocks noChangeArrowheads="1"/>
          </p:cNvSpPr>
          <p:nvPr/>
        </p:nvSpPr>
        <p:spPr bwMode="auto">
          <a:xfrm>
            <a:off x="7044615" y="4136438"/>
            <a:ext cx="107402" cy="92333"/>
          </a:xfrm>
          <a:prstGeom prst="rect">
            <a:avLst/>
          </a:prstGeom>
          <a:noFill/>
          <a:ln w="9525">
            <a:noFill/>
            <a:miter lim="800000"/>
            <a:headEnd/>
            <a:tailEnd/>
          </a:ln>
        </p:spPr>
        <p:txBody>
          <a:bodyPr wrap="none" lIns="0" tIns="0" rIns="0" bIns="0">
            <a:spAutoFit/>
          </a:bodyPr>
          <a:lstStyle/>
          <a:p>
            <a:r>
              <a:rPr lang="en-US" sz="600" dirty="0">
                <a:solidFill>
                  <a:srgbClr val="000000"/>
                </a:solidFill>
                <a:latin typeface="Helvetica" charset="0"/>
              </a:rPr>
              <a:t>2.5</a:t>
            </a:r>
            <a:endParaRPr lang="en-US" dirty="0"/>
          </a:p>
        </p:txBody>
      </p:sp>
      <p:sp>
        <p:nvSpPr>
          <p:cNvPr id="32" name="Line 29">
            <a:extLst>
              <a:ext uri="{FF2B5EF4-FFF2-40B4-BE49-F238E27FC236}">
                <a16:creationId xmlns:a16="http://schemas.microsoft.com/office/drawing/2014/main" id="{8CDB0023-6631-4C4A-B5A0-F5A9C9D21A0F}"/>
              </a:ext>
            </a:extLst>
          </p:cNvPr>
          <p:cNvSpPr>
            <a:spLocks noChangeShapeType="1"/>
          </p:cNvSpPr>
          <p:nvPr/>
        </p:nvSpPr>
        <p:spPr bwMode="auto">
          <a:xfrm flipV="1">
            <a:off x="7330365" y="4086432"/>
            <a:ext cx="1360" cy="25718"/>
          </a:xfrm>
          <a:prstGeom prst="line">
            <a:avLst/>
          </a:prstGeom>
          <a:noFill/>
          <a:ln w="0">
            <a:solidFill>
              <a:srgbClr val="000000"/>
            </a:solidFill>
            <a:round/>
            <a:headEnd/>
            <a:tailEnd/>
          </a:ln>
        </p:spPr>
        <p:txBody>
          <a:bodyPr lIns="80010" tIns="40005" rIns="80010" bIns="40005"/>
          <a:lstStyle/>
          <a:p>
            <a:endParaRPr lang="ca-ES"/>
          </a:p>
        </p:txBody>
      </p:sp>
      <p:sp>
        <p:nvSpPr>
          <p:cNvPr id="33" name="Line 30">
            <a:extLst>
              <a:ext uri="{FF2B5EF4-FFF2-40B4-BE49-F238E27FC236}">
                <a16:creationId xmlns:a16="http://schemas.microsoft.com/office/drawing/2014/main" id="{EB8FEAF1-C708-463A-968D-1ACEF3F58054}"/>
              </a:ext>
            </a:extLst>
          </p:cNvPr>
          <p:cNvSpPr>
            <a:spLocks noChangeShapeType="1"/>
          </p:cNvSpPr>
          <p:nvPr/>
        </p:nvSpPr>
        <p:spPr bwMode="auto">
          <a:xfrm>
            <a:off x="7330365" y="1964738"/>
            <a:ext cx="1360" cy="25718"/>
          </a:xfrm>
          <a:prstGeom prst="line">
            <a:avLst/>
          </a:prstGeom>
          <a:noFill/>
          <a:ln w="0">
            <a:solidFill>
              <a:srgbClr val="000000"/>
            </a:solidFill>
            <a:round/>
            <a:headEnd/>
            <a:tailEnd/>
          </a:ln>
        </p:spPr>
        <p:txBody>
          <a:bodyPr lIns="80010" tIns="40005" rIns="80010" bIns="40005"/>
          <a:lstStyle/>
          <a:p>
            <a:endParaRPr lang="ca-ES"/>
          </a:p>
        </p:txBody>
      </p:sp>
      <p:sp>
        <p:nvSpPr>
          <p:cNvPr id="34" name="Rectangle 31">
            <a:extLst>
              <a:ext uri="{FF2B5EF4-FFF2-40B4-BE49-F238E27FC236}">
                <a16:creationId xmlns:a16="http://schemas.microsoft.com/office/drawing/2014/main" id="{B5902079-2D4B-4B57-8D37-BD4A78DD7BB9}"/>
              </a:ext>
            </a:extLst>
          </p:cNvPr>
          <p:cNvSpPr>
            <a:spLocks noChangeArrowheads="1"/>
          </p:cNvSpPr>
          <p:nvPr/>
        </p:nvSpPr>
        <p:spPr bwMode="auto">
          <a:xfrm>
            <a:off x="7335807" y="4136438"/>
            <a:ext cx="43282" cy="92333"/>
          </a:xfrm>
          <a:prstGeom prst="rect">
            <a:avLst/>
          </a:prstGeom>
          <a:noFill/>
          <a:ln w="9525">
            <a:noFill/>
            <a:miter lim="800000"/>
            <a:headEnd/>
            <a:tailEnd/>
          </a:ln>
        </p:spPr>
        <p:txBody>
          <a:bodyPr wrap="none" lIns="0" tIns="0" rIns="0" bIns="0">
            <a:spAutoFit/>
          </a:bodyPr>
          <a:lstStyle/>
          <a:p>
            <a:r>
              <a:rPr lang="en-US" sz="600" dirty="0">
                <a:solidFill>
                  <a:srgbClr val="000000"/>
                </a:solidFill>
                <a:latin typeface="Helvetica" charset="0"/>
              </a:rPr>
              <a:t>3</a:t>
            </a:r>
            <a:endParaRPr lang="en-US" dirty="0"/>
          </a:p>
        </p:txBody>
      </p:sp>
      <p:sp>
        <p:nvSpPr>
          <p:cNvPr id="35" name="Line 32">
            <a:extLst>
              <a:ext uri="{FF2B5EF4-FFF2-40B4-BE49-F238E27FC236}">
                <a16:creationId xmlns:a16="http://schemas.microsoft.com/office/drawing/2014/main" id="{4C32F557-C3E3-4A61-BBB1-BEC3ADD1F5F2}"/>
              </a:ext>
            </a:extLst>
          </p:cNvPr>
          <p:cNvSpPr>
            <a:spLocks noChangeShapeType="1"/>
          </p:cNvSpPr>
          <p:nvPr/>
        </p:nvSpPr>
        <p:spPr bwMode="auto">
          <a:xfrm flipV="1">
            <a:off x="7588901" y="4086432"/>
            <a:ext cx="1360" cy="25718"/>
          </a:xfrm>
          <a:prstGeom prst="line">
            <a:avLst/>
          </a:prstGeom>
          <a:noFill/>
          <a:ln w="0">
            <a:solidFill>
              <a:srgbClr val="000000"/>
            </a:solidFill>
            <a:round/>
            <a:headEnd/>
            <a:tailEnd/>
          </a:ln>
        </p:spPr>
        <p:txBody>
          <a:bodyPr lIns="80010" tIns="40005" rIns="80010" bIns="40005"/>
          <a:lstStyle/>
          <a:p>
            <a:endParaRPr lang="ca-ES"/>
          </a:p>
        </p:txBody>
      </p:sp>
      <p:sp>
        <p:nvSpPr>
          <p:cNvPr id="36" name="Line 33">
            <a:extLst>
              <a:ext uri="{FF2B5EF4-FFF2-40B4-BE49-F238E27FC236}">
                <a16:creationId xmlns:a16="http://schemas.microsoft.com/office/drawing/2014/main" id="{859396B2-F1B2-434C-9AEA-AC766737909B}"/>
              </a:ext>
            </a:extLst>
          </p:cNvPr>
          <p:cNvSpPr>
            <a:spLocks noChangeShapeType="1"/>
          </p:cNvSpPr>
          <p:nvPr/>
        </p:nvSpPr>
        <p:spPr bwMode="auto">
          <a:xfrm>
            <a:off x="7588901" y="1964738"/>
            <a:ext cx="1360" cy="25718"/>
          </a:xfrm>
          <a:prstGeom prst="line">
            <a:avLst/>
          </a:prstGeom>
          <a:noFill/>
          <a:ln w="0">
            <a:solidFill>
              <a:srgbClr val="000000"/>
            </a:solidFill>
            <a:round/>
            <a:headEnd/>
            <a:tailEnd/>
          </a:ln>
        </p:spPr>
        <p:txBody>
          <a:bodyPr lIns="80010" tIns="40005" rIns="80010" bIns="40005"/>
          <a:lstStyle/>
          <a:p>
            <a:endParaRPr lang="ca-ES"/>
          </a:p>
        </p:txBody>
      </p:sp>
      <p:sp>
        <p:nvSpPr>
          <p:cNvPr id="37" name="Rectangle 34">
            <a:extLst>
              <a:ext uri="{FF2B5EF4-FFF2-40B4-BE49-F238E27FC236}">
                <a16:creationId xmlns:a16="http://schemas.microsoft.com/office/drawing/2014/main" id="{0B2456FE-D134-4F0C-A5BA-1ECEB1D7AD45}"/>
              </a:ext>
            </a:extLst>
          </p:cNvPr>
          <p:cNvSpPr>
            <a:spLocks noChangeArrowheads="1"/>
          </p:cNvSpPr>
          <p:nvPr/>
        </p:nvSpPr>
        <p:spPr bwMode="auto">
          <a:xfrm>
            <a:off x="7561686" y="4136438"/>
            <a:ext cx="107402" cy="92333"/>
          </a:xfrm>
          <a:prstGeom prst="rect">
            <a:avLst/>
          </a:prstGeom>
          <a:noFill/>
          <a:ln w="9525">
            <a:noFill/>
            <a:miter lim="800000"/>
            <a:headEnd/>
            <a:tailEnd/>
          </a:ln>
        </p:spPr>
        <p:txBody>
          <a:bodyPr wrap="none" lIns="0" tIns="0" rIns="0" bIns="0">
            <a:spAutoFit/>
          </a:bodyPr>
          <a:lstStyle/>
          <a:p>
            <a:r>
              <a:rPr lang="en-US" sz="600" dirty="0">
                <a:solidFill>
                  <a:srgbClr val="000000"/>
                </a:solidFill>
                <a:latin typeface="Helvetica" charset="0"/>
              </a:rPr>
              <a:t>3.5</a:t>
            </a:r>
            <a:endParaRPr lang="en-US" dirty="0"/>
          </a:p>
        </p:txBody>
      </p:sp>
      <p:sp>
        <p:nvSpPr>
          <p:cNvPr id="38" name="Line 35">
            <a:extLst>
              <a:ext uri="{FF2B5EF4-FFF2-40B4-BE49-F238E27FC236}">
                <a16:creationId xmlns:a16="http://schemas.microsoft.com/office/drawing/2014/main" id="{50AA6DAC-7AFF-454E-B76B-E6AD23D2FEE9}"/>
              </a:ext>
            </a:extLst>
          </p:cNvPr>
          <p:cNvSpPr>
            <a:spLocks noChangeShapeType="1"/>
          </p:cNvSpPr>
          <p:nvPr/>
        </p:nvSpPr>
        <p:spPr bwMode="auto">
          <a:xfrm flipV="1">
            <a:off x="7847437" y="4086432"/>
            <a:ext cx="1360" cy="25718"/>
          </a:xfrm>
          <a:prstGeom prst="line">
            <a:avLst/>
          </a:prstGeom>
          <a:noFill/>
          <a:ln w="0">
            <a:solidFill>
              <a:srgbClr val="000000"/>
            </a:solidFill>
            <a:round/>
            <a:headEnd/>
            <a:tailEnd/>
          </a:ln>
        </p:spPr>
        <p:txBody>
          <a:bodyPr lIns="80010" tIns="40005" rIns="80010" bIns="40005"/>
          <a:lstStyle/>
          <a:p>
            <a:endParaRPr lang="ca-ES"/>
          </a:p>
        </p:txBody>
      </p:sp>
      <p:sp>
        <p:nvSpPr>
          <p:cNvPr id="39" name="Line 36">
            <a:extLst>
              <a:ext uri="{FF2B5EF4-FFF2-40B4-BE49-F238E27FC236}">
                <a16:creationId xmlns:a16="http://schemas.microsoft.com/office/drawing/2014/main" id="{CE28424E-FA89-4B47-8957-4DC0C7B7EFF5}"/>
              </a:ext>
            </a:extLst>
          </p:cNvPr>
          <p:cNvSpPr>
            <a:spLocks noChangeShapeType="1"/>
          </p:cNvSpPr>
          <p:nvPr/>
        </p:nvSpPr>
        <p:spPr bwMode="auto">
          <a:xfrm>
            <a:off x="7847437" y="1964738"/>
            <a:ext cx="1360" cy="25718"/>
          </a:xfrm>
          <a:prstGeom prst="line">
            <a:avLst/>
          </a:prstGeom>
          <a:noFill/>
          <a:ln w="0">
            <a:solidFill>
              <a:srgbClr val="000000"/>
            </a:solidFill>
            <a:round/>
            <a:headEnd/>
            <a:tailEnd/>
          </a:ln>
        </p:spPr>
        <p:txBody>
          <a:bodyPr lIns="80010" tIns="40005" rIns="80010" bIns="40005"/>
          <a:lstStyle/>
          <a:p>
            <a:endParaRPr lang="ca-ES"/>
          </a:p>
        </p:txBody>
      </p:sp>
      <p:sp>
        <p:nvSpPr>
          <p:cNvPr id="40" name="Rectangle 37">
            <a:extLst>
              <a:ext uri="{FF2B5EF4-FFF2-40B4-BE49-F238E27FC236}">
                <a16:creationId xmlns:a16="http://schemas.microsoft.com/office/drawing/2014/main" id="{8691E05B-65EB-4487-891D-E8C91105135E}"/>
              </a:ext>
            </a:extLst>
          </p:cNvPr>
          <p:cNvSpPr>
            <a:spLocks noChangeArrowheads="1"/>
          </p:cNvSpPr>
          <p:nvPr/>
        </p:nvSpPr>
        <p:spPr bwMode="auto">
          <a:xfrm>
            <a:off x="7852879" y="4136438"/>
            <a:ext cx="43282" cy="92333"/>
          </a:xfrm>
          <a:prstGeom prst="rect">
            <a:avLst/>
          </a:prstGeom>
          <a:noFill/>
          <a:ln w="9525">
            <a:noFill/>
            <a:miter lim="800000"/>
            <a:headEnd/>
            <a:tailEnd/>
          </a:ln>
        </p:spPr>
        <p:txBody>
          <a:bodyPr wrap="none" lIns="0" tIns="0" rIns="0" bIns="0">
            <a:spAutoFit/>
          </a:bodyPr>
          <a:lstStyle/>
          <a:p>
            <a:r>
              <a:rPr lang="en-US" sz="600" dirty="0">
                <a:solidFill>
                  <a:srgbClr val="000000"/>
                </a:solidFill>
                <a:latin typeface="Helvetica" charset="0"/>
              </a:rPr>
              <a:t>4</a:t>
            </a:r>
            <a:endParaRPr lang="en-US" dirty="0"/>
          </a:p>
        </p:txBody>
      </p:sp>
      <p:sp>
        <p:nvSpPr>
          <p:cNvPr id="41" name="Line 38">
            <a:extLst>
              <a:ext uri="{FF2B5EF4-FFF2-40B4-BE49-F238E27FC236}">
                <a16:creationId xmlns:a16="http://schemas.microsoft.com/office/drawing/2014/main" id="{9E83191D-E6A4-4B90-8978-FA2C96FF031A}"/>
              </a:ext>
            </a:extLst>
          </p:cNvPr>
          <p:cNvSpPr>
            <a:spLocks noChangeShapeType="1"/>
          </p:cNvSpPr>
          <p:nvPr/>
        </p:nvSpPr>
        <p:spPr bwMode="auto">
          <a:xfrm flipV="1">
            <a:off x="8111415" y="4086432"/>
            <a:ext cx="1360" cy="25718"/>
          </a:xfrm>
          <a:prstGeom prst="line">
            <a:avLst/>
          </a:prstGeom>
          <a:noFill/>
          <a:ln w="0">
            <a:solidFill>
              <a:srgbClr val="000000"/>
            </a:solidFill>
            <a:round/>
            <a:headEnd/>
            <a:tailEnd/>
          </a:ln>
        </p:spPr>
        <p:txBody>
          <a:bodyPr lIns="80010" tIns="40005" rIns="80010" bIns="40005"/>
          <a:lstStyle/>
          <a:p>
            <a:endParaRPr lang="ca-ES"/>
          </a:p>
        </p:txBody>
      </p:sp>
      <p:sp>
        <p:nvSpPr>
          <p:cNvPr id="42" name="Line 39">
            <a:extLst>
              <a:ext uri="{FF2B5EF4-FFF2-40B4-BE49-F238E27FC236}">
                <a16:creationId xmlns:a16="http://schemas.microsoft.com/office/drawing/2014/main" id="{423A1D97-BF22-4063-9799-EFD3825A710D}"/>
              </a:ext>
            </a:extLst>
          </p:cNvPr>
          <p:cNvSpPr>
            <a:spLocks noChangeShapeType="1"/>
          </p:cNvSpPr>
          <p:nvPr/>
        </p:nvSpPr>
        <p:spPr bwMode="auto">
          <a:xfrm>
            <a:off x="8111415" y="1964738"/>
            <a:ext cx="1360" cy="25718"/>
          </a:xfrm>
          <a:prstGeom prst="line">
            <a:avLst/>
          </a:prstGeom>
          <a:noFill/>
          <a:ln w="0">
            <a:solidFill>
              <a:srgbClr val="000000"/>
            </a:solidFill>
            <a:round/>
            <a:headEnd/>
            <a:tailEnd/>
          </a:ln>
        </p:spPr>
        <p:txBody>
          <a:bodyPr lIns="80010" tIns="40005" rIns="80010" bIns="40005"/>
          <a:lstStyle/>
          <a:p>
            <a:endParaRPr lang="ca-ES"/>
          </a:p>
        </p:txBody>
      </p:sp>
      <p:sp>
        <p:nvSpPr>
          <p:cNvPr id="43" name="Rectangle 40">
            <a:extLst>
              <a:ext uri="{FF2B5EF4-FFF2-40B4-BE49-F238E27FC236}">
                <a16:creationId xmlns:a16="http://schemas.microsoft.com/office/drawing/2014/main" id="{01AE9ACA-43DF-4C24-9EA0-F89AAF3A7D2C}"/>
              </a:ext>
            </a:extLst>
          </p:cNvPr>
          <p:cNvSpPr>
            <a:spLocks noChangeArrowheads="1"/>
          </p:cNvSpPr>
          <p:nvPr/>
        </p:nvSpPr>
        <p:spPr bwMode="auto">
          <a:xfrm>
            <a:off x="8085561" y="4136438"/>
            <a:ext cx="107402" cy="92333"/>
          </a:xfrm>
          <a:prstGeom prst="rect">
            <a:avLst/>
          </a:prstGeom>
          <a:noFill/>
          <a:ln w="9525">
            <a:noFill/>
            <a:miter lim="800000"/>
            <a:headEnd/>
            <a:tailEnd/>
          </a:ln>
        </p:spPr>
        <p:txBody>
          <a:bodyPr wrap="none" lIns="0" tIns="0" rIns="0" bIns="0">
            <a:spAutoFit/>
          </a:bodyPr>
          <a:lstStyle/>
          <a:p>
            <a:r>
              <a:rPr lang="en-US" sz="600" dirty="0">
                <a:solidFill>
                  <a:srgbClr val="000000"/>
                </a:solidFill>
                <a:latin typeface="Helvetica" charset="0"/>
              </a:rPr>
              <a:t>4.5</a:t>
            </a:r>
            <a:endParaRPr lang="en-US" dirty="0"/>
          </a:p>
        </p:txBody>
      </p:sp>
      <p:sp>
        <p:nvSpPr>
          <p:cNvPr id="44" name="Line 41">
            <a:extLst>
              <a:ext uri="{FF2B5EF4-FFF2-40B4-BE49-F238E27FC236}">
                <a16:creationId xmlns:a16="http://schemas.microsoft.com/office/drawing/2014/main" id="{CE1CBF4D-8200-45F2-A327-3302162082C9}"/>
              </a:ext>
            </a:extLst>
          </p:cNvPr>
          <p:cNvSpPr>
            <a:spLocks noChangeShapeType="1"/>
          </p:cNvSpPr>
          <p:nvPr/>
        </p:nvSpPr>
        <p:spPr bwMode="auto">
          <a:xfrm flipV="1">
            <a:off x="8369951" y="4086432"/>
            <a:ext cx="1360" cy="25718"/>
          </a:xfrm>
          <a:prstGeom prst="line">
            <a:avLst/>
          </a:prstGeom>
          <a:noFill/>
          <a:ln w="0">
            <a:solidFill>
              <a:srgbClr val="000000"/>
            </a:solidFill>
            <a:round/>
            <a:headEnd/>
            <a:tailEnd/>
          </a:ln>
        </p:spPr>
        <p:txBody>
          <a:bodyPr lIns="80010" tIns="40005" rIns="80010" bIns="40005"/>
          <a:lstStyle/>
          <a:p>
            <a:endParaRPr lang="ca-ES"/>
          </a:p>
        </p:txBody>
      </p:sp>
      <p:sp>
        <p:nvSpPr>
          <p:cNvPr id="45" name="Line 42">
            <a:extLst>
              <a:ext uri="{FF2B5EF4-FFF2-40B4-BE49-F238E27FC236}">
                <a16:creationId xmlns:a16="http://schemas.microsoft.com/office/drawing/2014/main" id="{BE4ABAF0-D8A6-48E9-A97D-0F0D277CAE10}"/>
              </a:ext>
            </a:extLst>
          </p:cNvPr>
          <p:cNvSpPr>
            <a:spLocks noChangeShapeType="1"/>
          </p:cNvSpPr>
          <p:nvPr/>
        </p:nvSpPr>
        <p:spPr bwMode="auto">
          <a:xfrm>
            <a:off x="8369951" y="1964738"/>
            <a:ext cx="1360" cy="25718"/>
          </a:xfrm>
          <a:prstGeom prst="line">
            <a:avLst/>
          </a:prstGeom>
          <a:noFill/>
          <a:ln w="0">
            <a:solidFill>
              <a:srgbClr val="000000"/>
            </a:solidFill>
            <a:round/>
            <a:headEnd/>
            <a:tailEnd/>
          </a:ln>
        </p:spPr>
        <p:txBody>
          <a:bodyPr lIns="80010" tIns="40005" rIns="80010" bIns="40005"/>
          <a:lstStyle/>
          <a:p>
            <a:endParaRPr lang="ca-ES"/>
          </a:p>
        </p:txBody>
      </p:sp>
      <p:sp>
        <p:nvSpPr>
          <p:cNvPr id="46" name="Rectangle 43">
            <a:extLst>
              <a:ext uri="{FF2B5EF4-FFF2-40B4-BE49-F238E27FC236}">
                <a16:creationId xmlns:a16="http://schemas.microsoft.com/office/drawing/2014/main" id="{FF02043B-BF7B-40C9-BEE5-80DE507E4251}"/>
              </a:ext>
            </a:extLst>
          </p:cNvPr>
          <p:cNvSpPr>
            <a:spLocks noChangeArrowheads="1"/>
          </p:cNvSpPr>
          <p:nvPr/>
        </p:nvSpPr>
        <p:spPr bwMode="auto">
          <a:xfrm>
            <a:off x="8375393" y="4136438"/>
            <a:ext cx="43282" cy="92333"/>
          </a:xfrm>
          <a:prstGeom prst="rect">
            <a:avLst/>
          </a:prstGeom>
          <a:noFill/>
          <a:ln w="9525">
            <a:noFill/>
            <a:miter lim="800000"/>
            <a:headEnd/>
            <a:tailEnd/>
          </a:ln>
        </p:spPr>
        <p:txBody>
          <a:bodyPr wrap="none" lIns="0" tIns="0" rIns="0" bIns="0">
            <a:spAutoFit/>
          </a:bodyPr>
          <a:lstStyle/>
          <a:p>
            <a:r>
              <a:rPr lang="en-US" sz="600" dirty="0">
                <a:solidFill>
                  <a:srgbClr val="000000"/>
                </a:solidFill>
                <a:latin typeface="Helvetica" charset="0"/>
              </a:rPr>
              <a:t>5</a:t>
            </a:r>
            <a:endParaRPr lang="en-US" dirty="0"/>
          </a:p>
        </p:txBody>
      </p:sp>
      <p:sp>
        <p:nvSpPr>
          <p:cNvPr id="47" name="Rectangle 44">
            <a:extLst>
              <a:ext uri="{FF2B5EF4-FFF2-40B4-BE49-F238E27FC236}">
                <a16:creationId xmlns:a16="http://schemas.microsoft.com/office/drawing/2014/main" id="{345760CB-1D89-40C1-8C6D-32CC4599E0AB}"/>
              </a:ext>
            </a:extLst>
          </p:cNvPr>
          <p:cNvSpPr>
            <a:spLocks noChangeArrowheads="1"/>
          </p:cNvSpPr>
          <p:nvPr/>
        </p:nvSpPr>
        <p:spPr bwMode="auto">
          <a:xfrm>
            <a:off x="8202582" y="4287886"/>
            <a:ext cx="145874" cy="92333"/>
          </a:xfrm>
          <a:prstGeom prst="rect">
            <a:avLst/>
          </a:prstGeom>
          <a:noFill/>
          <a:ln w="9525">
            <a:noFill/>
            <a:miter lim="800000"/>
            <a:headEnd/>
            <a:tailEnd/>
          </a:ln>
        </p:spPr>
        <p:txBody>
          <a:bodyPr wrap="none" lIns="0" tIns="0" rIns="0" bIns="0">
            <a:spAutoFit/>
          </a:bodyPr>
          <a:lstStyle/>
          <a:p>
            <a:r>
              <a:rPr lang="en-US" sz="600" dirty="0">
                <a:solidFill>
                  <a:srgbClr val="000000"/>
                </a:solidFill>
                <a:latin typeface="Helvetica" charset="0"/>
              </a:rPr>
              <a:t>x 10</a:t>
            </a:r>
            <a:endParaRPr lang="en-US" dirty="0"/>
          </a:p>
        </p:txBody>
      </p:sp>
      <p:sp>
        <p:nvSpPr>
          <p:cNvPr id="48" name="Rectangle 45">
            <a:extLst>
              <a:ext uri="{FF2B5EF4-FFF2-40B4-BE49-F238E27FC236}">
                <a16:creationId xmlns:a16="http://schemas.microsoft.com/office/drawing/2014/main" id="{CB2A3FE0-462E-47BE-9D96-1ED733FD8648}"/>
              </a:ext>
            </a:extLst>
          </p:cNvPr>
          <p:cNvSpPr>
            <a:spLocks noChangeArrowheads="1"/>
          </p:cNvSpPr>
          <p:nvPr/>
        </p:nvSpPr>
        <p:spPr bwMode="auto">
          <a:xfrm>
            <a:off x="8334572" y="4256453"/>
            <a:ext cx="46488" cy="61555"/>
          </a:xfrm>
          <a:prstGeom prst="rect">
            <a:avLst/>
          </a:prstGeom>
          <a:noFill/>
          <a:ln w="9525">
            <a:noFill/>
            <a:miter lim="800000"/>
            <a:headEnd/>
            <a:tailEnd/>
          </a:ln>
        </p:spPr>
        <p:txBody>
          <a:bodyPr wrap="none" lIns="0" tIns="0" rIns="0" bIns="0">
            <a:spAutoFit/>
          </a:bodyPr>
          <a:lstStyle/>
          <a:p>
            <a:r>
              <a:rPr lang="en-US" sz="400" dirty="0">
                <a:solidFill>
                  <a:srgbClr val="000000"/>
                </a:solidFill>
                <a:latin typeface="Helvetica" charset="0"/>
              </a:rPr>
              <a:t>-3</a:t>
            </a:r>
            <a:endParaRPr lang="en-US" dirty="0"/>
          </a:p>
        </p:txBody>
      </p:sp>
      <p:sp>
        <p:nvSpPr>
          <p:cNvPr id="49" name="Line 46">
            <a:extLst>
              <a:ext uri="{FF2B5EF4-FFF2-40B4-BE49-F238E27FC236}">
                <a16:creationId xmlns:a16="http://schemas.microsoft.com/office/drawing/2014/main" id="{B5C01C5F-4B20-41B8-9E3A-3A9DD3D54657}"/>
              </a:ext>
            </a:extLst>
          </p:cNvPr>
          <p:cNvSpPr>
            <a:spLocks noChangeShapeType="1"/>
          </p:cNvSpPr>
          <p:nvPr/>
        </p:nvSpPr>
        <p:spPr bwMode="auto">
          <a:xfrm>
            <a:off x="5768265" y="4112150"/>
            <a:ext cx="23132" cy="1428"/>
          </a:xfrm>
          <a:prstGeom prst="line">
            <a:avLst/>
          </a:prstGeom>
          <a:noFill/>
          <a:ln w="0">
            <a:solidFill>
              <a:srgbClr val="000000"/>
            </a:solidFill>
            <a:round/>
            <a:headEnd/>
            <a:tailEnd/>
          </a:ln>
        </p:spPr>
        <p:txBody>
          <a:bodyPr lIns="80010" tIns="40005" rIns="80010" bIns="40005"/>
          <a:lstStyle/>
          <a:p>
            <a:endParaRPr lang="ca-ES"/>
          </a:p>
        </p:txBody>
      </p:sp>
      <p:sp>
        <p:nvSpPr>
          <p:cNvPr id="50" name="Line 47">
            <a:extLst>
              <a:ext uri="{FF2B5EF4-FFF2-40B4-BE49-F238E27FC236}">
                <a16:creationId xmlns:a16="http://schemas.microsoft.com/office/drawing/2014/main" id="{B78C07A5-ACDC-4B86-92D9-EFB9B20E45B9}"/>
              </a:ext>
            </a:extLst>
          </p:cNvPr>
          <p:cNvSpPr>
            <a:spLocks noChangeShapeType="1"/>
          </p:cNvSpPr>
          <p:nvPr/>
        </p:nvSpPr>
        <p:spPr bwMode="auto">
          <a:xfrm flipH="1">
            <a:off x="8346818" y="4112150"/>
            <a:ext cx="23133" cy="1428"/>
          </a:xfrm>
          <a:prstGeom prst="line">
            <a:avLst/>
          </a:prstGeom>
          <a:noFill/>
          <a:ln w="0">
            <a:solidFill>
              <a:srgbClr val="000000"/>
            </a:solidFill>
            <a:round/>
            <a:headEnd/>
            <a:tailEnd/>
          </a:ln>
        </p:spPr>
        <p:txBody>
          <a:bodyPr lIns="80010" tIns="40005" rIns="80010" bIns="40005"/>
          <a:lstStyle/>
          <a:p>
            <a:endParaRPr lang="ca-ES"/>
          </a:p>
        </p:txBody>
      </p:sp>
      <p:sp>
        <p:nvSpPr>
          <p:cNvPr id="51" name="Rectangle 48">
            <a:extLst>
              <a:ext uri="{FF2B5EF4-FFF2-40B4-BE49-F238E27FC236}">
                <a16:creationId xmlns:a16="http://schemas.microsoft.com/office/drawing/2014/main" id="{078C24CD-12E9-4B37-A1F4-8DCDE4ED29F4}"/>
              </a:ext>
            </a:extLst>
          </p:cNvPr>
          <p:cNvSpPr>
            <a:spLocks noChangeArrowheads="1"/>
          </p:cNvSpPr>
          <p:nvPr/>
        </p:nvSpPr>
        <p:spPr bwMode="auto">
          <a:xfrm>
            <a:off x="5662129" y="4062143"/>
            <a:ext cx="107402" cy="92333"/>
          </a:xfrm>
          <a:prstGeom prst="rect">
            <a:avLst/>
          </a:prstGeom>
          <a:noFill/>
          <a:ln w="9525">
            <a:noFill/>
            <a:miter lim="800000"/>
            <a:headEnd/>
            <a:tailEnd/>
          </a:ln>
        </p:spPr>
        <p:txBody>
          <a:bodyPr wrap="none" lIns="0" tIns="0" rIns="0" bIns="0">
            <a:spAutoFit/>
          </a:bodyPr>
          <a:lstStyle/>
          <a:p>
            <a:r>
              <a:rPr lang="en-US" sz="600" dirty="0">
                <a:solidFill>
                  <a:srgbClr val="000000"/>
                </a:solidFill>
                <a:latin typeface="Helvetica" charset="0"/>
              </a:rPr>
              <a:t>0.3</a:t>
            </a:r>
            <a:endParaRPr lang="en-US" dirty="0"/>
          </a:p>
        </p:txBody>
      </p:sp>
      <p:sp>
        <p:nvSpPr>
          <p:cNvPr id="52" name="Line 49">
            <a:extLst>
              <a:ext uri="{FF2B5EF4-FFF2-40B4-BE49-F238E27FC236}">
                <a16:creationId xmlns:a16="http://schemas.microsoft.com/office/drawing/2014/main" id="{30DDAC55-35CD-4F20-9F92-45AF8DA921D8}"/>
              </a:ext>
            </a:extLst>
          </p:cNvPr>
          <p:cNvSpPr>
            <a:spLocks noChangeShapeType="1"/>
          </p:cNvSpPr>
          <p:nvPr/>
        </p:nvSpPr>
        <p:spPr bwMode="auto">
          <a:xfrm>
            <a:off x="5768265" y="3840688"/>
            <a:ext cx="23132" cy="1428"/>
          </a:xfrm>
          <a:prstGeom prst="line">
            <a:avLst/>
          </a:prstGeom>
          <a:noFill/>
          <a:ln w="0">
            <a:solidFill>
              <a:srgbClr val="000000"/>
            </a:solidFill>
            <a:round/>
            <a:headEnd/>
            <a:tailEnd/>
          </a:ln>
        </p:spPr>
        <p:txBody>
          <a:bodyPr lIns="80010" tIns="40005" rIns="80010" bIns="40005"/>
          <a:lstStyle/>
          <a:p>
            <a:endParaRPr lang="ca-ES"/>
          </a:p>
        </p:txBody>
      </p:sp>
      <p:sp>
        <p:nvSpPr>
          <p:cNvPr id="53" name="Line 50">
            <a:extLst>
              <a:ext uri="{FF2B5EF4-FFF2-40B4-BE49-F238E27FC236}">
                <a16:creationId xmlns:a16="http://schemas.microsoft.com/office/drawing/2014/main" id="{B4505905-9FE5-49E5-A2DB-F7E14EC36669}"/>
              </a:ext>
            </a:extLst>
          </p:cNvPr>
          <p:cNvSpPr>
            <a:spLocks noChangeShapeType="1"/>
          </p:cNvSpPr>
          <p:nvPr/>
        </p:nvSpPr>
        <p:spPr bwMode="auto">
          <a:xfrm flipH="1">
            <a:off x="8346818" y="3840688"/>
            <a:ext cx="23133" cy="1428"/>
          </a:xfrm>
          <a:prstGeom prst="line">
            <a:avLst/>
          </a:prstGeom>
          <a:noFill/>
          <a:ln w="0">
            <a:solidFill>
              <a:srgbClr val="000000"/>
            </a:solidFill>
            <a:round/>
            <a:headEnd/>
            <a:tailEnd/>
          </a:ln>
        </p:spPr>
        <p:txBody>
          <a:bodyPr lIns="80010" tIns="40005" rIns="80010" bIns="40005"/>
          <a:lstStyle/>
          <a:p>
            <a:endParaRPr lang="ca-ES"/>
          </a:p>
        </p:txBody>
      </p:sp>
      <p:sp>
        <p:nvSpPr>
          <p:cNvPr id="54" name="Rectangle 51">
            <a:extLst>
              <a:ext uri="{FF2B5EF4-FFF2-40B4-BE49-F238E27FC236}">
                <a16:creationId xmlns:a16="http://schemas.microsoft.com/office/drawing/2014/main" id="{F58598BA-CB42-4C60-8330-0AA1835586EF}"/>
              </a:ext>
            </a:extLst>
          </p:cNvPr>
          <p:cNvSpPr>
            <a:spLocks noChangeArrowheads="1"/>
          </p:cNvSpPr>
          <p:nvPr/>
        </p:nvSpPr>
        <p:spPr bwMode="auto">
          <a:xfrm>
            <a:off x="5662129" y="3790681"/>
            <a:ext cx="107402" cy="92333"/>
          </a:xfrm>
          <a:prstGeom prst="rect">
            <a:avLst/>
          </a:prstGeom>
          <a:noFill/>
          <a:ln w="9525">
            <a:noFill/>
            <a:miter lim="800000"/>
            <a:headEnd/>
            <a:tailEnd/>
          </a:ln>
        </p:spPr>
        <p:txBody>
          <a:bodyPr wrap="none" lIns="0" tIns="0" rIns="0" bIns="0">
            <a:spAutoFit/>
          </a:bodyPr>
          <a:lstStyle/>
          <a:p>
            <a:r>
              <a:rPr lang="en-US" sz="600" dirty="0">
                <a:solidFill>
                  <a:srgbClr val="000000"/>
                </a:solidFill>
                <a:latin typeface="Helvetica" charset="0"/>
              </a:rPr>
              <a:t>0.4</a:t>
            </a:r>
            <a:endParaRPr lang="en-US" dirty="0"/>
          </a:p>
        </p:txBody>
      </p:sp>
      <p:sp>
        <p:nvSpPr>
          <p:cNvPr id="55" name="Line 52">
            <a:extLst>
              <a:ext uri="{FF2B5EF4-FFF2-40B4-BE49-F238E27FC236}">
                <a16:creationId xmlns:a16="http://schemas.microsoft.com/office/drawing/2014/main" id="{5369BE91-90D5-475D-9F05-AFD97FF9FB97}"/>
              </a:ext>
            </a:extLst>
          </p:cNvPr>
          <p:cNvSpPr>
            <a:spLocks noChangeShapeType="1"/>
          </p:cNvSpPr>
          <p:nvPr/>
        </p:nvSpPr>
        <p:spPr bwMode="auto">
          <a:xfrm>
            <a:off x="5768265" y="3576368"/>
            <a:ext cx="23132" cy="1429"/>
          </a:xfrm>
          <a:prstGeom prst="line">
            <a:avLst/>
          </a:prstGeom>
          <a:noFill/>
          <a:ln w="0">
            <a:solidFill>
              <a:srgbClr val="000000"/>
            </a:solidFill>
            <a:round/>
            <a:headEnd/>
            <a:tailEnd/>
          </a:ln>
        </p:spPr>
        <p:txBody>
          <a:bodyPr lIns="80010" tIns="40005" rIns="80010" bIns="40005"/>
          <a:lstStyle/>
          <a:p>
            <a:endParaRPr lang="ca-ES"/>
          </a:p>
        </p:txBody>
      </p:sp>
      <p:sp>
        <p:nvSpPr>
          <p:cNvPr id="56" name="Line 53">
            <a:extLst>
              <a:ext uri="{FF2B5EF4-FFF2-40B4-BE49-F238E27FC236}">
                <a16:creationId xmlns:a16="http://schemas.microsoft.com/office/drawing/2014/main" id="{DE8E260A-28D9-48A1-911A-973583C5F3C1}"/>
              </a:ext>
            </a:extLst>
          </p:cNvPr>
          <p:cNvSpPr>
            <a:spLocks noChangeShapeType="1"/>
          </p:cNvSpPr>
          <p:nvPr/>
        </p:nvSpPr>
        <p:spPr bwMode="auto">
          <a:xfrm flipH="1">
            <a:off x="8346818" y="3576368"/>
            <a:ext cx="23133" cy="1429"/>
          </a:xfrm>
          <a:prstGeom prst="line">
            <a:avLst/>
          </a:prstGeom>
          <a:noFill/>
          <a:ln w="0">
            <a:solidFill>
              <a:srgbClr val="000000"/>
            </a:solidFill>
            <a:round/>
            <a:headEnd/>
            <a:tailEnd/>
          </a:ln>
        </p:spPr>
        <p:txBody>
          <a:bodyPr lIns="80010" tIns="40005" rIns="80010" bIns="40005"/>
          <a:lstStyle/>
          <a:p>
            <a:endParaRPr lang="ca-ES"/>
          </a:p>
        </p:txBody>
      </p:sp>
      <p:sp>
        <p:nvSpPr>
          <p:cNvPr id="57" name="Rectangle 54">
            <a:extLst>
              <a:ext uri="{FF2B5EF4-FFF2-40B4-BE49-F238E27FC236}">
                <a16:creationId xmlns:a16="http://schemas.microsoft.com/office/drawing/2014/main" id="{22F33B54-AFC8-4832-97FF-65BC6418F1FC}"/>
              </a:ext>
            </a:extLst>
          </p:cNvPr>
          <p:cNvSpPr>
            <a:spLocks noChangeArrowheads="1"/>
          </p:cNvSpPr>
          <p:nvPr/>
        </p:nvSpPr>
        <p:spPr bwMode="auto">
          <a:xfrm>
            <a:off x="5662129" y="3526362"/>
            <a:ext cx="107402" cy="92333"/>
          </a:xfrm>
          <a:prstGeom prst="rect">
            <a:avLst/>
          </a:prstGeom>
          <a:noFill/>
          <a:ln w="9525">
            <a:noFill/>
            <a:miter lim="800000"/>
            <a:headEnd/>
            <a:tailEnd/>
          </a:ln>
        </p:spPr>
        <p:txBody>
          <a:bodyPr wrap="none" lIns="0" tIns="0" rIns="0" bIns="0">
            <a:spAutoFit/>
          </a:bodyPr>
          <a:lstStyle/>
          <a:p>
            <a:r>
              <a:rPr lang="en-US" sz="600" dirty="0">
                <a:solidFill>
                  <a:srgbClr val="000000"/>
                </a:solidFill>
                <a:latin typeface="Helvetica" charset="0"/>
              </a:rPr>
              <a:t>0.5</a:t>
            </a:r>
            <a:endParaRPr lang="en-US" dirty="0"/>
          </a:p>
        </p:txBody>
      </p:sp>
      <p:sp>
        <p:nvSpPr>
          <p:cNvPr id="58" name="Line 55">
            <a:extLst>
              <a:ext uri="{FF2B5EF4-FFF2-40B4-BE49-F238E27FC236}">
                <a16:creationId xmlns:a16="http://schemas.microsoft.com/office/drawing/2014/main" id="{83A40BAB-D913-409C-9556-07B5EC10F58E}"/>
              </a:ext>
            </a:extLst>
          </p:cNvPr>
          <p:cNvSpPr>
            <a:spLocks noChangeShapeType="1"/>
          </p:cNvSpPr>
          <p:nvPr/>
        </p:nvSpPr>
        <p:spPr bwMode="auto">
          <a:xfrm>
            <a:off x="5768265" y="3306335"/>
            <a:ext cx="23132" cy="1428"/>
          </a:xfrm>
          <a:prstGeom prst="line">
            <a:avLst/>
          </a:prstGeom>
          <a:noFill/>
          <a:ln w="0">
            <a:solidFill>
              <a:srgbClr val="000000"/>
            </a:solidFill>
            <a:round/>
            <a:headEnd/>
            <a:tailEnd/>
          </a:ln>
        </p:spPr>
        <p:txBody>
          <a:bodyPr lIns="80010" tIns="40005" rIns="80010" bIns="40005"/>
          <a:lstStyle/>
          <a:p>
            <a:endParaRPr lang="ca-ES"/>
          </a:p>
        </p:txBody>
      </p:sp>
      <p:sp>
        <p:nvSpPr>
          <p:cNvPr id="59" name="Line 56">
            <a:extLst>
              <a:ext uri="{FF2B5EF4-FFF2-40B4-BE49-F238E27FC236}">
                <a16:creationId xmlns:a16="http://schemas.microsoft.com/office/drawing/2014/main" id="{BD6B9D9A-097E-4F51-A77B-98E02650FF51}"/>
              </a:ext>
            </a:extLst>
          </p:cNvPr>
          <p:cNvSpPr>
            <a:spLocks noChangeShapeType="1"/>
          </p:cNvSpPr>
          <p:nvPr/>
        </p:nvSpPr>
        <p:spPr bwMode="auto">
          <a:xfrm flipH="1">
            <a:off x="8346818" y="3306335"/>
            <a:ext cx="23133" cy="1428"/>
          </a:xfrm>
          <a:prstGeom prst="line">
            <a:avLst/>
          </a:prstGeom>
          <a:noFill/>
          <a:ln w="0">
            <a:solidFill>
              <a:srgbClr val="000000"/>
            </a:solidFill>
            <a:round/>
            <a:headEnd/>
            <a:tailEnd/>
          </a:ln>
        </p:spPr>
        <p:txBody>
          <a:bodyPr lIns="80010" tIns="40005" rIns="80010" bIns="40005"/>
          <a:lstStyle/>
          <a:p>
            <a:endParaRPr lang="ca-ES"/>
          </a:p>
        </p:txBody>
      </p:sp>
      <p:sp>
        <p:nvSpPr>
          <p:cNvPr id="60" name="Rectangle 57">
            <a:extLst>
              <a:ext uri="{FF2B5EF4-FFF2-40B4-BE49-F238E27FC236}">
                <a16:creationId xmlns:a16="http://schemas.microsoft.com/office/drawing/2014/main" id="{AC4C4DBB-3EA4-492A-B07F-10BB15C0D73D}"/>
              </a:ext>
            </a:extLst>
          </p:cNvPr>
          <p:cNvSpPr>
            <a:spLocks noChangeArrowheads="1"/>
          </p:cNvSpPr>
          <p:nvPr/>
        </p:nvSpPr>
        <p:spPr bwMode="auto">
          <a:xfrm>
            <a:off x="5662129" y="3254900"/>
            <a:ext cx="107402" cy="92333"/>
          </a:xfrm>
          <a:prstGeom prst="rect">
            <a:avLst/>
          </a:prstGeom>
          <a:noFill/>
          <a:ln w="9525">
            <a:noFill/>
            <a:miter lim="800000"/>
            <a:headEnd/>
            <a:tailEnd/>
          </a:ln>
        </p:spPr>
        <p:txBody>
          <a:bodyPr wrap="none" lIns="0" tIns="0" rIns="0" bIns="0">
            <a:spAutoFit/>
          </a:bodyPr>
          <a:lstStyle/>
          <a:p>
            <a:r>
              <a:rPr lang="en-US" sz="600" dirty="0">
                <a:solidFill>
                  <a:srgbClr val="000000"/>
                </a:solidFill>
                <a:latin typeface="Helvetica" charset="0"/>
              </a:rPr>
              <a:t>0.6</a:t>
            </a:r>
            <a:endParaRPr lang="en-US" dirty="0"/>
          </a:p>
        </p:txBody>
      </p:sp>
      <p:sp>
        <p:nvSpPr>
          <p:cNvPr id="61" name="Line 58">
            <a:extLst>
              <a:ext uri="{FF2B5EF4-FFF2-40B4-BE49-F238E27FC236}">
                <a16:creationId xmlns:a16="http://schemas.microsoft.com/office/drawing/2014/main" id="{51394CAC-A6E5-4CC9-AE53-6005D7E9CC4A}"/>
              </a:ext>
            </a:extLst>
          </p:cNvPr>
          <p:cNvSpPr>
            <a:spLocks noChangeShapeType="1"/>
          </p:cNvSpPr>
          <p:nvPr/>
        </p:nvSpPr>
        <p:spPr bwMode="auto">
          <a:xfrm>
            <a:off x="5768265" y="3034873"/>
            <a:ext cx="23132" cy="1428"/>
          </a:xfrm>
          <a:prstGeom prst="line">
            <a:avLst/>
          </a:prstGeom>
          <a:noFill/>
          <a:ln w="0">
            <a:solidFill>
              <a:srgbClr val="000000"/>
            </a:solidFill>
            <a:round/>
            <a:headEnd/>
            <a:tailEnd/>
          </a:ln>
        </p:spPr>
        <p:txBody>
          <a:bodyPr lIns="80010" tIns="40005" rIns="80010" bIns="40005"/>
          <a:lstStyle/>
          <a:p>
            <a:endParaRPr lang="ca-ES"/>
          </a:p>
        </p:txBody>
      </p:sp>
      <p:sp>
        <p:nvSpPr>
          <p:cNvPr id="62" name="Line 59">
            <a:extLst>
              <a:ext uri="{FF2B5EF4-FFF2-40B4-BE49-F238E27FC236}">
                <a16:creationId xmlns:a16="http://schemas.microsoft.com/office/drawing/2014/main" id="{9997A69E-85FF-4AC4-AE89-347132FC9E50}"/>
              </a:ext>
            </a:extLst>
          </p:cNvPr>
          <p:cNvSpPr>
            <a:spLocks noChangeShapeType="1"/>
          </p:cNvSpPr>
          <p:nvPr/>
        </p:nvSpPr>
        <p:spPr bwMode="auto">
          <a:xfrm flipH="1">
            <a:off x="8346818" y="3034873"/>
            <a:ext cx="23133" cy="1428"/>
          </a:xfrm>
          <a:prstGeom prst="line">
            <a:avLst/>
          </a:prstGeom>
          <a:noFill/>
          <a:ln w="0">
            <a:solidFill>
              <a:srgbClr val="000000"/>
            </a:solidFill>
            <a:round/>
            <a:headEnd/>
            <a:tailEnd/>
          </a:ln>
        </p:spPr>
        <p:txBody>
          <a:bodyPr lIns="80010" tIns="40005" rIns="80010" bIns="40005"/>
          <a:lstStyle/>
          <a:p>
            <a:endParaRPr lang="ca-ES"/>
          </a:p>
        </p:txBody>
      </p:sp>
      <p:sp>
        <p:nvSpPr>
          <p:cNvPr id="63" name="Rectangle 60">
            <a:extLst>
              <a:ext uri="{FF2B5EF4-FFF2-40B4-BE49-F238E27FC236}">
                <a16:creationId xmlns:a16="http://schemas.microsoft.com/office/drawing/2014/main" id="{611ACBC8-C527-475E-A2EC-FABDBCCF5D07}"/>
              </a:ext>
            </a:extLst>
          </p:cNvPr>
          <p:cNvSpPr>
            <a:spLocks noChangeArrowheads="1"/>
          </p:cNvSpPr>
          <p:nvPr/>
        </p:nvSpPr>
        <p:spPr bwMode="auto">
          <a:xfrm>
            <a:off x="5662129" y="2984866"/>
            <a:ext cx="107402" cy="92333"/>
          </a:xfrm>
          <a:prstGeom prst="rect">
            <a:avLst/>
          </a:prstGeom>
          <a:noFill/>
          <a:ln w="9525">
            <a:noFill/>
            <a:miter lim="800000"/>
            <a:headEnd/>
            <a:tailEnd/>
          </a:ln>
        </p:spPr>
        <p:txBody>
          <a:bodyPr wrap="none" lIns="0" tIns="0" rIns="0" bIns="0">
            <a:spAutoFit/>
          </a:bodyPr>
          <a:lstStyle/>
          <a:p>
            <a:r>
              <a:rPr lang="en-US" sz="600" dirty="0">
                <a:solidFill>
                  <a:srgbClr val="000000"/>
                </a:solidFill>
                <a:latin typeface="Helvetica" charset="0"/>
              </a:rPr>
              <a:t>0.7</a:t>
            </a:r>
            <a:endParaRPr lang="en-US" dirty="0"/>
          </a:p>
        </p:txBody>
      </p:sp>
      <p:sp>
        <p:nvSpPr>
          <p:cNvPr id="64" name="Line 61">
            <a:extLst>
              <a:ext uri="{FF2B5EF4-FFF2-40B4-BE49-F238E27FC236}">
                <a16:creationId xmlns:a16="http://schemas.microsoft.com/office/drawing/2014/main" id="{CE2BCE5B-18A9-4330-ABBB-6FB8BC8E698B}"/>
              </a:ext>
            </a:extLst>
          </p:cNvPr>
          <p:cNvSpPr>
            <a:spLocks noChangeShapeType="1"/>
          </p:cNvSpPr>
          <p:nvPr/>
        </p:nvSpPr>
        <p:spPr bwMode="auto">
          <a:xfrm>
            <a:off x="5768265" y="2770553"/>
            <a:ext cx="23132" cy="1429"/>
          </a:xfrm>
          <a:prstGeom prst="line">
            <a:avLst/>
          </a:prstGeom>
          <a:noFill/>
          <a:ln w="0">
            <a:solidFill>
              <a:srgbClr val="000000"/>
            </a:solidFill>
            <a:round/>
            <a:headEnd/>
            <a:tailEnd/>
          </a:ln>
        </p:spPr>
        <p:txBody>
          <a:bodyPr lIns="80010" tIns="40005" rIns="80010" bIns="40005"/>
          <a:lstStyle/>
          <a:p>
            <a:endParaRPr lang="ca-ES"/>
          </a:p>
        </p:txBody>
      </p:sp>
      <p:sp>
        <p:nvSpPr>
          <p:cNvPr id="65" name="Line 62">
            <a:extLst>
              <a:ext uri="{FF2B5EF4-FFF2-40B4-BE49-F238E27FC236}">
                <a16:creationId xmlns:a16="http://schemas.microsoft.com/office/drawing/2014/main" id="{57555272-FA8F-4C5D-AB00-2EBDCB75176C}"/>
              </a:ext>
            </a:extLst>
          </p:cNvPr>
          <p:cNvSpPr>
            <a:spLocks noChangeShapeType="1"/>
          </p:cNvSpPr>
          <p:nvPr/>
        </p:nvSpPr>
        <p:spPr bwMode="auto">
          <a:xfrm flipH="1">
            <a:off x="8346818" y="2770553"/>
            <a:ext cx="23133" cy="1429"/>
          </a:xfrm>
          <a:prstGeom prst="line">
            <a:avLst/>
          </a:prstGeom>
          <a:noFill/>
          <a:ln w="0">
            <a:solidFill>
              <a:srgbClr val="000000"/>
            </a:solidFill>
            <a:round/>
            <a:headEnd/>
            <a:tailEnd/>
          </a:ln>
        </p:spPr>
        <p:txBody>
          <a:bodyPr lIns="80010" tIns="40005" rIns="80010" bIns="40005"/>
          <a:lstStyle/>
          <a:p>
            <a:endParaRPr lang="ca-ES"/>
          </a:p>
        </p:txBody>
      </p:sp>
      <p:sp>
        <p:nvSpPr>
          <p:cNvPr id="66" name="Rectangle 63">
            <a:extLst>
              <a:ext uri="{FF2B5EF4-FFF2-40B4-BE49-F238E27FC236}">
                <a16:creationId xmlns:a16="http://schemas.microsoft.com/office/drawing/2014/main" id="{C9321757-6420-4B53-B078-EF12C12F4761}"/>
              </a:ext>
            </a:extLst>
          </p:cNvPr>
          <p:cNvSpPr>
            <a:spLocks noChangeArrowheads="1"/>
          </p:cNvSpPr>
          <p:nvPr/>
        </p:nvSpPr>
        <p:spPr bwMode="auto">
          <a:xfrm>
            <a:off x="5662129" y="2720547"/>
            <a:ext cx="107402" cy="92333"/>
          </a:xfrm>
          <a:prstGeom prst="rect">
            <a:avLst/>
          </a:prstGeom>
          <a:noFill/>
          <a:ln w="9525">
            <a:noFill/>
            <a:miter lim="800000"/>
            <a:headEnd/>
            <a:tailEnd/>
          </a:ln>
        </p:spPr>
        <p:txBody>
          <a:bodyPr wrap="none" lIns="0" tIns="0" rIns="0" bIns="0">
            <a:spAutoFit/>
          </a:bodyPr>
          <a:lstStyle/>
          <a:p>
            <a:r>
              <a:rPr lang="en-US" sz="600" dirty="0">
                <a:solidFill>
                  <a:srgbClr val="000000"/>
                </a:solidFill>
                <a:latin typeface="Helvetica" charset="0"/>
              </a:rPr>
              <a:t>0.8</a:t>
            </a:r>
            <a:endParaRPr lang="en-US" dirty="0"/>
          </a:p>
        </p:txBody>
      </p:sp>
      <p:sp>
        <p:nvSpPr>
          <p:cNvPr id="67" name="Line 64">
            <a:extLst>
              <a:ext uri="{FF2B5EF4-FFF2-40B4-BE49-F238E27FC236}">
                <a16:creationId xmlns:a16="http://schemas.microsoft.com/office/drawing/2014/main" id="{FE320D96-0F6E-4E26-9E21-DB3D62BA922D}"/>
              </a:ext>
            </a:extLst>
          </p:cNvPr>
          <p:cNvSpPr>
            <a:spLocks noChangeShapeType="1"/>
          </p:cNvSpPr>
          <p:nvPr/>
        </p:nvSpPr>
        <p:spPr bwMode="auto">
          <a:xfrm>
            <a:off x="5768265" y="2500520"/>
            <a:ext cx="23132" cy="1428"/>
          </a:xfrm>
          <a:prstGeom prst="line">
            <a:avLst/>
          </a:prstGeom>
          <a:noFill/>
          <a:ln w="0">
            <a:solidFill>
              <a:srgbClr val="000000"/>
            </a:solidFill>
            <a:round/>
            <a:headEnd/>
            <a:tailEnd/>
          </a:ln>
        </p:spPr>
        <p:txBody>
          <a:bodyPr lIns="80010" tIns="40005" rIns="80010" bIns="40005"/>
          <a:lstStyle/>
          <a:p>
            <a:endParaRPr lang="ca-ES"/>
          </a:p>
        </p:txBody>
      </p:sp>
      <p:sp>
        <p:nvSpPr>
          <p:cNvPr id="68" name="Line 65">
            <a:extLst>
              <a:ext uri="{FF2B5EF4-FFF2-40B4-BE49-F238E27FC236}">
                <a16:creationId xmlns:a16="http://schemas.microsoft.com/office/drawing/2014/main" id="{FF308991-9405-4CBE-B222-67EA4DBEB379}"/>
              </a:ext>
            </a:extLst>
          </p:cNvPr>
          <p:cNvSpPr>
            <a:spLocks noChangeShapeType="1"/>
          </p:cNvSpPr>
          <p:nvPr/>
        </p:nvSpPr>
        <p:spPr bwMode="auto">
          <a:xfrm flipH="1">
            <a:off x="8346818" y="2500520"/>
            <a:ext cx="23133" cy="1428"/>
          </a:xfrm>
          <a:prstGeom prst="line">
            <a:avLst/>
          </a:prstGeom>
          <a:noFill/>
          <a:ln w="0">
            <a:solidFill>
              <a:srgbClr val="000000"/>
            </a:solidFill>
            <a:round/>
            <a:headEnd/>
            <a:tailEnd/>
          </a:ln>
        </p:spPr>
        <p:txBody>
          <a:bodyPr lIns="80010" tIns="40005" rIns="80010" bIns="40005"/>
          <a:lstStyle/>
          <a:p>
            <a:endParaRPr lang="ca-ES"/>
          </a:p>
        </p:txBody>
      </p:sp>
      <p:sp>
        <p:nvSpPr>
          <p:cNvPr id="69" name="Rectangle 66">
            <a:extLst>
              <a:ext uri="{FF2B5EF4-FFF2-40B4-BE49-F238E27FC236}">
                <a16:creationId xmlns:a16="http://schemas.microsoft.com/office/drawing/2014/main" id="{E6E9DCFF-D2DA-4CB6-B9A6-79D81F890ED8}"/>
              </a:ext>
            </a:extLst>
          </p:cNvPr>
          <p:cNvSpPr>
            <a:spLocks noChangeArrowheads="1"/>
          </p:cNvSpPr>
          <p:nvPr/>
        </p:nvSpPr>
        <p:spPr bwMode="auto">
          <a:xfrm>
            <a:off x="5662129" y="2449085"/>
            <a:ext cx="107402" cy="92333"/>
          </a:xfrm>
          <a:prstGeom prst="rect">
            <a:avLst/>
          </a:prstGeom>
          <a:noFill/>
          <a:ln w="9525">
            <a:noFill/>
            <a:miter lim="800000"/>
            <a:headEnd/>
            <a:tailEnd/>
          </a:ln>
        </p:spPr>
        <p:txBody>
          <a:bodyPr wrap="none" lIns="0" tIns="0" rIns="0" bIns="0">
            <a:spAutoFit/>
          </a:bodyPr>
          <a:lstStyle/>
          <a:p>
            <a:r>
              <a:rPr lang="en-US" sz="600" dirty="0">
                <a:solidFill>
                  <a:srgbClr val="000000"/>
                </a:solidFill>
                <a:latin typeface="Helvetica" charset="0"/>
              </a:rPr>
              <a:t>0.9</a:t>
            </a:r>
            <a:endParaRPr lang="en-US" dirty="0"/>
          </a:p>
        </p:txBody>
      </p:sp>
      <p:sp>
        <p:nvSpPr>
          <p:cNvPr id="70" name="Line 67">
            <a:extLst>
              <a:ext uri="{FF2B5EF4-FFF2-40B4-BE49-F238E27FC236}">
                <a16:creationId xmlns:a16="http://schemas.microsoft.com/office/drawing/2014/main" id="{02598877-62B8-43D9-97B3-37A6082FF20F}"/>
              </a:ext>
            </a:extLst>
          </p:cNvPr>
          <p:cNvSpPr>
            <a:spLocks noChangeShapeType="1"/>
          </p:cNvSpPr>
          <p:nvPr/>
        </p:nvSpPr>
        <p:spPr bwMode="auto">
          <a:xfrm>
            <a:off x="5768265" y="2236201"/>
            <a:ext cx="23132" cy="1429"/>
          </a:xfrm>
          <a:prstGeom prst="line">
            <a:avLst/>
          </a:prstGeom>
          <a:noFill/>
          <a:ln w="0">
            <a:solidFill>
              <a:srgbClr val="000000"/>
            </a:solidFill>
            <a:round/>
            <a:headEnd/>
            <a:tailEnd/>
          </a:ln>
        </p:spPr>
        <p:txBody>
          <a:bodyPr lIns="80010" tIns="40005" rIns="80010" bIns="40005"/>
          <a:lstStyle/>
          <a:p>
            <a:endParaRPr lang="ca-ES"/>
          </a:p>
        </p:txBody>
      </p:sp>
      <p:sp>
        <p:nvSpPr>
          <p:cNvPr id="71" name="Line 68">
            <a:extLst>
              <a:ext uri="{FF2B5EF4-FFF2-40B4-BE49-F238E27FC236}">
                <a16:creationId xmlns:a16="http://schemas.microsoft.com/office/drawing/2014/main" id="{0DF0E8A8-055D-48E8-9E28-21429B72262F}"/>
              </a:ext>
            </a:extLst>
          </p:cNvPr>
          <p:cNvSpPr>
            <a:spLocks noChangeShapeType="1"/>
          </p:cNvSpPr>
          <p:nvPr/>
        </p:nvSpPr>
        <p:spPr bwMode="auto">
          <a:xfrm flipH="1">
            <a:off x="8346818" y="2236201"/>
            <a:ext cx="23133" cy="1429"/>
          </a:xfrm>
          <a:prstGeom prst="line">
            <a:avLst/>
          </a:prstGeom>
          <a:noFill/>
          <a:ln w="0">
            <a:solidFill>
              <a:srgbClr val="000000"/>
            </a:solidFill>
            <a:round/>
            <a:headEnd/>
            <a:tailEnd/>
          </a:ln>
        </p:spPr>
        <p:txBody>
          <a:bodyPr lIns="80010" tIns="40005" rIns="80010" bIns="40005"/>
          <a:lstStyle/>
          <a:p>
            <a:endParaRPr lang="ca-ES"/>
          </a:p>
        </p:txBody>
      </p:sp>
      <p:sp>
        <p:nvSpPr>
          <p:cNvPr id="72" name="Rectangle 69">
            <a:extLst>
              <a:ext uri="{FF2B5EF4-FFF2-40B4-BE49-F238E27FC236}">
                <a16:creationId xmlns:a16="http://schemas.microsoft.com/office/drawing/2014/main" id="{4FCDBC81-3F1C-438F-B32C-3760FF25E10D}"/>
              </a:ext>
            </a:extLst>
          </p:cNvPr>
          <p:cNvSpPr>
            <a:spLocks noChangeArrowheads="1"/>
          </p:cNvSpPr>
          <p:nvPr/>
        </p:nvSpPr>
        <p:spPr bwMode="auto">
          <a:xfrm>
            <a:off x="5724722" y="2184766"/>
            <a:ext cx="43282" cy="92333"/>
          </a:xfrm>
          <a:prstGeom prst="rect">
            <a:avLst/>
          </a:prstGeom>
          <a:noFill/>
          <a:ln w="9525">
            <a:noFill/>
            <a:miter lim="800000"/>
            <a:headEnd/>
            <a:tailEnd/>
          </a:ln>
        </p:spPr>
        <p:txBody>
          <a:bodyPr wrap="none" lIns="0" tIns="0" rIns="0" bIns="0">
            <a:spAutoFit/>
          </a:bodyPr>
          <a:lstStyle/>
          <a:p>
            <a:r>
              <a:rPr lang="en-US" sz="600" dirty="0">
                <a:solidFill>
                  <a:srgbClr val="000000"/>
                </a:solidFill>
                <a:latin typeface="Helvetica" charset="0"/>
              </a:rPr>
              <a:t>1</a:t>
            </a:r>
            <a:endParaRPr lang="en-US" dirty="0"/>
          </a:p>
        </p:txBody>
      </p:sp>
      <p:sp>
        <p:nvSpPr>
          <p:cNvPr id="73" name="Line 70">
            <a:extLst>
              <a:ext uri="{FF2B5EF4-FFF2-40B4-BE49-F238E27FC236}">
                <a16:creationId xmlns:a16="http://schemas.microsoft.com/office/drawing/2014/main" id="{6D43B94D-061F-4AF2-B05E-65CC7B84B1CB}"/>
              </a:ext>
            </a:extLst>
          </p:cNvPr>
          <p:cNvSpPr>
            <a:spLocks noChangeShapeType="1"/>
          </p:cNvSpPr>
          <p:nvPr/>
        </p:nvSpPr>
        <p:spPr bwMode="auto">
          <a:xfrm>
            <a:off x="5768265" y="1964738"/>
            <a:ext cx="23132" cy="1429"/>
          </a:xfrm>
          <a:prstGeom prst="line">
            <a:avLst/>
          </a:prstGeom>
          <a:noFill/>
          <a:ln w="0">
            <a:solidFill>
              <a:srgbClr val="000000"/>
            </a:solidFill>
            <a:round/>
            <a:headEnd/>
            <a:tailEnd/>
          </a:ln>
        </p:spPr>
        <p:txBody>
          <a:bodyPr lIns="80010" tIns="40005" rIns="80010" bIns="40005"/>
          <a:lstStyle/>
          <a:p>
            <a:endParaRPr lang="ca-ES"/>
          </a:p>
        </p:txBody>
      </p:sp>
      <p:sp>
        <p:nvSpPr>
          <p:cNvPr id="74" name="Line 71">
            <a:extLst>
              <a:ext uri="{FF2B5EF4-FFF2-40B4-BE49-F238E27FC236}">
                <a16:creationId xmlns:a16="http://schemas.microsoft.com/office/drawing/2014/main" id="{AA5319E6-8938-4126-A57D-908827672E11}"/>
              </a:ext>
            </a:extLst>
          </p:cNvPr>
          <p:cNvSpPr>
            <a:spLocks noChangeShapeType="1"/>
          </p:cNvSpPr>
          <p:nvPr/>
        </p:nvSpPr>
        <p:spPr bwMode="auto">
          <a:xfrm flipH="1">
            <a:off x="8346818" y="1964738"/>
            <a:ext cx="23133" cy="1429"/>
          </a:xfrm>
          <a:prstGeom prst="line">
            <a:avLst/>
          </a:prstGeom>
          <a:noFill/>
          <a:ln w="0">
            <a:solidFill>
              <a:srgbClr val="000000"/>
            </a:solidFill>
            <a:round/>
            <a:headEnd/>
            <a:tailEnd/>
          </a:ln>
        </p:spPr>
        <p:txBody>
          <a:bodyPr lIns="80010" tIns="40005" rIns="80010" bIns="40005"/>
          <a:lstStyle/>
          <a:p>
            <a:endParaRPr lang="ca-ES"/>
          </a:p>
        </p:txBody>
      </p:sp>
      <p:sp>
        <p:nvSpPr>
          <p:cNvPr id="75" name="Rectangle 72">
            <a:extLst>
              <a:ext uri="{FF2B5EF4-FFF2-40B4-BE49-F238E27FC236}">
                <a16:creationId xmlns:a16="http://schemas.microsoft.com/office/drawing/2014/main" id="{C2D0F80F-4B66-4F2C-B129-E12F2BAE4433}"/>
              </a:ext>
            </a:extLst>
          </p:cNvPr>
          <p:cNvSpPr>
            <a:spLocks noChangeArrowheads="1"/>
          </p:cNvSpPr>
          <p:nvPr/>
        </p:nvSpPr>
        <p:spPr bwMode="auto">
          <a:xfrm>
            <a:off x="5662129" y="1914732"/>
            <a:ext cx="107402" cy="92333"/>
          </a:xfrm>
          <a:prstGeom prst="rect">
            <a:avLst/>
          </a:prstGeom>
          <a:noFill/>
          <a:ln w="9525">
            <a:noFill/>
            <a:miter lim="800000"/>
            <a:headEnd/>
            <a:tailEnd/>
          </a:ln>
        </p:spPr>
        <p:txBody>
          <a:bodyPr wrap="none" lIns="0" tIns="0" rIns="0" bIns="0">
            <a:spAutoFit/>
          </a:bodyPr>
          <a:lstStyle/>
          <a:p>
            <a:r>
              <a:rPr lang="en-US" sz="600" dirty="0">
                <a:solidFill>
                  <a:srgbClr val="000000"/>
                </a:solidFill>
                <a:latin typeface="Helvetica" charset="0"/>
              </a:rPr>
              <a:t>1.1</a:t>
            </a:r>
            <a:endParaRPr lang="en-US" dirty="0"/>
          </a:p>
        </p:txBody>
      </p:sp>
      <p:sp>
        <p:nvSpPr>
          <p:cNvPr id="76" name="Line 73">
            <a:extLst>
              <a:ext uri="{FF2B5EF4-FFF2-40B4-BE49-F238E27FC236}">
                <a16:creationId xmlns:a16="http://schemas.microsoft.com/office/drawing/2014/main" id="{B2877F3B-3E06-4174-9E19-9284B8C98145}"/>
              </a:ext>
            </a:extLst>
          </p:cNvPr>
          <p:cNvSpPr>
            <a:spLocks noChangeShapeType="1"/>
          </p:cNvSpPr>
          <p:nvPr/>
        </p:nvSpPr>
        <p:spPr bwMode="auto">
          <a:xfrm>
            <a:off x="5768264" y="1964738"/>
            <a:ext cx="2601686" cy="1429"/>
          </a:xfrm>
          <a:prstGeom prst="line">
            <a:avLst/>
          </a:prstGeom>
          <a:noFill/>
          <a:ln w="0">
            <a:solidFill>
              <a:srgbClr val="000000"/>
            </a:solidFill>
            <a:round/>
            <a:headEnd/>
            <a:tailEnd/>
          </a:ln>
        </p:spPr>
        <p:txBody>
          <a:bodyPr lIns="80010" tIns="40005" rIns="80010" bIns="40005"/>
          <a:lstStyle/>
          <a:p>
            <a:endParaRPr lang="ca-ES"/>
          </a:p>
        </p:txBody>
      </p:sp>
      <p:sp>
        <p:nvSpPr>
          <p:cNvPr id="77" name="Freeform 74">
            <a:extLst>
              <a:ext uri="{FF2B5EF4-FFF2-40B4-BE49-F238E27FC236}">
                <a16:creationId xmlns:a16="http://schemas.microsoft.com/office/drawing/2014/main" id="{3842B255-2E69-4ABB-9477-C37FEB102F8C}"/>
              </a:ext>
            </a:extLst>
          </p:cNvPr>
          <p:cNvSpPr>
            <a:spLocks/>
          </p:cNvSpPr>
          <p:nvPr/>
        </p:nvSpPr>
        <p:spPr bwMode="auto">
          <a:xfrm>
            <a:off x="5768264" y="1964738"/>
            <a:ext cx="2601686" cy="2147412"/>
          </a:xfrm>
          <a:custGeom>
            <a:avLst/>
            <a:gdLst/>
            <a:ahLst/>
            <a:cxnLst>
              <a:cxn ang="0">
                <a:pos x="0" y="341"/>
              </a:cxn>
              <a:cxn ang="0">
                <a:pos x="433" y="341"/>
              </a:cxn>
              <a:cxn ang="0">
                <a:pos x="433" y="0"/>
              </a:cxn>
            </a:cxnLst>
            <a:rect l="0" t="0" r="r" b="b"/>
            <a:pathLst>
              <a:path w="433" h="341">
                <a:moveTo>
                  <a:pt x="0" y="341"/>
                </a:moveTo>
                <a:lnTo>
                  <a:pt x="433" y="341"/>
                </a:lnTo>
                <a:lnTo>
                  <a:pt x="433" y="0"/>
                </a:lnTo>
              </a:path>
            </a:pathLst>
          </a:custGeom>
          <a:noFill/>
          <a:ln w="0">
            <a:solidFill>
              <a:srgbClr val="000000"/>
            </a:solidFill>
            <a:prstDash val="solid"/>
            <a:round/>
            <a:headEnd/>
            <a:tailEnd/>
          </a:ln>
        </p:spPr>
        <p:txBody>
          <a:bodyPr lIns="80010" tIns="40005" rIns="80010" bIns="40005"/>
          <a:lstStyle/>
          <a:p>
            <a:endParaRPr lang="ca-ES"/>
          </a:p>
        </p:txBody>
      </p:sp>
      <p:sp>
        <p:nvSpPr>
          <p:cNvPr id="78" name="Line 75">
            <a:extLst>
              <a:ext uri="{FF2B5EF4-FFF2-40B4-BE49-F238E27FC236}">
                <a16:creationId xmlns:a16="http://schemas.microsoft.com/office/drawing/2014/main" id="{D318C413-B521-4C11-821B-C3EB579D8200}"/>
              </a:ext>
            </a:extLst>
          </p:cNvPr>
          <p:cNvSpPr>
            <a:spLocks noChangeShapeType="1"/>
          </p:cNvSpPr>
          <p:nvPr/>
        </p:nvSpPr>
        <p:spPr bwMode="auto">
          <a:xfrm flipV="1">
            <a:off x="5768265" y="1964738"/>
            <a:ext cx="1360" cy="2147412"/>
          </a:xfrm>
          <a:prstGeom prst="line">
            <a:avLst/>
          </a:prstGeom>
          <a:noFill/>
          <a:ln w="0">
            <a:solidFill>
              <a:srgbClr val="000000"/>
            </a:solidFill>
            <a:round/>
            <a:headEnd/>
            <a:tailEnd/>
          </a:ln>
        </p:spPr>
        <p:txBody>
          <a:bodyPr lIns="80010" tIns="40005" rIns="80010" bIns="40005"/>
          <a:lstStyle/>
          <a:p>
            <a:endParaRPr lang="ca-ES"/>
          </a:p>
        </p:txBody>
      </p:sp>
      <p:sp>
        <p:nvSpPr>
          <p:cNvPr id="79" name="Freeform 76">
            <a:extLst>
              <a:ext uri="{FF2B5EF4-FFF2-40B4-BE49-F238E27FC236}">
                <a16:creationId xmlns:a16="http://schemas.microsoft.com/office/drawing/2014/main" id="{123D6DD0-9D9D-4425-8D31-C971CD579D02}"/>
              </a:ext>
            </a:extLst>
          </p:cNvPr>
          <p:cNvSpPr>
            <a:spLocks/>
          </p:cNvSpPr>
          <p:nvPr/>
        </p:nvSpPr>
        <p:spPr bwMode="auto">
          <a:xfrm>
            <a:off x="5768264" y="2236201"/>
            <a:ext cx="2601686" cy="1850232"/>
          </a:xfrm>
          <a:custGeom>
            <a:avLst/>
            <a:gdLst/>
            <a:ahLst/>
            <a:cxnLst>
              <a:cxn ang="0">
                <a:pos x="0" y="88"/>
              </a:cxn>
              <a:cxn ang="0">
                <a:pos x="39" y="74"/>
              </a:cxn>
              <a:cxn ang="0">
                <a:pos x="75" y="57"/>
              </a:cxn>
              <a:cxn ang="0">
                <a:pos x="114" y="44"/>
              </a:cxn>
              <a:cxn ang="0">
                <a:pos x="154" y="30"/>
              </a:cxn>
              <a:cxn ang="0">
                <a:pos x="189" y="22"/>
              </a:cxn>
              <a:cxn ang="0">
                <a:pos x="229" y="13"/>
              </a:cxn>
              <a:cxn ang="0">
                <a:pos x="269" y="8"/>
              </a:cxn>
              <a:cxn ang="0">
                <a:pos x="304" y="0"/>
              </a:cxn>
              <a:cxn ang="0">
                <a:pos x="344" y="0"/>
              </a:cxn>
              <a:cxn ang="0">
                <a:pos x="384" y="0"/>
              </a:cxn>
              <a:cxn ang="0">
                <a:pos x="419" y="0"/>
              </a:cxn>
              <a:cxn ang="0">
                <a:pos x="459" y="0"/>
              </a:cxn>
              <a:cxn ang="0">
                <a:pos x="499" y="8"/>
              </a:cxn>
              <a:cxn ang="0">
                <a:pos x="534" y="13"/>
              </a:cxn>
              <a:cxn ang="0">
                <a:pos x="574" y="22"/>
              </a:cxn>
              <a:cxn ang="0">
                <a:pos x="614" y="30"/>
              </a:cxn>
              <a:cxn ang="0">
                <a:pos x="649" y="44"/>
              </a:cxn>
              <a:cxn ang="0">
                <a:pos x="689" y="57"/>
              </a:cxn>
              <a:cxn ang="0">
                <a:pos x="728" y="74"/>
              </a:cxn>
              <a:cxn ang="0">
                <a:pos x="764" y="88"/>
              </a:cxn>
              <a:cxn ang="0">
                <a:pos x="804" y="110"/>
              </a:cxn>
              <a:cxn ang="0">
                <a:pos x="843" y="132"/>
              </a:cxn>
              <a:cxn ang="0">
                <a:pos x="879" y="154"/>
              </a:cxn>
              <a:cxn ang="0">
                <a:pos x="918" y="176"/>
              </a:cxn>
              <a:cxn ang="0">
                <a:pos x="958" y="202"/>
              </a:cxn>
              <a:cxn ang="0">
                <a:pos x="994" y="229"/>
              </a:cxn>
              <a:cxn ang="0">
                <a:pos x="1033" y="260"/>
              </a:cxn>
              <a:cxn ang="0">
                <a:pos x="1069" y="290"/>
              </a:cxn>
              <a:cxn ang="0">
                <a:pos x="1108" y="321"/>
              </a:cxn>
              <a:cxn ang="0">
                <a:pos x="1148" y="357"/>
              </a:cxn>
              <a:cxn ang="0">
                <a:pos x="1183" y="392"/>
              </a:cxn>
              <a:cxn ang="0">
                <a:pos x="1223" y="427"/>
              </a:cxn>
              <a:cxn ang="0">
                <a:pos x="1263" y="467"/>
              </a:cxn>
              <a:cxn ang="0">
                <a:pos x="1298" y="506"/>
              </a:cxn>
              <a:cxn ang="0">
                <a:pos x="1338" y="546"/>
              </a:cxn>
              <a:cxn ang="0">
                <a:pos x="1378" y="590"/>
              </a:cxn>
              <a:cxn ang="0">
                <a:pos x="1413" y="634"/>
              </a:cxn>
              <a:cxn ang="0">
                <a:pos x="1453" y="678"/>
              </a:cxn>
              <a:cxn ang="0">
                <a:pos x="1493" y="727"/>
              </a:cxn>
              <a:cxn ang="0">
                <a:pos x="1528" y="771"/>
              </a:cxn>
              <a:cxn ang="0">
                <a:pos x="1568" y="819"/>
              </a:cxn>
              <a:cxn ang="0">
                <a:pos x="1608" y="868"/>
              </a:cxn>
              <a:cxn ang="0">
                <a:pos x="1643" y="921"/>
              </a:cxn>
              <a:cxn ang="0">
                <a:pos x="1683" y="974"/>
              </a:cxn>
              <a:cxn ang="0">
                <a:pos x="1722" y="1022"/>
              </a:cxn>
              <a:cxn ang="0">
                <a:pos x="1758" y="1075"/>
              </a:cxn>
              <a:cxn ang="0">
                <a:pos x="1798" y="1132"/>
              </a:cxn>
              <a:cxn ang="0">
                <a:pos x="1837" y="1185"/>
              </a:cxn>
              <a:cxn ang="0">
                <a:pos x="1873" y="1238"/>
              </a:cxn>
              <a:cxn ang="0">
                <a:pos x="1912" y="1295"/>
              </a:cxn>
            </a:cxnLst>
            <a:rect l="0" t="0" r="r" b="b"/>
            <a:pathLst>
              <a:path w="1912" h="1295">
                <a:moveTo>
                  <a:pt x="0" y="88"/>
                </a:moveTo>
                <a:lnTo>
                  <a:pt x="39" y="74"/>
                </a:lnTo>
                <a:lnTo>
                  <a:pt x="75" y="57"/>
                </a:lnTo>
                <a:lnTo>
                  <a:pt x="114" y="44"/>
                </a:lnTo>
                <a:lnTo>
                  <a:pt x="154" y="30"/>
                </a:lnTo>
                <a:lnTo>
                  <a:pt x="189" y="22"/>
                </a:lnTo>
                <a:lnTo>
                  <a:pt x="229" y="13"/>
                </a:lnTo>
                <a:lnTo>
                  <a:pt x="269" y="8"/>
                </a:lnTo>
                <a:lnTo>
                  <a:pt x="304" y="0"/>
                </a:lnTo>
                <a:lnTo>
                  <a:pt x="344" y="0"/>
                </a:lnTo>
                <a:lnTo>
                  <a:pt x="384" y="0"/>
                </a:lnTo>
                <a:lnTo>
                  <a:pt x="419" y="0"/>
                </a:lnTo>
                <a:lnTo>
                  <a:pt x="459" y="0"/>
                </a:lnTo>
                <a:lnTo>
                  <a:pt x="499" y="8"/>
                </a:lnTo>
                <a:lnTo>
                  <a:pt x="534" y="13"/>
                </a:lnTo>
                <a:lnTo>
                  <a:pt x="574" y="22"/>
                </a:lnTo>
                <a:lnTo>
                  <a:pt x="614" y="30"/>
                </a:lnTo>
                <a:lnTo>
                  <a:pt x="649" y="44"/>
                </a:lnTo>
                <a:lnTo>
                  <a:pt x="689" y="57"/>
                </a:lnTo>
                <a:lnTo>
                  <a:pt x="728" y="74"/>
                </a:lnTo>
                <a:lnTo>
                  <a:pt x="764" y="88"/>
                </a:lnTo>
                <a:lnTo>
                  <a:pt x="804" y="110"/>
                </a:lnTo>
                <a:lnTo>
                  <a:pt x="843" y="132"/>
                </a:lnTo>
                <a:lnTo>
                  <a:pt x="879" y="154"/>
                </a:lnTo>
                <a:lnTo>
                  <a:pt x="918" y="176"/>
                </a:lnTo>
                <a:lnTo>
                  <a:pt x="958" y="202"/>
                </a:lnTo>
                <a:lnTo>
                  <a:pt x="994" y="229"/>
                </a:lnTo>
                <a:lnTo>
                  <a:pt x="1033" y="260"/>
                </a:lnTo>
                <a:lnTo>
                  <a:pt x="1069" y="290"/>
                </a:lnTo>
                <a:lnTo>
                  <a:pt x="1108" y="321"/>
                </a:lnTo>
                <a:lnTo>
                  <a:pt x="1148" y="357"/>
                </a:lnTo>
                <a:lnTo>
                  <a:pt x="1183" y="392"/>
                </a:lnTo>
                <a:lnTo>
                  <a:pt x="1223" y="427"/>
                </a:lnTo>
                <a:lnTo>
                  <a:pt x="1263" y="467"/>
                </a:lnTo>
                <a:lnTo>
                  <a:pt x="1298" y="506"/>
                </a:lnTo>
                <a:lnTo>
                  <a:pt x="1338" y="546"/>
                </a:lnTo>
                <a:lnTo>
                  <a:pt x="1378" y="590"/>
                </a:lnTo>
                <a:lnTo>
                  <a:pt x="1413" y="634"/>
                </a:lnTo>
                <a:lnTo>
                  <a:pt x="1453" y="678"/>
                </a:lnTo>
                <a:lnTo>
                  <a:pt x="1493" y="727"/>
                </a:lnTo>
                <a:lnTo>
                  <a:pt x="1528" y="771"/>
                </a:lnTo>
                <a:lnTo>
                  <a:pt x="1568" y="819"/>
                </a:lnTo>
                <a:lnTo>
                  <a:pt x="1608" y="868"/>
                </a:lnTo>
                <a:lnTo>
                  <a:pt x="1643" y="921"/>
                </a:lnTo>
                <a:lnTo>
                  <a:pt x="1683" y="974"/>
                </a:lnTo>
                <a:lnTo>
                  <a:pt x="1722" y="1022"/>
                </a:lnTo>
                <a:lnTo>
                  <a:pt x="1758" y="1075"/>
                </a:lnTo>
                <a:lnTo>
                  <a:pt x="1798" y="1132"/>
                </a:lnTo>
                <a:lnTo>
                  <a:pt x="1837" y="1185"/>
                </a:lnTo>
                <a:lnTo>
                  <a:pt x="1873" y="1238"/>
                </a:lnTo>
                <a:lnTo>
                  <a:pt x="1912" y="1295"/>
                </a:lnTo>
              </a:path>
            </a:pathLst>
          </a:custGeom>
          <a:noFill/>
          <a:ln w="0">
            <a:solidFill>
              <a:srgbClr val="0000FF"/>
            </a:solidFill>
            <a:prstDash val="solid"/>
            <a:round/>
            <a:headEnd/>
            <a:tailEnd/>
          </a:ln>
        </p:spPr>
        <p:txBody>
          <a:bodyPr lIns="80010" tIns="40005" rIns="80010" bIns="40005"/>
          <a:lstStyle/>
          <a:p>
            <a:endParaRPr lang="ca-ES"/>
          </a:p>
        </p:txBody>
      </p:sp>
      <p:graphicFrame>
        <p:nvGraphicFramePr>
          <p:cNvPr id="80" name="Object 77">
            <a:extLst>
              <a:ext uri="{FF2B5EF4-FFF2-40B4-BE49-F238E27FC236}">
                <a16:creationId xmlns:a16="http://schemas.microsoft.com/office/drawing/2014/main" id="{719850BC-47C6-44E4-BF5C-BA70423FA96A}"/>
              </a:ext>
            </a:extLst>
          </p:cNvPr>
          <p:cNvGraphicFramePr>
            <a:graphicFrameLocks noChangeAspect="1"/>
          </p:cNvGraphicFramePr>
          <p:nvPr>
            <p:extLst/>
          </p:nvPr>
        </p:nvGraphicFramePr>
        <p:xfrm>
          <a:off x="374393" y="1891872"/>
          <a:ext cx="4226379" cy="764381"/>
        </p:xfrm>
        <a:graphic>
          <a:graphicData uri="http://schemas.openxmlformats.org/presentationml/2006/ole">
            <mc:AlternateContent xmlns:mc="http://schemas.openxmlformats.org/markup-compatibility/2006">
              <mc:Choice xmlns:v="urn:schemas-microsoft-com:vml" Requires="v">
                <p:oleObj spid="_x0000_s1110" name="Ecuación" r:id="rId3" imgW="1625400" imgH="279360" progId="Equation.3">
                  <p:embed/>
                </p:oleObj>
              </mc:Choice>
              <mc:Fallback>
                <p:oleObj name="Ecuación" r:id="rId3" imgW="1625400" imgH="279360" progId="Equation.3">
                  <p:embed/>
                  <p:pic>
                    <p:nvPicPr>
                      <p:cNvPr id="80" name="Object 77">
                        <a:extLst>
                          <a:ext uri="{FF2B5EF4-FFF2-40B4-BE49-F238E27FC236}">
                            <a16:creationId xmlns:a16="http://schemas.microsoft.com/office/drawing/2014/main" id="{719850BC-47C6-44E4-BF5C-BA70423FA9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393" y="1891872"/>
                        <a:ext cx="4226379" cy="7643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 name="Object 78">
            <a:extLst>
              <a:ext uri="{FF2B5EF4-FFF2-40B4-BE49-F238E27FC236}">
                <a16:creationId xmlns:a16="http://schemas.microsoft.com/office/drawing/2014/main" id="{4673C9BD-5E28-4CCF-AD19-3174D10A85B2}"/>
              </a:ext>
            </a:extLst>
          </p:cNvPr>
          <p:cNvGraphicFramePr>
            <a:graphicFrameLocks noChangeAspect="1"/>
          </p:cNvGraphicFramePr>
          <p:nvPr>
            <p:extLst/>
          </p:nvPr>
        </p:nvGraphicFramePr>
        <p:xfrm>
          <a:off x="364868" y="3342053"/>
          <a:ext cx="4661807" cy="570072"/>
        </p:xfrm>
        <a:graphic>
          <a:graphicData uri="http://schemas.openxmlformats.org/presentationml/2006/ole">
            <mc:AlternateContent xmlns:mc="http://schemas.openxmlformats.org/markup-compatibility/2006">
              <mc:Choice xmlns:v="urn:schemas-microsoft-com:vml" Requires="v">
                <p:oleObj spid="_x0000_s1111" name="Ecuación" r:id="rId5" imgW="1854000" imgH="215640" progId="Equation.3">
                  <p:embed/>
                </p:oleObj>
              </mc:Choice>
              <mc:Fallback>
                <p:oleObj name="Ecuación" r:id="rId5" imgW="1854000" imgH="215640" progId="Equation.3">
                  <p:embed/>
                  <p:pic>
                    <p:nvPicPr>
                      <p:cNvPr id="81" name="Object 78">
                        <a:extLst>
                          <a:ext uri="{FF2B5EF4-FFF2-40B4-BE49-F238E27FC236}">
                            <a16:creationId xmlns:a16="http://schemas.microsoft.com/office/drawing/2014/main" id="{4673C9BD-5E28-4CCF-AD19-3174D10A85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68" y="3342053"/>
                        <a:ext cx="4661807" cy="5700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 name="Rectangle 79">
            <a:extLst>
              <a:ext uri="{FF2B5EF4-FFF2-40B4-BE49-F238E27FC236}">
                <a16:creationId xmlns:a16="http://schemas.microsoft.com/office/drawing/2014/main" id="{93889F8D-D13F-469F-8E1E-3896036070DA}"/>
              </a:ext>
            </a:extLst>
          </p:cNvPr>
          <p:cNvSpPr>
            <a:spLocks noChangeArrowheads="1"/>
          </p:cNvSpPr>
          <p:nvPr/>
        </p:nvSpPr>
        <p:spPr bwMode="auto">
          <a:xfrm>
            <a:off x="6839147" y="2519093"/>
            <a:ext cx="253093" cy="1577340"/>
          </a:xfrm>
          <a:prstGeom prst="rect">
            <a:avLst/>
          </a:prstGeom>
          <a:gradFill rotWithShape="0">
            <a:gsLst>
              <a:gs pos="0">
                <a:srgbClr val="FFFFFF"/>
              </a:gs>
              <a:gs pos="100000">
                <a:srgbClr val="FFFFFF">
                  <a:gamma/>
                  <a:shade val="46275"/>
                  <a:invGamma/>
                </a:srgbClr>
              </a:gs>
            </a:gsLst>
            <a:lin ang="5400000" scaled="1"/>
          </a:gradFill>
          <a:ln w="12700">
            <a:solidFill>
              <a:schemeClr val="tx1"/>
            </a:solidFill>
            <a:miter lim="800000"/>
            <a:headEnd/>
            <a:tailEnd/>
          </a:ln>
          <a:effectLst/>
        </p:spPr>
        <p:txBody>
          <a:bodyPr wrap="none" lIns="78750" tIns="40950" rIns="78750" bIns="40950" anchor="ctr"/>
          <a:lstStyle/>
          <a:p>
            <a:endParaRPr lang="ca-ES"/>
          </a:p>
        </p:txBody>
      </p:sp>
      <p:sp>
        <p:nvSpPr>
          <p:cNvPr id="83" name="Rectangle 80">
            <a:extLst>
              <a:ext uri="{FF2B5EF4-FFF2-40B4-BE49-F238E27FC236}">
                <a16:creationId xmlns:a16="http://schemas.microsoft.com/office/drawing/2014/main" id="{C84F7C63-4DB6-47EF-8968-4EC9C7E39348}"/>
              </a:ext>
            </a:extLst>
          </p:cNvPr>
          <p:cNvSpPr>
            <a:spLocks noChangeArrowheads="1"/>
          </p:cNvSpPr>
          <p:nvPr/>
        </p:nvSpPr>
        <p:spPr bwMode="auto">
          <a:xfrm>
            <a:off x="7092239" y="2724833"/>
            <a:ext cx="261257" cy="1371600"/>
          </a:xfrm>
          <a:prstGeom prst="rect">
            <a:avLst/>
          </a:prstGeom>
          <a:gradFill rotWithShape="0">
            <a:gsLst>
              <a:gs pos="0">
                <a:srgbClr val="FFFFFF"/>
              </a:gs>
              <a:gs pos="100000">
                <a:srgbClr val="FFFFFF">
                  <a:gamma/>
                  <a:shade val="46275"/>
                  <a:invGamma/>
                </a:srgbClr>
              </a:gs>
            </a:gsLst>
            <a:lin ang="5400000" scaled="1"/>
          </a:gradFill>
          <a:ln w="12700">
            <a:solidFill>
              <a:schemeClr val="tx1"/>
            </a:solidFill>
            <a:miter lim="800000"/>
            <a:headEnd/>
            <a:tailEnd/>
          </a:ln>
          <a:effectLst/>
        </p:spPr>
        <p:txBody>
          <a:bodyPr wrap="none" lIns="78750" tIns="40950" rIns="78750" bIns="40950" anchor="ctr"/>
          <a:lstStyle/>
          <a:p>
            <a:endParaRPr lang="ca-ES"/>
          </a:p>
        </p:txBody>
      </p:sp>
      <p:sp>
        <p:nvSpPr>
          <p:cNvPr id="84" name="Line 81">
            <a:extLst>
              <a:ext uri="{FF2B5EF4-FFF2-40B4-BE49-F238E27FC236}">
                <a16:creationId xmlns:a16="http://schemas.microsoft.com/office/drawing/2014/main" id="{7089595C-0D7C-4BF4-A5F1-2D96E2775A12}"/>
              </a:ext>
            </a:extLst>
          </p:cNvPr>
          <p:cNvSpPr>
            <a:spLocks noChangeShapeType="1"/>
          </p:cNvSpPr>
          <p:nvPr/>
        </p:nvSpPr>
        <p:spPr bwMode="auto">
          <a:xfrm flipV="1">
            <a:off x="6830982" y="2381933"/>
            <a:ext cx="0" cy="137160"/>
          </a:xfrm>
          <a:prstGeom prst="line">
            <a:avLst/>
          </a:prstGeom>
          <a:noFill/>
          <a:ln w="12700">
            <a:solidFill>
              <a:schemeClr val="tx1"/>
            </a:solidFill>
            <a:round/>
            <a:headEnd/>
            <a:tailEnd/>
          </a:ln>
          <a:effectLst/>
        </p:spPr>
        <p:txBody>
          <a:bodyPr wrap="none" lIns="78750" tIns="40950" rIns="78750" bIns="40950" anchor="ctr"/>
          <a:lstStyle/>
          <a:p>
            <a:endParaRPr lang="ca-ES"/>
          </a:p>
        </p:txBody>
      </p:sp>
      <p:sp>
        <p:nvSpPr>
          <p:cNvPr id="85" name="Rectangle 82">
            <a:extLst>
              <a:ext uri="{FF2B5EF4-FFF2-40B4-BE49-F238E27FC236}">
                <a16:creationId xmlns:a16="http://schemas.microsoft.com/office/drawing/2014/main" id="{3B26895D-2B64-4BCA-B11D-E4FD23F234E8}"/>
              </a:ext>
            </a:extLst>
          </p:cNvPr>
          <p:cNvSpPr>
            <a:spLocks noChangeArrowheads="1"/>
          </p:cNvSpPr>
          <p:nvPr/>
        </p:nvSpPr>
        <p:spPr bwMode="auto">
          <a:xfrm>
            <a:off x="7353496" y="3067733"/>
            <a:ext cx="261257" cy="1028700"/>
          </a:xfrm>
          <a:prstGeom prst="rect">
            <a:avLst/>
          </a:prstGeom>
          <a:gradFill rotWithShape="0">
            <a:gsLst>
              <a:gs pos="0">
                <a:srgbClr val="FFFFFF"/>
              </a:gs>
              <a:gs pos="100000">
                <a:srgbClr val="FFFFFF">
                  <a:gamma/>
                  <a:shade val="46275"/>
                  <a:invGamma/>
                </a:srgbClr>
              </a:gs>
            </a:gsLst>
            <a:lin ang="5400000" scaled="1"/>
          </a:gradFill>
          <a:ln w="12700">
            <a:solidFill>
              <a:schemeClr val="tx1"/>
            </a:solidFill>
            <a:miter lim="800000"/>
            <a:headEnd/>
            <a:tailEnd/>
          </a:ln>
          <a:effectLst/>
        </p:spPr>
        <p:txBody>
          <a:bodyPr wrap="none" lIns="78750" tIns="40950" rIns="78750" bIns="40950" anchor="ctr"/>
          <a:lstStyle/>
          <a:p>
            <a:endParaRPr lang="ca-ES"/>
          </a:p>
        </p:txBody>
      </p:sp>
      <p:sp>
        <p:nvSpPr>
          <p:cNvPr id="86" name="Text Box 83">
            <a:extLst>
              <a:ext uri="{FF2B5EF4-FFF2-40B4-BE49-F238E27FC236}">
                <a16:creationId xmlns:a16="http://schemas.microsoft.com/office/drawing/2014/main" id="{46FB43DD-B176-44E1-AFAD-C2A8A2FF8E73}"/>
              </a:ext>
            </a:extLst>
          </p:cNvPr>
          <p:cNvSpPr txBox="1">
            <a:spLocks noChangeArrowheads="1"/>
          </p:cNvSpPr>
          <p:nvPr/>
        </p:nvSpPr>
        <p:spPr bwMode="auto">
          <a:xfrm>
            <a:off x="6765668" y="4370753"/>
            <a:ext cx="433152" cy="359699"/>
          </a:xfrm>
          <a:prstGeom prst="rect">
            <a:avLst/>
          </a:prstGeom>
          <a:noFill/>
          <a:ln w="12700">
            <a:noFill/>
            <a:miter lim="800000"/>
            <a:headEnd/>
            <a:tailEnd/>
          </a:ln>
          <a:effectLst/>
        </p:spPr>
        <p:txBody>
          <a:bodyPr wrap="none" lIns="78750" tIns="40950" rIns="78750" bIns="40950">
            <a:spAutoFit/>
          </a:bodyPr>
          <a:lstStyle/>
          <a:p>
            <a:r>
              <a:rPr lang="es-ES_tradnl" i="1" dirty="0" err="1"/>
              <a:t>k·T</a:t>
            </a:r>
            <a:endParaRPr lang="en-US" i="1" dirty="0"/>
          </a:p>
        </p:txBody>
      </p:sp>
      <p:sp>
        <p:nvSpPr>
          <p:cNvPr id="87" name="Text Box 84">
            <a:extLst>
              <a:ext uri="{FF2B5EF4-FFF2-40B4-BE49-F238E27FC236}">
                <a16:creationId xmlns:a16="http://schemas.microsoft.com/office/drawing/2014/main" id="{1C2BA1AB-687B-49EE-B449-9857DE8DA9D7}"/>
              </a:ext>
            </a:extLst>
          </p:cNvPr>
          <p:cNvSpPr txBox="1">
            <a:spLocks noChangeArrowheads="1"/>
          </p:cNvSpPr>
          <p:nvPr/>
        </p:nvSpPr>
        <p:spPr bwMode="auto">
          <a:xfrm>
            <a:off x="6982022" y="4645073"/>
            <a:ext cx="806651" cy="359699"/>
          </a:xfrm>
          <a:prstGeom prst="rect">
            <a:avLst/>
          </a:prstGeom>
          <a:noFill/>
          <a:ln w="12700">
            <a:noFill/>
            <a:miter lim="800000"/>
            <a:headEnd/>
            <a:tailEnd/>
          </a:ln>
          <a:effectLst/>
        </p:spPr>
        <p:txBody>
          <a:bodyPr wrap="none" lIns="78750" tIns="40950" rIns="78750" bIns="40950">
            <a:spAutoFit/>
          </a:bodyPr>
          <a:lstStyle/>
          <a:p>
            <a:r>
              <a:rPr lang="es-ES_tradnl" i="1" dirty="0"/>
              <a:t>(k+1)·T</a:t>
            </a:r>
            <a:endParaRPr lang="en-US" i="1" dirty="0"/>
          </a:p>
        </p:txBody>
      </p:sp>
      <p:sp>
        <p:nvSpPr>
          <p:cNvPr id="88" name="Text Box 85">
            <a:extLst>
              <a:ext uri="{FF2B5EF4-FFF2-40B4-BE49-F238E27FC236}">
                <a16:creationId xmlns:a16="http://schemas.microsoft.com/office/drawing/2014/main" id="{243A6755-A615-4A8C-807C-1C34D7F7033C}"/>
              </a:ext>
            </a:extLst>
          </p:cNvPr>
          <p:cNvSpPr txBox="1">
            <a:spLocks noChangeArrowheads="1"/>
          </p:cNvSpPr>
          <p:nvPr/>
        </p:nvSpPr>
        <p:spPr bwMode="auto">
          <a:xfrm>
            <a:off x="6047210" y="4645073"/>
            <a:ext cx="761767" cy="359699"/>
          </a:xfrm>
          <a:prstGeom prst="rect">
            <a:avLst/>
          </a:prstGeom>
          <a:noFill/>
          <a:ln w="12700">
            <a:noFill/>
            <a:miter lim="800000"/>
            <a:headEnd/>
            <a:tailEnd/>
          </a:ln>
          <a:effectLst/>
        </p:spPr>
        <p:txBody>
          <a:bodyPr wrap="none" lIns="78750" tIns="40950" rIns="78750" bIns="40950">
            <a:spAutoFit/>
          </a:bodyPr>
          <a:lstStyle/>
          <a:p>
            <a:r>
              <a:rPr lang="es-ES_tradnl" i="1" dirty="0"/>
              <a:t>(k-1)·T</a:t>
            </a:r>
            <a:endParaRPr lang="en-US" i="1" dirty="0"/>
          </a:p>
        </p:txBody>
      </p:sp>
      <p:sp>
        <p:nvSpPr>
          <p:cNvPr id="89" name="Text Box 86">
            <a:extLst>
              <a:ext uri="{FF2B5EF4-FFF2-40B4-BE49-F238E27FC236}">
                <a16:creationId xmlns:a16="http://schemas.microsoft.com/office/drawing/2014/main" id="{BD36E588-9F1F-481E-83A1-D3AE0DEAB765}"/>
              </a:ext>
            </a:extLst>
          </p:cNvPr>
          <p:cNvSpPr txBox="1">
            <a:spLocks noChangeArrowheads="1"/>
          </p:cNvSpPr>
          <p:nvPr/>
        </p:nvSpPr>
        <p:spPr bwMode="auto">
          <a:xfrm>
            <a:off x="5785953" y="4370753"/>
            <a:ext cx="761767" cy="359699"/>
          </a:xfrm>
          <a:prstGeom prst="rect">
            <a:avLst/>
          </a:prstGeom>
          <a:noFill/>
          <a:ln w="12700">
            <a:noFill/>
            <a:miter lim="800000"/>
            <a:headEnd/>
            <a:tailEnd/>
          </a:ln>
          <a:effectLst/>
        </p:spPr>
        <p:txBody>
          <a:bodyPr wrap="none" lIns="78750" tIns="40950" rIns="78750" bIns="40950">
            <a:spAutoFit/>
          </a:bodyPr>
          <a:lstStyle/>
          <a:p>
            <a:r>
              <a:rPr lang="es-ES_tradnl" i="1" dirty="0"/>
              <a:t>(k-2)·T</a:t>
            </a:r>
            <a:endParaRPr lang="en-US" i="1" dirty="0"/>
          </a:p>
        </p:txBody>
      </p:sp>
      <p:sp>
        <p:nvSpPr>
          <p:cNvPr id="90" name="Line 87">
            <a:extLst>
              <a:ext uri="{FF2B5EF4-FFF2-40B4-BE49-F238E27FC236}">
                <a16:creationId xmlns:a16="http://schemas.microsoft.com/office/drawing/2014/main" id="{C635AA08-4312-4582-A546-11F8F312FB79}"/>
              </a:ext>
            </a:extLst>
          </p:cNvPr>
          <p:cNvSpPr>
            <a:spLocks noChangeShapeType="1"/>
          </p:cNvSpPr>
          <p:nvPr/>
        </p:nvSpPr>
        <p:spPr bwMode="auto">
          <a:xfrm flipV="1">
            <a:off x="6373782" y="4165013"/>
            <a:ext cx="391886" cy="342900"/>
          </a:xfrm>
          <a:prstGeom prst="line">
            <a:avLst/>
          </a:prstGeom>
          <a:noFill/>
          <a:ln w="28575">
            <a:solidFill>
              <a:schemeClr val="tx1"/>
            </a:solidFill>
            <a:round/>
            <a:headEnd/>
            <a:tailEnd type="triangle" w="med" len="med"/>
          </a:ln>
          <a:effectLst/>
        </p:spPr>
        <p:txBody>
          <a:bodyPr wrap="none" lIns="78750" tIns="40950" rIns="78750" bIns="40950" anchor="ctr"/>
          <a:lstStyle/>
          <a:p>
            <a:endParaRPr lang="ca-ES"/>
          </a:p>
        </p:txBody>
      </p:sp>
      <p:sp>
        <p:nvSpPr>
          <p:cNvPr id="91" name="Line 88">
            <a:extLst>
              <a:ext uri="{FF2B5EF4-FFF2-40B4-BE49-F238E27FC236}">
                <a16:creationId xmlns:a16="http://schemas.microsoft.com/office/drawing/2014/main" id="{BECFD3CA-6F9B-4760-8B20-2D4B14E27B7E}"/>
              </a:ext>
            </a:extLst>
          </p:cNvPr>
          <p:cNvSpPr>
            <a:spLocks noChangeShapeType="1"/>
          </p:cNvSpPr>
          <p:nvPr/>
        </p:nvSpPr>
        <p:spPr bwMode="auto">
          <a:xfrm flipV="1">
            <a:off x="6700354" y="4233593"/>
            <a:ext cx="326571" cy="480060"/>
          </a:xfrm>
          <a:prstGeom prst="line">
            <a:avLst/>
          </a:prstGeom>
          <a:noFill/>
          <a:ln w="28575">
            <a:solidFill>
              <a:schemeClr val="tx1"/>
            </a:solidFill>
            <a:round/>
            <a:headEnd/>
            <a:tailEnd type="triangle" w="med" len="med"/>
          </a:ln>
          <a:effectLst/>
        </p:spPr>
        <p:txBody>
          <a:bodyPr wrap="none" lIns="78750" tIns="40950" rIns="78750" bIns="40950" anchor="ctr"/>
          <a:lstStyle/>
          <a:p>
            <a:endParaRPr lang="ca-ES"/>
          </a:p>
        </p:txBody>
      </p:sp>
      <p:sp>
        <p:nvSpPr>
          <p:cNvPr id="92" name="Line 89">
            <a:extLst>
              <a:ext uri="{FF2B5EF4-FFF2-40B4-BE49-F238E27FC236}">
                <a16:creationId xmlns:a16="http://schemas.microsoft.com/office/drawing/2014/main" id="{6C98CF03-5119-4768-B398-001061F80100}"/>
              </a:ext>
            </a:extLst>
          </p:cNvPr>
          <p:cNvSpPr>
            <a:spLocks noChangeShapeType="1"/>
          </p:cNvSpPr>
          <p:nvPr/>
        </p:nvSpPr>
        <p:spPr bwMode="auto">
          <a:xfrm flipV="1">
            <a:off x="7157553" y="4233593"/>
            <a:ext cx="130629" cy="205740"/>
          </a:xfrm>
          <a:prstGeom prst="line">
            <a:avLst/>
          </a:prstGeom>
          <a:noFill/>
          <a:ln w="38100">
            <a:solidFill>
              <a:schemeClr val="tx1"/>
            </a:solidFill>
            <a:round/>
            <a:headEnd/>
            <a:tailEnd type="triangle" w="med" len="med"/>
          </a:ln>
          <a:effectLst/>
        </p:spPr>
        <p:txBody>
          <a:bodyPr wrap="none" lIns="78750" tIns="40950" rIns="78750" bIns="40950" anchor="ctr"/>
          <a:lstStyle/>
          <a:p>
            <a:endParaRPr lang="ca-ES"/>
          </a:p>
        </p:txBody>
      </p:sp>
      <p:sp>
        <p:nvSpPr>
          <p:cNvPr id="93" name="Line 90">
            <a:extLst>
              <a:ext uri="{FF2B5EF4-FFF2-40B4-BE49-F238E27FC236}">
                <a16:creationId xmlns:a16="http://schemas.microsoft.com/office/drawing/2014/main" id="{C3E0BA86-ECED-408E-B9C8-7602B1709CED}"/>
              </a:ext>
            </a:extLst>
          </p:cNvPr>
          <p:cNvSpPr>
            <a:spLocks noChangeShapeType="1"/>
          </p:cNvSpPr>
          <p:nvPr/>
        </p:nvSpPr>
        <p:spPr bwMode="auto">
          <a:xfrm flipV="1">
            <a:off x="7418811" y="4233593"/>
            <a:ext cx="195943" cy="480060"/>
          </a:xfrm>
          <a:prstGeom prst="line">
            <a:avLst/>
          </a:prstGeom>
          <a:noFill/>
          <a:ln w="38100">
            <a:solidFill>
              <a:schemeClr val="tx1"/>
            </a:solidFill>
            <a:round/>
            <a:headEnd/>
            <a:tailEnd type="triangle" w="med" len="med"/>
          </a:ln>
          <a:effectLst/>
        </p:spPr>
        <p:txBody>
          <a:bodyPr wrap="none" lIns="78750" tIns="40950" rIns="78750" bIns="40950" anchor="ctr"/>
          <a:lstStyle/>
          <a:p>
            <a:endParaRPr lang="ca-ES"/>
          </a:p>
        </p:txBody>
      </p:sp>
      <p:graphicFrame>
        <p:nvGraphicFramePr>
          <p:cNvPr id="94" name="Object 91">
            <a:extLst>
              <a:ext uri="{FF2B5EF4-FFF2-40B4-BE49-F238E27FC236}">
                <a16:creationId xmlns:a16="http://schemas.microsoft.com/office/drawing/2014/main" id="{B3BD34BE-3D04-4B18-9219-338696111A0F}"/>
              </a:ext>
            </a:extLst>
          </p:cNvPr>
          <p:cNvGraphicFramePr>
            <a:graphicFrameLocks noChangeAspect="1"/>
          </p:cNvGraphicFramePr>
          <p:nvPr>
            <p:extLst/>
          </p:nvPr>
        </p:nvGraphicFramePr>
        <p:xfrm>
          <a:off x="299554" y="4027853"/>
          <a:ext cx="4853668" cy="660083"/>
        </p:xfrm>
        <a:graphic>
          <a:graphicData uri="http://schemas.openxmlformats.org/presentationml/2006/ole">
            <mc:AlternateContent xmlns:mc="http://schemas.openxmlformats.org/markup-compatibility/2006">
              <mc:Choice xmlns:v="urn:schemas-microsoft-com:vml" Requires="v">
                <p:oleObj spid="_x0000_s1112" name="Ecuación" r:id="rId7" imgW="1866600" imgH="241200" progId="Equation.3">
                  <p:embed/>
                </p:oleObj>
              </mc:Choice>
              <mc:Fallback>
                <p:oleObj name="Ecuación" r:id="rId7" imgW="1866600" imgH="241200" progId="Equation.3">
                  <p:embed/>
                  <p:pic>
                    <p:nvPicPr>
                      <p:cNvPr id="94" name="Object 91">
                        <a:extLst>
                          <a:ext uri="{FF2B5EF4-FFF2-40B4-BE49-F238E27FC236}">
                            <a16:creationId xmlns:a16="http://schemas.microsoft.com/office/drawing/2014/main" id="{B3BD34BE-3D04-4B18-9219-338696111A0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9554" y="4027853"/>
                        <a:ext cx="4853668" cy="6600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5" name="Text Box 92">
            <a:extLst>
              <a:ext uri="{FF2B5EF4-FFF2-40B4-BE49-F238E27FC236}">
                <a16:creationId xmlns:a16="http://schemas.microsoft.com/office/drawing/2014/main" id="{7DD47572-93DC-4990-8EC9-57D25452F560}"/>
              </a:ext>
            </a:extLst>
          </p:cNvPr>
          <p:cNvSpPr txBox="1">
            <a:spLocks noChangeArrowheads="1"/>
          </p:cNvSpPr>
          <p:nvPr/>
        </p:nvSpPr>
        <p:spPr bwMode="auto">
          <a:xfrm>
            <a:off x="2690329" y="4713653"/>
            <a:ext cx="483053" cy="359699"/>
          </a:xfrm>
          <a:prstGeom prst="rect">
            <a:avLst/>
          </a:prstGeom>
          <a:noFill/>
          <a:ln w="12700">
            <a:noFill/>
            <a:miter lim="800000"/>
            <a:headEnd/>
            <a:tailEnd/>
          </a:ln>
          <a:effectLst/>
        </p:spPr>
        <p:txBody>
          <a:bodyPr lIns="78750" tIns="40950" rIns="78750" bIns="40950">
            <a:spAutoFit/>
          </a:bodyPr>
          <a:lstStyle/>
          <a:p>
            <a:r>
              <a:rPr lang="en-US">
                <a:sym typeface="Symbol" pitchFamily="18" charset="2"/>
              </a:rPr>
              <a:t></a:t>
            </a:r>
            <a:endParaRPr lang="en-US"/>
          </a:p>
        </p:txBody>
      </p:sp>
      <p:graphicFrame>
        <p:nvGraphicFramePr>
          <p:cNvPr id="96" name="Object 93">
            <a:extLst>
              <a:ext uri="{FF2B5EF4-FFF2-40B4-BE49-F238E27FC236}">
                <a16:creationId xmlns:a16="http://schemas.microsoft.com/office/drawing/2014/main" id="{98CAAB74-7EF8-4D70-A563-ED8B70562266}"/>
              </a:ext>
            </a:extLst>
          </p:cNvPr>
          <p:cNvGraphicFramePr>
            <a:graphicFrameLocks noChangeAspect="1"/>
          </p:cNvGraphicFramePr>
          <p:nvPr>
            <p:extLst/>
          </p:nvPr>
        </p:nvGraphicFramePr>
        <p:xfrm>
          <a:off x="1083325" y="5330873"/>
          <a:ext cx="3863068" cy="660083"/>
        </p:xfrm>
        <a:graphic>
          <a:graphicData uri="http://schemas.openxmlformats.org/presentationml/2006/ole">
            <mc:AlternateContent xmlns:mc="http://schemas.openxmlformats.org/markup-compatibility/2006">
              <mc:Choice xmlns:v="urn:schemas-microsoft-com:vml" Requires="v">
                <p:oleObj spid="_x0000_s1113" name="Ecuación" r:id="rId9" imgW="1485720" imgH="241200" progId="Equation.3">
                  <p:embed/>
                </p:oleObj>
              </mc:Choice>
              <mc:Fallback>
                <p:oleObj name="Ecuación" r:id="rId9" imgW="1485720" imgH="241200" progId="Equation.3">
                  <p:embed/>
                  <p:pic>
                    <p:nvPicPr>
                      <p:cNvPr id="96" name="Object 93">
                        <a:extLst>
                          <a:ext uri="{FF2B5EF4-FFF2-40B4-BE49-F238E27FC236}">
                            <a16:creationId xmlns:a16="http://schemas.microsoft.com/office/drawing/2014/main" id="{98CAAB74-7EF8-4D70-A563-ED8B7056226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83325" y="5330873"/>
                        <a:ext cx="3863068" cy="6600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7" name="Text Box 94">
            <a:extLst>
              <a:ext uri="{FF2B5EF4-FFF2-40B4-BE49-F238E27FC236}">
                <a16:creationId xmlns:a16="http://schemas.microsoft.com/office/drawing/2014/main" id="{875FCF3D-835E-4857-9DF3-F483BD6D1148}"/>
              </a:ext>
            </a:extLst>
          </p:cNvPr>
          <p:cNvSpPr txBox="1">
            <a:spLocks noChangeArrowheads="1"/>
          </p:cNvSpPr>
          <p:nvPr/>
        </p:nvSpPr>
        <p:spPr bwMode="auto">
          <a:xfrm>
            <a:off x="2716182" y="2656253"/>
            <a:ext cx="483054" cy="359699"/>
          </a:xfrm>
          <a:prstGeom prst="rect">
            <a:avLst/>
          </a:prstGeom>
          <a:noFill/>
          <a:ln w="12700">
            <a:noFill/>
            <a:miter lim="800000"/>
            <a:headEnd/>
            <a:tailEnd/>
          </a:ln>
          <a:effectLst/>
        </p:spPr>
        <p:txBody>
          <a:bodyPr lIns="78750" tIns="40950" rIns="78750" bIns="40950">
            <a:spAutoFit/>
          </a:bodyPr>
          <a:lstStyle/>
          <a:p>
            <a:r>
              <a:rPr lang="en-US">
                <a:sym typeface="Symbol" pitchFamily="18" charset="2"/>
              </a:rPr>
              <a:t></a:t>
            </a:r>
            <a:endParaRPr lang="en-US"/>
          </a:p>
        </p:txBody>
      </p:sp>
      <p:sp>
        <p:nvSpPr>
          <p:cNvPr id="3" name="Marcador de pie de página 2">
            <a:extLst>
              <a:ext uri="{FF2B5EF4-FFF2-40B4-BE49-F238E27FC236}">
                <a16:creationId xmlns:a16="http://schemas.microsoft.com/office/drawing/2014/main" id="{8F5A620A-8D4F-4242-BB81-F9B5130C24E6}"/>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3221372651"/>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title"/>
          </p:nvPr>
        </p:nvSpPr>
        <p:spPr/>
        <p:txBody>
          <a:bodyPr/>
          <a:lstStyle/>
          <a:p>
            <a:r>
              <a:rPr lang="en-GB" noProof="0" dirty="0"/>
              <a:t>Discrete Integral</a:t>
            </a:r>
          </a:p>
        </p:txBody>
      </p:sp>
      <p:sp>
        <p:nvSpPr>
          <p:cNvPr id="4" name="3 Marcador de número de diapositiva"/>
          <p:cNvSpPr>
            <a:spLocks noGrp="1"/>
          </p:cNvSpPr>
          <p:nvPr>
            <p:ph type="sldNum" sz="quarter" idx="12"/>
          </p:nvPr>
        </p:nvSpPr>
        <p:spPr/>
        <p:txBody>
          <a:bodyPr/>
          <a:lstStyle/>
          <a:p>
            <a:fld id="{AC73A611-7CB3-407B-8955-E73429FEB09D}" type="slidenum">
              <a:rPr lang="ca-ES" smtClean="0"/>
              <a:pPr/>
              <a:t>108</a:t>
            </a:fld>
            <a:endParaRPr lang="ca-ES"/>
          </a:p>
        </p:txBody>
      </p:sp>
      <mc:AlternateContent xmlns:mc="http://schemas.openxmlformats.org/markup-compatibility/2006" xmlns:a14="http://schemas.microsoft.com/office/drawing/2010/main">
        <mc:Choice Requires="a14">
          <p:sp>
            <p:nvSpPr>
              <p:cNvPr id="557058" name="Object 2"/>
              <p:cNvSpPr txBox="1">
                <a:spLocks noGrp="1"/>
              </p:cNvSpPr>
              <p:nvPr>
                <p:ph sz="half" idx="2"/>
              </p:nvPr>
            </p:nvSpPr>
            <p:spPr bwMode="auto">
              <a:xfrm>
                <a:off x="3124200" y="4161903"/>
                <a:ext cx="2664296" cy="535062"/>
              </a:xfrm>
              <a:prstGeom prst="rect">
                <a:avLst/>
              </a:prstGeom>
              <a:noFill/>
              <a:extLst>
                <a:ext uri="{909E8E84-426E-40dd-AFC4-6F175D3DCCD1}">
                  <a14:hiddenFill xmlns="">
                    <a:solidFill>
                      <a:srgbClr val="FFFFFF"/>
                    </a:solidFill>
                  </a14:hiddenFill>
                </a:ext>
              </a:extLst>
            </p:spPr>
            <p:txBody>
              <a:bodyPr>
                <a:normAutofit/>
              </a:bodyPr>
              <a:lstStyle/>
              <a:p>
                <a:pPr>
                  <a:buNone/>
                </a:pPr>
                <a14:m>
                  <m:oMathPara xmlns:m="http://schemas.openxmlformats.org/officeDocument/2006/math">
                    <m:oMathParaPr>
                      <m:jc m:val="centerGroup"/>
                    </m:oMathParaPr>
                    <m:oMath xmlns:m="http://schemas.openxmlformats.org/officeDocument/2006/math">
                      <m:sSub>
                        <m:sSubPr>
                          <m:ctrlPr>
                            <a:rPr lang="en-GB" i="1" noProof="0" smtClean="0">
                              <a:solidFill>
                                <a:srgbClr val="000000"/>
                              </a:solidFill>
                              <a:latin typeface="Cambria Math" panose="02040503050406030204" pitchFamily="18" charset="0"/>
                            </a:rPr>
                          </m:ctrlPr>
                        </m:sSubPr>
                        <m:e>
                          <m:r>
                            <a:rPr lang="en-GB" i="1" noProof="0">
                              <a:solidFill>
                                <a:srgbClr val="000000"/>
                              </a:solidFill>
                              <a:latin typeface="Cambria Math" panose="02040503050406030204" pitchFamily="18" charset="0"/>
                            </a:rPr>
                            <m:t>𝐼</m:t>
                          </m:r>
                        </m:e>
                        <m:sub>
                          <m:r>
                            <a:rPr lang="en-GB" i="1" noProof="0">
                              <a:solidFill>
                                <a:srgbClr val="000000"/>
                              </a:solidFill>
                              <a:latin typeface="Cambria Math" panose="02040503050406030204" pitchFamily="18" charset="0"/>
                            </a:rPr>
                            <m:t>𝑘</m:t>
                          </m:r>
                        </m:sub>
                      </m:sSub>
                      <m:r>
                        <a:rPr lang="en-GB" i="1" noProof="0">
                          <a:solidFill>
                            <a:srgbClr val="000000"/>
                          </a:solidFill>
                          <a:latin typeface="Cambria Math" panose="02040503050406030204" pitchFamily="18" charset="0"/>
                        </a:rPr>
                        <m:t>=</m:t>
                      </m:r>
                      <m:sSub>
                        <m:sSubPr>
                          <m:ctrlPr>
                            <a:rPr lang="en-GB" i="1" noProof="0">
                              <a:solidFill>
                                <a:srgbClr val="000000"/>
                              </a:solidFill>
                              <a:latin typeface="Cambria Math" panose="02040503050406030204" pitchFamily="18" charset="0"/>
                            </a:rPr>
                          </m:ctrlPr>
                        </m:sSubPr>
                        <m:e>
                          <m:r>
                            <a:rPr lang="en-GB" i="1" noProof="0">
                              <a:solidFill>
                                <a:srgbClr val="000000"/>
                              </a:solidFill>
                              <a:latin typeface="Cambria Math" panose="02040503050406030204" pitchFamily="18" charset="0"/>
                            </a:rPr>
                            <m:t>𝐼</m:t>
                          </m:r>
                        </m:e>
                        <m:sub>
                          <m:r>
                            <a:rPr lang="en-GB" i="1" noProof="0">
                              <a:solidFill>
                                <a:srgbClr val="000000"/>
                              </a:solidFill>
                              <a:latin typeface="Cambria Math" panose="02040503050406030204" pitchFamily="18" charset="0"/>
                            </a:rPr>
                            <m:t>𝑘</m:t>
                          </m:r>
                          <m:r>
                            <a:rPr lang="en-GB" i="1" noProof="0">
                              <a:solidFill>
                                <a:srgbClr val="000000"/>
                              </a:solidFill>
                              <a:latin typeface="Cambria Math" panose="02040503050406030204" pitchFamily="18" charset="0"/>
                            </a:rPr>
                            <m:t>−1</m:t>
                          </m:r>
                        </m:sub>
                      </m:sSub>
                      <m:r>
                        <a:rPr lang="en-GB" i="1" noProof="0">
                          <a:solidFill>
                            <a:srgbClr val="000000"/>
                          </a:solidFill>
                          <a:latin typeface="Cambria Math" panose="02040503050406030204" pitchFamily="18" charset="0"/>
                        </a:rPr>
                        <m:t>+</m:t>
                      </m:r>
                      <m:sSub>
                        <m:sSubPr>
                          <m:ctrlPr>
                            <a:rPr lang="en-GB" i="1" noProof="0">
                              <a:solidFill>
                                <a:srgbClr val="000000"/>
                              </a:solidFill>
                              <a:latin typeface="Cambria Math" panose="02040503050406030204" pitchFamily="18" charset="0"/>
                            </a:rPr>
                          </m:ctrlPr>
                        </m:sSubPr>
                        <m:e>
                          <m:r>
                            <a:rPr lang="en-GB" i="1" noProof="0">
                              <a:solidFill>
                                <a:srgbClr val="000000"/>
                              </a:solidFill>
                              <a:latin typeface="Cambria Math" panose="02040503050406030204" pitchFamily="18" charset="0"/>
                            </a:rPr>
                            <m:t>𝑒</m:t>
                          </m:r>
                        </m:e>
                        <m:sub>
                          <m:r>
                            <a:rPr lang="en-GB" i="1" noProof="0">
                              <a:solidFill>
                                <a:srgbClr val="000000"/>
                              </a:solidFill>
                              <a:latin typeface="Cambria Math" panose="02040503050406030204" pitchFamily="18" charset="0"/>
                            </a:rPr>
                            <m:t>𝑘</m:t>
                          </m:r>
                        </m:sub>
                      </m:sSub>
                      <m:func>
                        <m:funcPr>
                          <m:ctrlPr>
                            <a:rPr lang="en-GB" i="1" noProof="0">
                              <a:solidFill>
                                <a:srgbClr val="000000"/>
                              </a:solidFill>
                              <a:latin typeface="Cambria Math" panose="02040503050406030204" pitchFamily="18" charset="0"/>
                            </a:rPr>
                          </m:ctrlPr>
                        </m:funcPr>
                        <m:fName>
                          <m:r>
                            <a:rPr lang="en-GB" i="0" noProof="0">
                              <a:solidFill>
                                <a:srgbClr val="000000"/>
                              </a:solidFill>
                              <a:latin typeface="Cambria Math" panose="02040503050406030204" pitchFamily="18" charset="0"/>
                            </a:rPr>
                            <m:t>·</m:t>
                          </m:r>
                        </m:fName>
                        <m:e>
                          <m:r>
                            <m:rPr>
                              <m:sty m:val="p"/>
                            </m:rPr>
                            <a:rPr lang="en-GB" i="1" noProof="0">
                              <a:solidFill>
                                <a:srgbClr val="000000"/>
                              </a:solidFill>
                              <a:latin typeface="Cambria Math" panose="02040503050406030204" pitchFamily="18" charset="0"/>
                            </a:rPr>
                            <m:t>Δ</m:t>
                          </m:r>
                        </m:e>
                      </m:func>
                      <m:r>
                        <a:rPr lang="en-GB" i="1" noProof="0">
                          <a:solidFill>
                            <a:srgbClr val="000000"/>
                          </a:solidFill>
                          <a:latin typeface="Cambria Math" panose="02040503050406030204" pitchFamily="18" charset="0"/>
                        </a:rPr>
                        <m:t>𝑇</m:t>
                      </m:r>
                    </m:oMath>
                  </m:oMathPara>
                </a14:m>
                <a:br>
                  <a:rPr lang="en-GB" i="1" noProof="0" dirty="0">
                    <a:solidFill>
                      <a:srgbClr val="000000"/>
                    </a:solidFill>
                    <a:latin typeface="Cambria Math" panose="02040503050406030204" pitchFamily="18" charset="0"/>
                  </a:rPr>
                </a:br>
                <a:endParaRPr lang="en-GB" noProof="0" dirty="0"/>
              </a:p>
            </p:txBody>
          </p:sp>
        </mc:Choice>
        <mc:Fallback xmlns="">
          <p:sp>
            <p:nvSpPr>
              <p:cNvPr id="557058" name="Object 2"/>
              <p:cNvSpPr txBox="1">
                <a:spLocks noRot="1" noChangeAspect="1" noMove="1" noResize="1" noEditPoints="1" noAdjustHandles="1" noChangeArrowheads="1" noChangeShapeType="1" noTextEdit="1"/>
              </p:cNvSpPr>
              <p:nvPr>
                <p:ph sz="half" idx="2"/>
              </p:nvPr>
            </p:nvSpPr>
            <p:spPr bwMode="auto">
              <a:xfrm>
                <a:off x="3124200" y="4161903"/>
                <a:ext cx="2664296" cy="535062"/>
              </a:xfrm>
              <a:prstGeom prst="rect">
                <a:avLst/>
              </a:prstGeom>
              <a:blipFill>
                <a:blip r:embed="rId2"/>
                <a:stretch>
                  <a:fillRect l="-229"/>
                </a:stretch>
              </a:blipFill>
              <a:extLst>
                <a:ext uri="{909E8E84-426E-40dd-AFC4-6F175D3DCCD1}">
                  <a14:hiddenFill xmlns="" xmlns:a14="http://schemas.microsoft.com/office/drawing/2010/main">
                    <a:solidFill>
                      <a:srgbClr val="FFFFFF"/>
                    </a:solidFill>
                  </a14:hiddenFill>
                </a:ext>
              </a:extLst>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57059" name="Object 3"/>
              <p:cNvSpPr txBox="1">
                <a:spLocks noGrp="1"/>
              </p:cNvSpPr>
              <p:nvPr>
                <p:ph sz="quarter" idx="4"/>
              </p:nvPr>
            </p:nvSpPr>
            <p:spPr bwMode="auto">
              <a:xfrm>
                <a:off x="6030970" y="4161903"/>
                <a:ext cx="2980901" cy="493788"/>
              </a:xfrm>
              <a:prstGeom prst="rect">
                <a:avLst/>
              </a:prstGeom>
              <a:noFill/>
              <a:extLst>
                <a:ext uri="{909E8E84-426E-40dd-AFC4-6F175D3DCCD1}">
                  <a14:hiddenFill xmlns="">
                    <a:solidFill>
                      <a:srgbClr val="FFFFFF"/>
                    </a:solidFill>
                  </a14:hiddenFill>
                </a:ext>
              </a:extLst>
            </p:spPr>
            <p:txBody>
              <a:bodyPr>
                <a:normAutofit/>
              </a:bodyPr>
              <a:lstStyle/>
              <a:p>
                <a:pPr>
                  <a:buNone/>
                </a:pPr>
                <a14:m>
                  <m:oMathPara xmlns:m="http://schemas.openxmlformats.org/officeDocument/2006/math">
                    <m:oMathParaPr>
                      <m:jc m:val="centerGroup"/>
                    </m:oMathParaPr>
                    <m:oMath xmlns:m="http://schemas.openxmlformats.org/officeDocument/2006/math">
                      <m:sSub>
                        <m:sSubPr>
                          <m:ctrlPr>
                            <a:rPr lang="en-GB" i="1" noProof="0" smtClean="0">
                              <a:solidFill>
                                <a:srgbClr val="000000"/>
                              </a:solidFill>
                              <a:latin typeface="Cambria Math" panose="02040503050406030204" pitchFamily="18" charset="0"/>
                            </a:rPr>
                          </m:ctrlPr>
                        </m:sSubPr>
                        <m:e>
                          <m:r>
                            <a:rPr lang="en-GB" i="1" noProof="0">
                              <a:solidFill>
                                <a:srgbClr val="000000"/>
                              </a:solidFill>
                              <a:latin typeface="Cambria Math" panose="02040503050406030204" pitchFamily="18" charset="0"/>
                            </a:rPr>
                            <m:t>𝐼</m:t>
                          </m:r>
                        </m:e>
                        <m:sub>
                          <m:r>
                            <a:rPr lang="en-GB" i="1" noProof="0">
                              <a:solidFill>
                                <a:srgbClr val="000000"/>
                              </a:solidFill>
                              <a:latin typeface="Cambria Math" panose="02040503050406030204" pitchFamily="18" charset="0"/>
                            </a:rPr>
                            <m:t>𝑘</m:t>
                          </m:r>
                        </m:sub>
                      </m:sSub>
                      <m:r>
                        <a:rPr lang="en-GB" i="1" noProof="0">
                          <a:solidFill>
                            <a:srgbClr val="000000"/>
                          </a:solidFill>
                          <a:latin typeface="Cambria Math" panose="02040503050406030204" pitchFamily="18" charset="0"/>
                        </a:rPr>
                        <m:t>=</m:t>
                      </m:r>
                      <m:sSub>
                        <m:sSubPr>
                          <m:ctrlPr>
                            <a:rPr lang="en-GB" i="1" noProof="0">
                              <a:solidFill>
                                <a:srgbClr val="000000"/>
                              </a:solidFill>
                              <a:latin typeface="Cambria Math" panose="02040503050406030204" pitchFamily="18" charset="0"/>
                            </a:rPr>
                          </m:ctrlPr>
                        </m:sSubPr>
                        <m:e>
                          <m:r>
                            <a:rPr lang="en-GB" i="1" noProof="0">
                              <a:solidFill>
                                <a:srgbClr val="000000"/>
                              </a:solidFill>
                              <a:latin typeface="Cambria Math" panose="02040503050406030204" pitchFamily="18" charset="0"/>
                            </a:rPr>
                            <m:t>𝐼</m:t>
                          </m:r>
                        </m:e>
                        <m:sub>
                          <m:r>
                            <a:rPr lang="en-GB" i="1" noProof="0">
                              <a:solidFill>
                                <a:srgbClr val="000000"/>
                              </a:solidFill>
                              <a:latin typeface="Cambria Math" panose="02040503050406030204" pitchFamily="18" charset="0"/>
                            </a:rPr>
                            <m:t>𝑘</m:t>
                          </m:r>
                          <m:r>
                            <a:rPr lang="en-GB" i="1" noProof="0">
                              <a:solidFill>
                                <a:srgbClr val="000000"/>
                              </a:solidFill>
                              <a:latin typeface="Cambria Math" panose="02040503050406030204" pitchFamily="18" charset="0"/>
                            </a:rPr>
                            <m:t>−1</m:t>
                          </m:r>
                        </m:sub>
                      </m:sSub>
                      <m:r>
                        <a:rPr lang="en-GB" i="1" noProof="0">
                          <a:solidFill>
                            <a:srgbClr val="000000"/>
                          </a:solidFill>
                          <a:latin typeface="Cambria Math" panose="02040503050406030204" pitchFamily="18" charset="0"/>
                        </a:rPr>
                        <m:t>+</m:t>
                      </m:r>
                      <m:sSub>
                        <m:sSubPr>
                          <m:ctrlPr>
                            <a:rPr lang="en-GB" i="1" noProof="0">
                              <a:solidFill>
                                <a:srgbClr val="000000"/>
                              </a:solidFill>
                              <a:latin typeface="Cambria Math" panose="02040503050406030204" pitchFamily="18" charset="0"/>
                            </a:rPr>
                          </m:ctrlPr>
                        </m:sSubPr>
                        <m:e>
                          <m:r>
                            <a:rPr lang="en-GB" i="1" noProof="0">
                              <a:solidFill>
                                <a:srgbClr val="000000"/>
                              </a:solidFill>
                              <a:latin typeface="Cambria Math" panose="02040503050406030204" pitchFamily="18" charset="0"/>
                            </a:rPr>
                            <m:t>𝑒</m:t>
                          </m:r>
                        </m:e>
                        <m:sub>
                          <m:r>
                            <a:rPr lang="en-GB" i="1" noProof="0">
                              <a:solidFill>
                                <a:srgbClr val="000000"/>
                              </a:solidFill>
                              <a:latin typeface="Cambria Math" panose="02040503050406030204" pitchFamily="18" charset="0"/>
                            </a:rPr>
                            <m:t>𝑘</m:t>
                          </m:r>
                          <m:r>
                            <a:rPr lang="en-GB" i="1" noProof="0">
                              <a:solidFill>
                                <a:srgbClr val="000000"/>
                              </a:solidFill>
                              <a:latin typeface="Cambria Math" panose="02040503050406030204" pitchFamily="18" charset="0"/>
                            </a:rPr>
                            <m:t>−1</m:t>
                          </m:r>
                        </m:sub>
                      </m:sSub>
                      <m:func>
                        <m:funcPr>
                          <m:ctrlPr>
                            <a:rPr lang="en-GB" i="1" noProof="0">
                              <a:solidFill>
                                <a:srgbClr val="000000"/>
                              </a:solidFill>
                              <a:latin typeface="Cambria Math" panose="02040503050406030204" pitchFamily="18" charset="0"/>
                            </a:rPr>
                          </m:ctrlPr>
                        </m:funcPr>
                        <m:fName>
                          <m:r>
                            <a:rPr lang="en-GB" i="0" noProof="0">
                              <a:solidFill>
                                <a:srgbClr val="000000"/>
                              </a:solidFill>
                              <a:latin typeface="Cambria Math" panose="02040503050406030204" pitchFamily="18" charset="0"/>
                            </a:rPr>
                            <m:t>·</m:t>
                          </m:r>
                        </m:fName>
                        <m:e>
                          <m:r>
                            <m:rPr>
                              <m:sty m:val="p"/>
                            </m:rPr>
                            <a:rPr lang="en-GB" i="1" noProof="0">
                              <a:solidFill>
                                <a:srgbClr val="000000"/>
                              </a:solidFill>
                              <a:latin typeface="Cambria Math" panose="02040503050406030204" pitchFamily="18" charset="0"/>
                            </a:rPr>
                            <m:t>Δ</m:t>
                          </m:r>
                        </m:e>
                      </m:func>
                      <m:r>
                        <a:rPr lang="en-GB" i="1" noProof="0">
                          <a:solidFill>
                            <a:srgbClr val="000000"/>
                          </a:solidFill>
                          <a:latin typeface="Cambria Math" panose="02040503050406030204" pitchFamily="18" charset="0"/>
                        </a:rPr>
                        <m:t>𝑇</m:t>
                      </m:r>
                    </m:oMath>
                  </m:oMathPara>
                </a14:m>
                <a:br>
                  <a:rPr lang="en-GB" i="1" noProof="0" dirty="0">
                    <a:solidFill>
                      <a:srgbClr val="000000"/>
                    </a:solidFill>
                    <a:latin typeface="Cambria Math" panose="02040503050406030204" pitchFamily="18" charset="0"/>
                  </a:rPr>
                </a:br>
                <a:endParaRPr lang="en-GB" noProof="0" dirty="0"/>
              </a:p>
            </p:txBody>
          </p:sp>
        </mc:Choice>
        <mc:Fallback xmlns="">
          <p:sp>
            <p:nvSpPr>
              <p:cNvPr id="557059" name="Object 3"/>
              <p:cNvSpPr txBox="1">
                <a:spLocks noRot="1" noChangeAspect="1" noMove="1" noResize="1" noEditPoints="1" noAdjustHandles="1" noChangeArrowheads="1" noChangeShapeType="1" noTextEdit="1"/>
              </p:cNvSpPr>
              <p:nvPr>
                <p:ph sz="quarter" idx="4"/>
              </p:nvPr>
            </p:nvSpPr>
            <p:spPr bwMode="auto">
              <a:xfrm>
                <a:off x="6030970" y="4161903"/>
                <a:ext cx="2980901" cy="493788"/>
              </a:xfrm>
              <a:prstGeom prst="rect">
                <a:avLst/>
              </a:prstGeom>
              <a:blipFill>
                <a:blip r:embed="rId3"/>
                <a:stretch>
                  <a:fillRect/>
                </a:stretch>
              </a:blipFill>
              <a:extLst>
                <a:ext uri="{909E8E84-426E-40dd-AFC4-6F175D3DCCD1}">
                  <a14:hiddenFill xmlns="" xmlns:a14="http://schemas.microsoft.com/office/drawing/2010/main">
                    <a:solidFill>
                      <a:srgbClr val="FFFFFF"/>
                    </a:solidFill>
                  </a14:hiddenFill>
                </a:ext>
              </a:extLst>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3" name="Object 2">
                <a:extLst>
                  <a:ext uri="{FF2B5EF4-FFF2-40B4-BE49-F238E27FC236}">
                    <a16:creationId xmlns:a16="http://schemas.microsoft.com/office/drawing/2014/main" id="{9939A49D-A4EE-4096-93D7-1CDA8FF6DB6F}"/>
                  </a:ext>
                </a:extLst>
              </p:cNvPr>
              <p:cNvSpPr txBox="1"/>
              <p:nvPr/>
            </p:nvSpPr>
            <p:spPr bwMode="auto">
              <a:xfrm>
                <a:off x="3246782" y="5348012"/>
                <a:ext cx="5440018" cy="788386"/>
              </a:xfrm>
              <a:prstGeom prst="rect">
                <a:avLst/>
              </a:prstGeom>
              <a:noFill/>
              <a:extLst>
                <a:ext uri="{909E8E84-426E-40dd-AFC4-6F175D3DCCD1}">
                  <a14:hiddenFill xmlns="">
                    <a:solidFill>
                      <a:srgbClr val="FFFFFF"/>
                    </a:solidFill>
                  </a14:hiddenFill>
                </a:ext>
              </a:extLst>
            </p:spPr>
            <p:txBody>
              <a:bodyPr>
                <a:normAutofit/>
              </a:bodyPr>
              <a:lstStyle/>
              <a:p>
                <a:pPr/>
                <a14:m>
                  <m:oMathPara xmlns:m="http://schemas.openxmlformats.org/officeDocument/2006/math">
                    <m:oMathParaPr>
                      <m:jc m:val="centerGroup"/>
                    </m:oMathParaPr>
                    <m:oMath xmlns:m="http://schemas.openxmlformats.org/officeDocument/2006/math">
                      <m:sSub>
                        <m:sSubPr>
                          <m:ctrlPr>
                            <a:rPr lang="es-ES" sz="2400" i="1" smtClean="0">
                              <a:solidFill>
                                <a:srgbClr val="000000"/>
                              </a:solidFill>
                              <a:latin typeface="Cambria Math" panose="02040503050406030204" pitchFamily="18" charset="0"/>
                            </a:rPr>
                          </m:ctrlPr>
                        </m:sSubPr>
                        <m:e>
                          <m:r>
                            <a:rPr lang="es-ES" sz="2400" i="1">
                              <a:solidFill>
                                <a:srgbClr val="000000"/>
                              </a:solidFill>
                              <a:latin typeface="Cambria Math" panose="02040503050406030204" pitchFamily="18" charset="0"/>
                            </a:rPr>
                            <m:t>𝐼</m:t>
                          </m:r>
                        </m:e>
                        <m:sub>
                          <m:r>
                            <a:rPr lang="es-ES" sz="2400" i="1">
                              <a:solidFill>
                                <a:srgbClr val="000000"/>
                              </a:solidFill>
                              <a:latin typeface="Cambria Math" panose="02040503050406030204" pitchFamily="18" charset="0"/>
                            </a:rPr>
                            <m:t>𝑘</m:t>
                          </m:r>
                        </m:sub>
                      </m:sSub>
                      <m:r>
                        <a:rPr lang="es-ES" sz="2400" i="1">
                          <a:solidFill>
                            <a:srgbClr val="000000"/>
                          </a:solidFill>
                          <a:latin typeface="Cambria Math" panose="02040503050406030204" pitchFamily="18" charset="0"/>
                        </a:rPr>
                        <m:t>=</m:t>
                      </m:r>
                      <m:sSub>
                        <m:sSubPr>
                          <m:ctrlPr>
                            <a:rPr lang="es-ES" sz="2400" i="1">
                              <a:solidFill>
                                <a:srgbClr val="000000"/>
                              </a:solidFill>
                              <a:latin typeface="Cambria Math" panose="02040503050406030204" pitchFamily="18" charset="0"/>
                            </a:rPr>
                          </m:ctrlPr>
                        </m:sSubPr>
                        <m:e>
                          <m:r>
                            <a:rPr lang="es-ES" sz="2400" i="1">
                              <a:solidFill>
                                <a:srgbClr val="000000"/>
                              </a:solidFill>
                              <a:latin typeface="Cambria Math" panose="02040503050406030204" pitchFamily="18" charset="0"/>
                            </a:rPr>
                            <m:t>𝐼</m:t>
                          </m:r>
                        </m:e>
                        <m:sub>
                          <m:r>
                            <a:rPr lang="es-ES" sz="2400" i="1">
                              <a:solidFill>
                                <a:srgbClr val="000000"/>
                              </a:solidFill>
                              <a:latin typeface="Cambria Math" panose="02040503050406030204" pitchFamily="18" charset="0"/>
                            </a:rPr>
                            <m:t>𝑘</m:t>
                          </m:r>
                          <m:r>
                            <a:rPr lang="es-ES" sz="2400" i="1">
                              <a:solidFill>
                                <a:srgbClr val="000000"/>
                              </a:solidFill>
                              <a:latin typeface="Cambria Math" panose="02040503050406030204" pitchFamily="18" charset="0"/>
                            </a:rPr>
                            <m:t>−1</m:t>
                          </m:r>
                        </m:sub>
                      </m:sSub>
                      <m:r>
                        <a:rPr lang="es-ES" sz="2400" i="1">
                          <a:solidFill>
                            <a:srgbClr val="000000"/>
                          </a:solidFill>
                          <a:latin typeface="Cambria Math" panose="02040503050406030204" pitchFamily="18" charset="0"/>
                        </a:rPr>
                        <m:t>+</m:t>
                      </m:r>
                      <m:f>
                        <m:fPr>
                          <m:ctrlPr>
                            <a:rPr lang="es-ES" sz="2400" i="1">
                              <a:solidFill>
                                <a:srgbClr val="000000"/>
                              </a:solidFill>
                              <a:latin typeface="Cambria Math" panose="02040503050406030204" pitchFamily="18" charset="0"/>
                            </a:rPr>
                          </m:ctrlPr>
                        </m:fPr>
                        <m:num>
                          <m:r>
                            <a:rPr lang="es-ES" sz="2400" i="1">
                              <a:solidFill>
                                <a:srgbClr val="000000"/>
                              </a:solidFill>
                              <a:latin typeface="Cambria Math" panose="02040503050406030204" pitchFamily="18" charset="0"/>
                            </a:rPr>
                            <m:t>(</m:t>
                          </m:r>
                          <m:sSub>
                            <m:sSubPr>
                              <m:ctrlPr>
                                <a:rPr lang="es-ES" sz="2400" i="1">
                                  <a:solidFill>
                                    <a:srgbClr val="000000"/>
                                  </a:solidFill>
                                  <a:latin typeface="Cambria Math" panose="02040503050406030204" pitchFamily="18" charset="0"/>
                                </a:rPr>
                              </m:ctrlPr>
                            </m:sSubPr>
                            <m:e>
                              <m:r>
                                <a:rPr lang="es-ES" sz="2400" i="1">
                                  <a:solidFill>
                                    <a:srgbClr val="000000"/>
                                  </a:solidFill>
                                  <a:latin typeface="Cambria Math" panose="02040503050406030204" pitchFamily="18" charset="0"/>
                                </a:rPr>
                                <m:t>𝑒</m:t>
                              </m:r>
                            </m:e>
                            <m:sub>
                              <m:r>
                                <a:rPr lang="es-ES" sz="2400" i="1">
                                  <a:solidFill>
                                    <a:srgbClr val="000000"/>
                                  </a:solidFill>
                                  <a:latin typeface="Cambria Math" panose="02040503050406030204" pitchFamily="18" charset="0"/>
                                </a:rPr>
                                <m:t>𝑘</m:t>
                              </m:r>
                            </m:sub>
                          </m:sSub>
                          <m:r>
                            <a:rPr lang="es-ES" sz="2400" b="0" i="1" smtClean="0">
                              <a:solidFill>
                                <a:srgbClr val="000000"/>
                              </a:solidFill>
                              <a:latin typeface="Cambria Math" panose="02040503050406030204" pitchFamily="18" charset="0"/>
                            </a:rPr>
                            <m:t>+</m:t>
                          </m:r>
                          <m:sSub>
                            <m:sSubPr>
                              <m:ctrlPr>
                                <a:rPr lang="es-ES" sz="2400" i="1">
                                  <a:solidFill>
                                    <a:srgbClr val="000000"/>
                                  </a:solidFill>
                                  <a:latin typeface="Cambria Math" panose="02040503050406030204" pitchFamily="18" charset="0"/>
                                </a:rPr>
                              </m:ctrlPr>
                            </m:sSubPr>
                            <m:e>
                              <m:r>
                                <a:rPr lang="es-ES" sz="2400" i="1">
                                  <a:solidFill>
                                    <a:srgbClr val="000000"/>
                                  </a:solidFill>
                                  <a:latin typeface="Cambria Math" panose="02040503050406030204" pitchFamily="18" charset="0"/>
                                </a:rPr>
                                <m:t>𝑒</m:t>
                              </m:r>
                            </m:e>
                            <m:sub>
                              <m:r>
                                <a:rPr lang="es-ES" sz="2400" i="1">
                                  <a:solidFill>
                                    <a:srgbClr val="000000"/>
                                  </a:solidFill>
                                  <a:latin typeface="Cambria Math" panose="02040503050406030204" pitchFamily="18" charset="0"/>
                                </a:rPr>
                                <m:t>𝑘</m:t>
                              </m:r>
                              <m:r>
                                <a:rPr lang="es-ES" sz="2400" i="1">
                                  <a:solidFill>
                                    <a:srgbClr val="000000"/>
                                  </a:solidFill>
                                  <a:latin typeface="Cambria Math" panose="02040503050406030204" pitchFamily="18" charset="0"/>
                                </a:rPr>
                                <m:t>−1</m:t>
                              </m:r>
                            </m:sub>
                          </m:sSub>
                          <m:r>
                            <a:rPr lang="es-ES" sz="2400" i="1">
                              <a:solidFill>
                                <a:srgbClr val="000000"/>
                              </a:solidFill>
                              <a:latin typeface="Cambria Math" panose="02040503050406030204" pitchFamily="18" charset="0"/>
                            </a:rPr>
                            <m:t>)</m:t>
                          </m:r>
                          <m:func>
                            <m:funcPr>
                              <m:ctrlPr>
                                <a:rPr lang="es-ES" sz="2400" i="1">
                                  <a:solidFill>
                                    <a:srgbClr val="000000"/>
                                  </a:solidFill>
                                  <a:latin typeface="Cambria Math" panose="02040503050406030204" pitchFamily="18" charset="0"/>
                                </a:rPr>
                              </m:ctrlPr>
                            </m:funcPr>
                            <m:fName>
                              <m:r>
                                <a:rPr lang="es-ES" sz="2400" i="0">
                                  <a:solidFill>
                                    <a:srgbClr val="000000"/>
                                  </a:solidFill>
                                  <a:latin typeface="Cambria Math" panose="02040503050406030204" pitchFamily="18" charset="0"/>
                                </a:rPr>
                                <m:t>·</m:t>
                              </m:r>
                            </m:fName>
                            <m:e>
                              <m:r>
                                <m:rPr>
                                  <m:sty m:val="p"/>
                                </m:rPr>
                                <a:rPr lang="es-ES" sz="2400" i="1">
                                  <a:solidFill>
                                    <a:srgbClr val="000000"/>
                                  </a:solidFill>
                                  <a:latin typeface="Cambria Math" panose="02040503050406030204" pitchFamily="18" charset="0"/>
                                </a:rPr>
                                <m:t>Δ</m:t>
                              </m:r>
                            </m:e>
                          </m:func>
                          <m:r>
                            <a:rPr lang="es-ES" sz="2400" i="1">
                              <a:solidFill>
                                <a:srgbClr val="000000"/>
                              </a:solidFill>
                              <a:latin typeface="Cambria Math" panose="02040503050406030204" pitchFamily="18" charset="0"/>
                            </a:rPr>
                            <m:t>𝑇</m:t>
                          </m:r>
                        </m:num>
                        <m:den>
                          <m:r>
                            <a:rPr lang="es-ES" sz="2400" i="1">
                              <a:solidFill>
                                <a:srgbClr val="000000"/>
                              </a:solidFill>
                              <a:latin typeface="Cambria Math" panose="02040503050406030204" pitchFamily="18" charset="0"/>
                            </a:rPr>
                            <m:t>2</m:t>
                          </m:r>
                        </m:den>
                      </m:f>
                    </m:oMath>
                  </m:oMathPara>
                </a14:m>
                <a:endParaRPr lang="es-ES" sz="2400" dirty="0"/>
              </a:p>
            </p:txBody>
          </p:sp>
        </mc:Choice>
        <mc:Fallback xmlns="">
          <p:sp>
            <p:nvSpPr>
              <p:cNvPr id="13" name="Object 2">
                <a:extLst>
                  <a:ext uri="{FF2B5EF4-FFF2-40B4-BE49-F238E27FC236}">
                    <a16:creationId xmlns:a16="http://schemas.microsoft.com/office/drawing/2014/main" id="{9939A49D-A4EE-4096-93D7-1CDA8FF6DB6F}"/>
                  </a:ext>
                </a:extLst>
              </p:cNvPr>
              <p:cNvSpPr txBox="1">
                <a:spLocks noRot="1" noChangeAspect="1" noMove="1" noResize="1" noEditPoints="1" noAdjustHandles="1" noChangeArrowheads="1" noChangeShapeType="1" noTextEdit="1"/>
              </p:cNvSpPr>
              <p:nvPr/>
            </p:nvSpPr>
            <p:spPr bwMode="auto">
              <a:xfrm>
                <a:off x="3246782" y="5348012"/>
                <a:ext cx="5440018" cy="788386"/>
              </a:xfrm>
              <a:prstGeom prst="rect">
                <a:avLst/>
              </a:prstGeom>
              <a:blipFill>
                <a:blip r:embed="rId4"/>
                <a:stretch>
                  <a:fillRect/>
                </a:stretch>
              </a:blipFill>
              <a:extLst>
                <a:ext uri="{909E8E84-426E-40dd-AFC4-6F175D3DCCD1}">
                  <a14:hiddenFill xmlns="" xmlns:a14="http://schemas.microsoft.com/office/drawing/2010/main">
                    <a:solidFill>
                      <a:srgbClr val="FFFFFF"/>
                    </a:solidFill>
                  </a14:hiddenFill>
                </a:ext>
              </a:extLst>
            </p:spPr>
            <p:txBody>
              <a:bodyPr/>
              <a:lstStyle/>
              <a:p>
                <a:r>
                  <a:rPr lang="es-ES">
                    <a:noFill/>
                  </a:rPr>
                  <a:t> </a:t>
                </a:r>
              </a:p>
            </p:txBody>
          </p:sp>
        </mc:Fallback>
      </mc:AlternateContent>
      <p:pic>
        <p:nvPicPr>
          <p:cNvPr id="16397" name="Picture 13" descr="Fig 9 .Discrete-time integration based on the Euler, Tustin and backward rectangular method">
            <a:extLst>
              <a:ext uri="{FF2B5EF4-FFF2-40B4-BE49-F238E27FC236}">
                <a16:creationId xmlns:a16="http://schemas.microsoft.com/office/drawing/2014/main" id="{4150A172-E702-464C-8FE7-4C3BFB5D53B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4461"/>
          <a:stretch/>
        </p:blipFill>
        <p:spPr bwMode="auto">
          <a:xfrm>
            <a:off x="3504605" y="1296390"/>
            <a:ext cx="5360790" cy="274515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3" descr="Fig 9 .Discrete-time integration based on the Euler, Tustin and backward rectangular method">
            <a:extLst>
              <a:ext uri="{FF2B5EF4-FFF2-40B4-BE49-F238E27FC236}">
                <a16:creationId xmlns:a16="http://schemas.microsoft.com/office/drawing/2014/main" id="{A822007A-6E20-4C32-84BD-87AFD78077C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5744" r="-612"/>
          <a:stretch/>
        </p:blipFill>
        <p:spPr bwMode="auto">
          <a:xfrm>
            <a:off x="174477" y="3391242"/>
            <a:ext cx="2852042" cy="2745156"/>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504CE743-F2FE-4116-B736-76408FB7C538}"/>
              </a:ext>
            </a:extLst>
          </p:cNvPr>
          <p:cNvPicPr>
            <a:picLocks noChangeAspect="1"/>
          </p:cNvPicPr>
          <p:nvPr/>
        </p:nvPicPr>
        <p:blipFill rotWithShape="1">
          <a:blip r:embed="rId6"/>
          <a:srcRect t="23804" r="46444"/>
          <a:stretch/>
        </p:blipFill>
        <p:spPr>
          <a:xfrm>
            <a:off x="288933" y="1712259"/>
            <a:ext cx="2925002" cy="1449823"/>
          </a:xfrm>
          <a:prstGeom prst="rect">
            <a:avLst/>
          </a:prstGeom>
        </p:spPr>
      </p:pic>
      <p:sp>
        <p:nvSpPr>
          <p:cNvPr id="2" name="Marcador de pie de página 1">
            <a:extLst>
              <a:ext uri="{FF2B5EF4-FFF2-40B4-BE49-F238E27FC236}">
                <a16:creationId xmlns:a16="http://schemas.microsoft.com/office/drawing/2014/main" id="{B35326E2-5535-40F3-8EA1-025182DA85B2}"/>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3400138743"/>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555B50-08E1-4537-8C56-02948A14E01B}"/>
              </a:ext>
            </a:extLst>
          </p:cNvPr>
          <p:cNvSpPr>
            <a:spLocks noGrp="1"/>
          </p:cNvSpPr>
          <p:nvPr>
            <p:ph type="title"/>
          </p:nvPr>
        </p:nvSpPr>
        <p:spPr/>
        <p:txBody>
          <a:bodyPr/>
          <a:lstStyle/>
          <a:p>
            <a:r>
              <a:rPr lang="en-GB" noProof="0" dirty="0"/>
              <a:t>Discretization of the PI controller</a:t>
            </a:r>
          </a:p>
        </p:txBody>
      </p:sp>
      <p:sp>
        <p:nvSpPr>
          <p:cNvPr id="5" name="Marcador de número de diapositiva 4">
            <a:extLst>
              <a:ext uri="{FF2B5EF4-FFF2-40B4-BE49-F238E27FC236}">
                <a16:creationId xmlns:a16="http://schemas.microsoft.com/office/drawing/2014/main" id="{C4DE93BB-148E-4C9E-9417-75ADE4CB5255}"/>
              </a:ext>
            </a:extLst>
          </p:cNvPr>
          <p:cNvSpPr>
            <a:spLocks noGrp="1"/>
          </p:cNvSpPr>
          <p:nvPr>
            <p:ph type="sldNum" sz="quarter" idx="12"/>
          </p:nvPr>
        </p:nvSpPr>
        <p:spPr/>
        <p:txBody>
          <a:bodyPr/>
          <a:lstStyle/>
          <a:p>
            <a:fld id="{3AA00023-8C8E-42EC-844B-54C6AA0970B6}" type="slidenum">
              <a:rPr lang="ca-ES" smtClean="0"/>
              <a:t>109</a:t>
            </a:fld>
            <a:endParaRPr lang="ca-ES"/>
          </a:p>
        </p:txBody>
      </p:sp>
      <p:pic>
        <p:nvPicPr>
          <p:cNvPr id="6" name="Imagen 5">
            <a:extLst>
              <a:ext uri="{FF2B5EF4-FFF2-40B4-BE49-F238E27FC236}">
                <a16:creationId xmlns:a16="http://schemas.microsoft.com/office/drawing/2014/main" id="{A1F04978-7959-4C48-9E0F-CCFAF6A06D62}"/>
              </a:ext>
            </a:extLst>
          </p:cNvPr>
          <p:cNvPicPr>
            <a:picLocks noChangeAspect="1"/>
          </p:cNvPicPr>
          <p:nvPr/>
        </p:nvPicPr>
        <p:blipFill>
          <a:blip r:embed="rId2"/>
          <a:stretch>
            <a:fillRect/>
          </a:stretch>
        </p:blipFill>
        <p:spPr>
          <a:xfrm>
            <a:off x="3491880" y="1215219"/>
            <a:ext cx="2160240" cy="922054"/>
          </a:xfrm>
          <a:prstGeom prst="rect">
            <a:avLst/>
          </a:prstGeom>
        </p:spPr>
      </p:pic>
      <p:pic>
        <p:nvPicPr>
          <p:cNvPr id="7" name="Imagen 6">
            <a:extLst>
              <a:ext uri="{FF2B5EF4-FFF2-40B4-BE49-F238E27FC236}">
                <a16:creationId xmlns:a16="http://schemas.microsoft.com/office/drawing/2014/main" id="{2F30258A-A12F-4703-AFA4-3E777F9FB09E}"/>
              </a:ext>
            </a:extLst>
          </p:cNvPr>
          <p:cNvPicPr>
            <a:picLocks noChangeAspect="1"/>
          </p:cNvPicPr>
          <p:nvPr/>
        </p:nvPicPr>
        <p:blipFill>
          <a:blip r:embed="rId3"/>
          <a:stretch>
            <a:fillRect/>
          </a:stretch>
        </p:blipFill>
        <p:spPr>
          <a:xfrm>
            <a:off x="89756" y="2674195"/>
            <a:ext cx="8748464" cy="1494835"/>
          </a:xfrm>
          <a:prstGeom prst="rect">
            <a:avLst/>
          </a:prstGeom>
        </p:spPr>
      </p:pic>
      <p:sp>
        <p:nvSpPr>
          <p:cNvPr id="8" name="Flecha: hacia abajo 7">
            <a:extLst>
              <a:ext uri="{FF2B5EF4-FFF2-40B4-BE49-F238E27FC236}">
                <a16:creationId xmlns:a16="http://schemas.microsoft.com/office/drawing/2014/main" id="{0724B389-4DAA-4A4E-9CF9-0B538930767E}"/>
              </a:ext>
            </a:extLst>
          </p:cNvPr>
          <p:cNvSpPr/>
          <p:nvPr/>
        </p:nvSpPr>
        <p:spPr>
          <a:xfrm>
            <a:off x="4067944" y="2136913"/>
            <a:ext cx="792088" cy="6440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CuadroTexto 8">
            <a:extLst>
              <a:ext uri="{FF2B5EF4-FFF2-40B4-BE49-F238E27FC236}">
                <a16:creationId xmlns:a16="http://schemas.microsoft.com/office/drawing/2014/main" id="{CA649A83-138C-49BD-B3E8-E837B765A4A4}"/>
              </a:ext>
            </a:extLst>
          </p:cNvPr>
          <p:cNvSpPr txBox="1"/>
          <p:nvPr/>
        </p:nvSpPr>
        <p:spPr>
          <a:xfrm>
            <a:off x="5004048" y="2153127"/>
            <a:ext cx="1629677" cy="369332"/>
          </a:xfrm>
          <a:prstGeom prst="rect">
            <a:avLst/>
          </a:prstGeom>
          <a:noFill/>
        </p:spPr>
        <p:txBody>
          <a:bodyPr wrap="none" rtlCol="0">
            <a:spAutoFit/>
          </a:bodyPr>
          <a:lstStyle/>
          <a:p>
            <a:r>
              <a:rPr lang="es-ES" dirty="0" err="1"/>
              <a:t>Backward</a:t>
            </a:r>
            <a:r>
              <a:rPr lang="es-ES" dirty="0"/>
              <a:t> Euler</a:t>
            </a:r>
          </a:p>
        </p:txBody>
      </p:sp>
      <p:pic>
        <p:nvPicPr>
          <p:cNvPr id="10" name="Imagen 9">
            <a:extLst>
              <a:ext uri="{FF2B5EF4-FFF2-40B4-BE49-F238E27FC236}">
                <a16:creationId xmlns:a16="http://schemas.microsoft.com/office/drawing/2014/main" id="{8F8CC2B9-53EB-411F-B580-63105479849F}"/>
              </a:ext>
            </a:extLst>
          </p:cNvPr>
          <p:cNvPicPr>
            <a:picLocks noChangeAspect="1"/>
          </p:cNvPicPr>
          <p:nvPr/>
        </p:nvPicPr>
        <p:blipFill>
          <a:blip r:embed="rId4"/>
          <a:stretch>
            <a:fillRect/>
          </a:stretch>
        </p:blipFill>
        <p:spPr>
          <a:xfrm>
            <a:off x="457200" y="5399738"/>
            <a:ext cx="4696480" cy="866896"/>
          </a:xfrm>
          <a:prstGeom prst="rect">
            <a:avLst/>
          </a:prstGeom>
        </p:spPr>
      </p:pic>
      <p:sp>
        <p:nvSpPr>
          <p:cNvPr id="11" name="CuadroTexto 10">
            <a:extLst>
              <a:ext uri="{FF2B5EF4-FFF2-40B4-BE49-F238E27FC236}">
                <a16:creationId xmlns:a16="http://schemas.microsoft.com/office/drawing/2014/main" id="{3D069CAE-0F16-4D54-A3B6-37815D10543F}"/>
              </a:ext>
            </a:extLst>
          </p:cNvPr>
          <p:cNvSpPr txBox="1"/>
          <p:nvPr/>
        </p:nvSpPr>
        <p:spPr>
          <a:xfrm>
            <a:off x="5377335" y="5425587"/>
            <a:ext cx="3034680" cy="646331"/>
          </a:xfrm>
          <a:prstGeom prst="rect">
            <a:avLst/>
          </a:prstGeom>
          <a:noFill/>
        </p:spPr>
        <p:txBody>
          <a:bodyPr wrap="square" rtlCol="0">
            <a:spAutoFit/>
          </a:bodyPr>
          <a:lstStyle/>
          <a:p>
            <a:r>
              <a:rPr lang="es-ES" dirty="0" err="1"/>
              <a:t>Finite</a:t>
            </a:r>
            <a:r>
              <a:rPr lang="es-ES" dirty="0"/>
              <a:t> </a:t>
            </a:r>
            <a:r>
              <a:rPr lang="es-ES" dirty="0" err="1"/>
              <a:t>difference</a:t>
            </a:r>
            <a:endParaRPr lang="es-ES" dirty="0"/>
          </a:p>
          <a:p>
            <a:r>
              <a:rPr lang="es-ES" dirty="0" err="1"/>
              <a:t>Algorithm</a:t>
            </a:r>
            <a:r>
              <a:rPr lang="es-ES" dirty="0"/>
              <a:t> </a:t>
            </a:r>
            <a:r>
              <a:rPr lang="es-ES" dirty="0" err="1"/>
              <a:t>implementation</a:t>
            </a:r>
            <a:endParaRPr lang="es-ES" dirty="0"/>
          </a:p>
        </p:txBody>
      </p:sp>
      <p:pic>
        <p:nvPicPr>
          <p:cNvPr id="12" name="Imagen 11">
            <a:extLst>
              <a:ext uri="{FF2B5EF4-FFF2-40B4-BE49-F238E27FC236}">
                <a16:creationId xmlns:a16="http://schemas.microsoft.com/office/drawing/2014/main" id="{D3EAB488-5DA1-4F83-845F-E6FBA83547C4}"/>
              </a:ext>
            </a:extLst>
          </p:cNvPr>
          <p:cNvPicPr>
            <a:picLocks noChangeAspect="1"/>
          </p:cNvPicPr>
          <p:nvPr/>
        </p:nvPicPr>
        <p:blipFill>
          <a:blip r:embed="rId5"/>
          <a:stretch>
            <a:fillRect/>
          </a:stretch>
        </p:blipFill>
        <p:spPr>
          <a:xfrm>
            <a:off x="2907224" y="3904903"/>
            <a:ext cx="4132480" cy="1602098"/>
          </a:xfrm>
          <a:prstGeom prst="rect">
            <a:avLst/>
          </a:prstGeom>
        </p:spPr>
      </p:pic>
      <p:sp>
        <p:nvSpPr>
          <p:cNvPr id="3" name="Marcador de pie de página 2">
            <a:extLst>
              <a:ext uri="{FF2B5EF4-FFF2-40B4-BE49-F238E27FC236}">
                <a16:creationId xmlns:a16="http://schemas.microsoft.com/office/drawing/2014/main" id="{A5137458-9F3D-4AD8-BD01-D43E976CE4EC}"/>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9302093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8">
            <a:extLst>
              <a:ext uri="{FF2B5EF4-FFF2-40B4-BE49-F238E27FC236}">
                <a16:creationId xmlns:a16="http://schemas.microsoft.com/office/drawing/2014/main" id="{F2A99E47-E4A6-433A-A8BA-D138032BEF82}"/>
              </a:ext>
            </a:extLst>
          </p:cNvPr>
          <p:cNvPicPr>
            <a:picLocks noChangeAspect="1"/>
          </p:cNvPicPr>
          <p:nvPr/>
        </p:nvPicPr>
        <p:blipFill>
          <a:blip r:embed="rId2"/>
          <a:stretch>
            <a:fillRect/>
          </a:stretch>
        </p:blipFill>
        <p:spPr>
          <a:xfrm>
            <a:off x="3323077" y="3686538"/>
            <a:ext cx="5732385" cy="3323077"/>
          </a:xfrm>
          <a:prstGeom prst="rect">
            <a:avLst/>
          </a:prstGeom>
        </p:spPr>
      </p:pic>
      <p:pic>
        <p:nvPicPr>
          <p:cNvPr id="13" name="Picture 7">
            <a:extLst>
              <a:ext uri="{FF2B5EF4-FFF2-40B4-BE49-F238E27FC236}">
                <a16:creationId xmlns:a16="http://schemas.microsoft.com/office/drawing/2014/main" id="{0E097C80-BCE6-43CE-B7AC-2609C4AD4F47}"/>
              </a:ext>
            </a:extLst>
          </p:cNvPr>
          <p:cNvPicPr>
            <a:picLocks noChangeAspect="1"/>
          </p:cNvPicPr>
          <p:nvPr/>
        </p:nvPicPr>
        <p:blipFill>
          <a:blip r:embed="rId3"/>
          <a:stretch>
            <a:fillRect/>
          </a:stretch>
        </p:blipFill>
        <p:spPr>
          <a:xfrm>
            <a:off x="3323077" y="3686538"/>
            <a:ext cx="5732385" cy="3323077"/>
          </a:xfrm>
          <a:prstGeom prst="rect">
            <a:avLst/>
          </a:prstGeom>
        </p:spPr>
      </p:pic>
      <p:pic>
        <p:nvPicPr>
          <p:cNvPr id="9" name="Picture 6">
            <a:extLst>
              <a:ext uri="{FF2B5EF4-FFF2-40B4-BE49-F238E27FC236}">
                <a16:creationId xmlns:a16="http://schemas.microsoft.com/office/drawing/2014/main" id="{71A8B54C-8285-4632-9221-DB9B814EFE5F}"/>
              </a:ext>
            </a:extLst>
          </p:cNvPr>
          <p:cNvPicPr>
            <a:picLocks noChangeAspect="1"/>
          </p:cNvPicPr>
          <p:nvPr/>
        </p:nvPicPr>
        <p:blipFill>
          <a:blip r:embed="rId4"/>
          <a:stretch>
            <a:fillRect/>
          </a:stretch>
        </p:blipFill>
        <p:spPr>
          <a:xfrm>
            <a:off x="3323077" y="3686538"/>
            <a:ext cx="5732385" cy="3323077"/>
          </a:xfrm>
          <a:prstGeom prst="rect">
            <a:avLst/>
          </a:prstGeom>
        </p:spPr>
      </p:pic>
      <p:pic>
        <p:nvPicPr>
          <p:cNvPr id="8" name="Picture 5">
            <a:extLst>
              <a:ext uri="{FF2B5EF4-FFF2-40B4-BE49-F238E27FC236}">
                <a16:creationId xmlns:a16="http://schemas.microsoft.com/office/drawing/2014/main" id="{D32BB46B-7CE7-4B5D-B7A6-C47AB85923A8}"/>
              </a:ext>
            </a:extLst>
          </p:cNvPr>
          <p:cNvPicPr>
            <a:picLocks noChangeAspect="1"/>
          </p:cNvPicPr>
          <p:nvPr/>
        </p:nvPicPr>
        <p:blipFill>
          <a:blip r:embed="rId5"/>
          <a:stretch>
            <a:fillRect/>
          </a:stretch>
        </p:blipFill>
        <p:spPr>
          <a:xfrm>
            <a:off x="3323077" y="3686538"/>
            <a:ext cx="5732385" cy="3323077"/>
          </a:xfrm>
          <a:prstGeom prst="rect">
            <a:avLst/>
          </a:prstGeom>
        </p:spPr>
      </p:pic>
      <p:pic>
        <p:nvPicPr>
          <p:cNvPr id="7" name="Picture 4">
            <a:extLst>
              <a:ext uri="{FF2B5EF4-FFF2-40B4-BE49-F238E27FC236}">
                <a16:creationId xmlns:a16="http://schemas.microsoft.com/office/drawing/2014/main" id="{C84E311A-BBBF-47E4-ADAE-F7E6526FAAD0}"/>
              </a:ext>
            </a:extLst>
          </p:cNvPr>
          <p:cNvPicPr>
            <a:picLocks noChangeAspect="1"/>
          </p:cNvPicPr>
          <p:nvPr/>
        </p:nvPicPr>
        <p:blipFill>
          <a:blip r:embed="rId6"/>
          <a:stretch>
            <a:fillRect/>
          </a:stretch>
        </p:blipFill>
        <p:spPr>
          <a:xfrm>
            <a:off x="3323077" y="1094538"/>
            <a:ext cx="5732385" cy="3323077"/>
          </a:xfrm>
          <a:prstGeom prst="rect">
            <a:avLst/>
          </a:prstGeom>
        </p:spPr>
      </p:pic>
      <p:pic>
        <p:nvPicPr>
          <p:cNvPr id="5" name="Picture 3">
            <a:extLst>
              <a:ext uri="{FF2B5EF4-FFF2-40B4-BE49-F238E27FC236}">
                <a16:creationId xmlns:a16="http://schemas.microsoft.com/office/drawing/2014/main" id="{E97FCEBD-8E4E-4E38-9907-3398AD25FDDC}"/>
              </a:ext>
            </a:extLst>
          </p:cNvPr>
          <p:cNvPicPr>
            <a:picLocks noChangeAspect="1"/>
          </p:cNvPicPr>
          <p:nvPr/>
        </p:nvPicPr>
        <p:blipFill>
          <a:blip r:embed="rId7"/>
          <a:stretch>
            <a:fillRect/>
          </a:stretch>
        </p:blipFill>
        <p:spPr>
          <a:xfrm>
            <a:off x="3323077" y="1094538"/>
            <a:ext cx="5732385" cy="3323077"/>
          </a:xfrm>
          <a:prstGeom prst="rect">
            <a:avLst/>
          </a:prstGeom>
        </p:spPr>
      </p:pic>
      <p:pic>
        <p:nvPicPr>
          <p:cNvPr id="3" name="Picture 2">
            <a:extLst>
              <a:ext uri="{FF2B5EF4-FFF2-40B4-BE49-F238E27FC236}">
                <a16:creationId xmlns:a16="http://schemas.microsoft.com/office/drawing/2014/main" id="{18F55034-1E85-4EE0-BC84-FCF26E5A0BF1}"/>
              </a:ext>
            </a:extLst>
          </p:cNvPr>
          <p:cNvPicPr>
            <a:picLocks noChangeAspect="1"/>
          </p:cNvPicPr>
          <p:nvPr/>
        </p:nvPicPr>
        <p:blipFill>
          <a:blip r:embed="rId8"/>
          <a:stretch>
            <a:fillRect/>
          </a:stretch>
        </p:blipFill>
        <p:spPr>
          <a:xfrm>
            <a:off x="3323077" y="1094538"/>
            <a:ext cx="5732385" cy="3323077"/>
          </a:xfrm>
          <a:prstGeom prst="rect">
            <a:avLst/>
          </a:prstGeom>
        </p:spPr>
      </p:pic>
      <p:pic>
        <p:nvPicPr>
          <p:cNvPr id="2" name="Picture 1">
            <a:extLst>
              <a:ext uri="{FF2B5EF4-FFF2-40B4-BE49-F238E27FC236}">
                <a16:creationId xmlns:a16="http://schemas.microsoft.com/office/drawing/2014/main" id="{53C803D9-4E72-4EE6-BF55-5256B646EE9A}"/>
              </a:ext>
            </a:extLst>
          </p:cNvPr>
          <p:cNvPicPr>
            <a:picLocks noChangeAspect="1"/>
          </p:cNvPicPr>
          <p:nvPr/>
        </p:nvPicPr>
        <p:blipFill>
          <a:blip r:embed="rId9"/>
          <a:stretch>
            <a:fillRect/>
          </a:stretch>
        </p:blipFill>
        <p:spPr>
          <a:xfrm>
            <a:off x="3323077" y="1094538"/>
            <a:ext cx="5732385" cy="3323077"/>
          </a:xfrm>
          <a:prstGeom prst="rect">
            <a:avLst/>
          </a:prstGeom>
        </p:spPr>
      </p:pic>
      <p:sp>
        <p:nvSpPr>
          <p:cNvPr id="6" name="5 Título"/>
          <p:cNvSpPr>
            <a:spLocks noGrp="1"/>
          </p:cNvSpPr>
          <p:nvPr>
            <p:ph type="title"/>
          </p:nvPr>
        </p:nvSpPr>
        <p:spPr/>
        <p:txBody>
          <a:bodyPr>
            <a:normAutofit/>
          </a:bodyPr>
          <a:lstStyle/>
          <a:p>
            <a:r>
              <a:rPr lang="en-GB" noProof="0" dirty="0">
                <a:solidFill>
                  <a:schemeClr val="bg1">
                    <a:lumMod val="75000"/>
                  </a:schemeClr>
                </a:solidFill>
              </a:rPr>
              <a:t>Electrical </a:t>
            </a:r>
            <a:r>
              <a:rPr lang="en-GB" dirty="0">
                <a:solidFill>
                  <a:schemeClr val="bg1">
                    <a:lumMod val="75000"/>
                  </a:schemeClr>
                </a:solidFill>
              </a:rPr>
              <a:t>and Torque equations</a:t>
            </a:r>
            <a:endParaRPr lang="en-GB" noProof="0" dirty="0">
              <a:solidFill>
                <a:schemeClr val="bg1">
                  <a:lumMod val="75000"/>
                </a:schemeClr>
              </a:solidFill>
            </a:endParaRPr>
          </a:p>
        </p:txBody>
      </p:sp>
      <p:sp>
        <p:nvSpPr>
          <p:cNvPr id="10" name="Content Placeholder 3">
            <a:extLst>
              <a:ext uri="{FF2B5EF4-FFF2-40B4-BE49-F238E27FC236}">
                <a16:creationId xmlns:a16="http://schemas.microsoft.com/office/drawing/2014/main" id="{4AA32C84-E9F1-487C-94E0-5BA20D9BA377}"/>
              </a:ext>
            </a:extLst>
          </p:cNvPr>
          <p:cNvSpPr txBox="1">
            <a:spLocks/>
          </p:cNvSpPr>
          <p:nvPr/>
        </p:nvSpPr>
        <p:spPr>
          <a:xfrm>
            <a:off x="332308" y="1493308"/>
            <a:ext cx="3298496" cy="996923"/>
          </a:xfrm>
          <a:prstGeom prst="rect">
            <a:avLst/>
          </a:prstGeom>
        </p:spPr>
        <p:txBody>
          <a:bodyPr vert="horz" lIns="84406" tIns="42203" rIns="84406" bIns="42203"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46" dirty="0"/>
              <a:t>Steady state neglecting resistor voltage drop for SPMSM</a:t>
            </a:r>
          </a:p>
        </p:txBody>
      </p:sp>
      <p:sp>
        <p:nvSpPr>
          <p:cNvPr id="11" name="Content Placeholder 3">
            <a:extLst>
              <a:ext uri="{FF2B5EF4-FFF2-40B4-BE49-F238E27FC236}">
                <a16:creationId xmlns:a16="http://schemas.microsoft.com/office/drawing/2014/main" id="{5F3831F0-2A24-42F6-A084-E78FE395472B}"/>
              </a:ext>
            </a:extLst>
          </p:cNvPr>
          <p:cNvSpPr txBox="1">
            <a:spLocks/>
          </p:cNvSpPr>
          <p:nvPr/>
        </p:nvSpPr>
        <p:spPr>
          <a:xfrm>
            <a:off x="332308" y="3321000"/>
            <a:ext cx="3298496" cy="996923"/>
          </a:xfrm>
          <a:prstGeom prst="rect">
            <a:avLst/>
          </a:prstGeom>
        </p:spPr>
        <p:txBody>
          <a:bodyPr vert="horz" lIns="84406" tIns="42203" rIns="84406" bIns="42203"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46" dirty="0"/>
              <a:t>Steady neglecting resistor voltage drop for IPMSM</a:t>
            </a:r>
          </a:p>
        </p:txBody>
      </p:sp>
      <p:sp>
        <p:nvSpPr>
          <p:cNvPr id="4" name="Footer Placeholder 3">
            <a:extLst>
              <a:ext uri="{FF2B5EF4-FFF2-40B4-BE49-F238E27FC236}">
                <a16:creationId xmlns:a16="http://schemas.microsoft.com/office/drawing/2014/main" id="{FC725B5F-6B87-4BA9-9504-CDAE9AD560DC}"/>
              </a:ext>
            </a:extLst>
          </p:cNvPr>
          <p:cNvSpPr>
            <a:spLocks noGrp="1"/>
          </p:cNvSpPr>
          <p:nvPr>
            <p:ph type="ftr" sz="quarter" idx="11"/>
          </p:nvPr>
        </p:nvSpPr>
        <p:spPr/>
        <p:txBody>
          <a:bodyPr/>
          <a:lstStyle/>
          <a:p>
            <a:r>
              <a:rPr lang="ca-ES"/>
              <a:t>PMSM motor control</a:t>
            </a:r>
            <a:endParaRPr lang="ca-ES" dirty="0"/>
          </a:p>
        </p:txBody>
      </p:sp>
      <p:sp>
        <p:nvSpPr>
          <p:cNvPr id="15" name="Slide Number Placeholder 14">
            <a:extLst>
              <a:ext uri="{FF2B5EF4-FFF2-40B4-BE49-F238E27FC236}">
                <a16:creationId xmlns:a16="http://schemas.microsoft.com/office/drawing/2014/main" id="{B33DEED8-A70B-45E3-8A6E-7030898B7DCE}"/>
              </a:ext>
            </a:extLst>
          </p:cNvPr>
          <p:cNvSpPr>
            <a:spLocks noGrp="1"/>
          </p:cNvSpPr>
          <p:nvPr>
            <p:ph type="sldNum" sz="quarter" idx="12"/>
          </p:nvPr>
        </p:nvSpPr>
        <p:spPr/>
        <p:txBody>
          <a:bodyPr/>
          <a:lstStyle/>
          <a:p>
            <a:fld id="{AC73A611-7CB3-407B-8955-E73429FEB09D}" type="slidenum">
              <a:rPr lang="ca-ES" smtClean="0"/>
              <a:pPr/>
              <a:t>11</a:t>
            </a:fld>
            <a:endParaRPr lang="ca-ES"/>
          </a:p>
        </p:txBody>
      </p:sp>
    </p:spTree>
    <p:extLst>
      <p:ext uri="{BB962C8B-B14F-4D97-AF65-F5344CB8AC3E}">
        <p14:creationId xmlns:p14="http://schemas.microsoft.com/office/powerpoint/2010/main" val="18151026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5"/>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8"/>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9"/>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13"/>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D65EBA-4B59-4D37-B81A-C237E0F2D6CB}"/>
              </a:ext>
            </a:extLst>
          </p:cNvPr>
          <p:cNvSpPr>
            <a:spLocks noGrp="1"/>
          </p:cNvSpPr>
          <p:nvPr>
            <p:ph type="title"/>
          </p:nvPr>
        </p:nvSpPr>
        <p:spPr/>
        <p:txBody>
          <a:bodyPr/>
          <a:lstStyle/>
          <a:p>
            <a:r>
              <a:rPr lang="en-GB" noProof="0" dirty="0"/>
              <a:t>Backward vs Trapezoidal</a:t>
            </a:r>
          </a:p>
        </p:txBody>
      </p:sp>
      <p:sp>
        <p:nvSpPr>
          <p:cNvPr id="5" name="Marcador de número de diapositiva 4">
            <a:extLst>
              <a:ext uri="{FF2B5EF4-FFF2-40B4-BE49-F238E27FC236}">
                <a16:creationId xmlns:a16="http://schemas.microsoft.com/office/drawing/2014/main" id="{C1160C7A-D946-4D42-8F6E-F0AD50B905A5}"/>
              </a:ext>
            </a:extLst>
          </p:cNvPr>
          <p:cNvSpPr>
            <a:spLocks noGrp="1"/>
          </p:cNvSpPr>
          <p:nvPr>
            <p:ph type="sldNum" sz="quarter" idx="12"/>
          </p:nvPr>
        </p:nvSpPr>
        <p:spPr/>
        <p:txBody>
          <a:bodyPr/>
          <a:lstStyle/>
          <a:p>
            <a:fld id="{3AA00023-8C8E-42EC-844B-54C6AA0970B6}" type="slidenum">
              <a:rPr lang="ca-ES" smtClean="0"/>
              <a:t>110</a:t>
            </a:fld>
            <a:endParaRPr lang="ca-ES"/>
          </a:p>
        </p:txBody>
      </p:sp>
      <p:pic>
        <p:nvPicPr>
          <p:cNvPr id="6" name="Imagen 5">
            <a:extLst>
              <a:ext uri="{FF2B5EF4-FFF2-40B4-BE49-F238E27FC236}">
                <a16:creationId xmlns:a16="http://schemas.microsoft.com/office/drawing/2014/main" id="{E6FF2F70-E60E-43AC-85E1-E0AE51F2FF83}"/>
              </a:ext>
            </a:extLst>
          </p:cNvPr>
          <p:cNvPicPr>
            <a:picLocks noChangeAspect="1"/>
          </p:cNvPicPr>
          <p:nvPr/>
        </p:nvPicPr>
        <p:blipFill>
          <a:blip r:embed="rId2"/>
          <a:stretch>
            <a:fillRect/>
          </a:stretch>
        </p:blipFill>
        <p:spPr>
          <a:xfrm>
            <a:off x="421127" y="1959286"/>
            <a:ext cx="3870176" cy="714373"/>
          </a:xfrm>
          <a:prstGeom prst="rect">
            <a:avLst/>
          </a:prstGeom>
        </p:spPr>
      </p:pic>
      <p:pic>
        <p:nvPicPr>
          <p:cNvPr id="7" name="Imagen 6">
            <a:extLst>
              <a:ext uri="{FF2B5EF4-FFF2-40B4-BE49-F238E27FC236}">
                <a16:creationId xmlns:a16="http://schemas.microsoft.com/office/drawing/2014/main" id="{5DBFE2C9-BCE2-4AFD-91F7-1534F0A4108C}"/>
              </a:ext>
            </a:extLst>
          </p:cNvPr>
          <p:cNvPicPr>
            <a:picLocks noChangeAspect="1"/>
          </p:cNvPicPr>
          <p:nvPr/>
        </p:nvPicPr>
        <p:blipFill>
          <a:blip r:embed="rId3"/>
          <a:stretch>
            <a:fillRect/>
          </a:stretch>
        </p:blipFill>
        <p:spPr>
          <a:xfrm>
            <a:off x="435959" y="3284984"/>
            <a:ext cx="3870176" cy="790520"/>
          </a:xfrm>
          <a:prstGeom prst="rect">
            <a:avLst/>
          </a:prstGeom>
        </p:spPr>
      </p:pic>
      <p:pic>
        <p:nvPicPr>
          <p:cNvPr id="8" name="Imagen 7">
            <a:extLst>
              <a:ext uri="{FF2B5EF4-FFF2-40B4-BE49-F238E27FC236}">
                <a16:creationId xmlns:a16="http://schemas.microsoft.com/office/drawing/2014/main" id="{E2D9D2FE-A439-46AD-A157-D52AEB06C6A9}"/>
              </a:ext>
            </a:extLst>
          </p:cNvPr>
          <p:cNvPicPr>
            <a:picLocks noChangeAspect="1"/>
          </p:cNvPicPr>
          <p:nvPr/>
        </p:nvPicPr>
        <p:blipFill>
          <a:blip r:embed="rId4"/>
          <a:stretch>
            <a:fillRect/>
          </a:stretch>
        </p:blipFill>
        <p:spPr>
          <a:xfrm>
            <a:off x="5447794" y="1628800"/>
            <a:ext cx="3260247" cy="2560129"/>
          </a:xfrm>
          <a:prstGeom prst="rect">
            <a:avLst/>
          </a:prstGeom>
        </p:spPr>
      </p:pic>
      <p:sp>
        <p:nvSpPr>
          <p:cNvPr id="9" name="CuadroTexto 8">
            <a:extLst>
              <a:ext uri="{FF2B5EF4-FFF2-40B4-BE49-F238E27FC236}">
                <a16:creationId xmlns:a16="http://schemas.microsoft.com/office/drawing/2014/main" id="{245B8788-37A7-4005-9876-36891CA04D68}"/>
              </a:ext>
            </a:extLst>
          </p:cNvPr>
          <p:cNvSpPr txBox="1"/>
          <p:nvPr/>
        </p:nvSpPr>
        <p:spPr>
          <a:xfrm>
            <a:off x="683568" y="1787375"/>
            <a:ext cx="1629677" cy="369332"/>
          </a:xfrm>
          <a:prstGeom prst="rect">
            <a:avLst/>
          </a:prstGeom>
          <a:noFill/>
        </p:spPr>
        <p:txBody>
          <a:bodyPr wrap="none" rtlCol="0">
            <a:spAutoFit/>
          </a:bodyPr>
          <a:lstStyle/>
          <a:p>
            <a:r>
              <a:rPr lang="es-ES" dirty="0" err="1"/>
              <a:t>Backward</a:t>
            </a:r>
            <a:r>
              <a:rPr lang="es-ES" dirty="0"/>
              <a:t> Euler</a:t>
            </a:r>
          </a:p>
        </p:txBody>
      </p:sp>
      <p:sp>
        <p:nvSpPr>
          <p:cNvPr id="10" name="CuadroTexto 9">
            <a:extLst>
              <a:ext uri="{FF2B5EF4-FFF2-40B4-BE49-F238E27FC236}">
                <a16:creationId xmlns:a16="http://schemas.microsoft.com/office/drawing/2014/main" id="{0CB308F8-D197-45DB-AA7E-E5F57C2A44CC}"/>
              </a:ext>
            </a:extLst>
          </p:cNvPr>
          <p:cNvSpPr txBox="1"/>
          <p:nvPr/>
        </p:nvSpPr>
        <p:spPr>
          <a:xfrm>
            <a:off x="683567" y="2942601"/>
            <a:ext cx="1249958" cy="369332"/>
          </a:xfrm>
          <a:prstGeom prst="rect">
            <a:avLst/>
          </a:prstGeom>
          <a:noFill/>
        </p:spPr>
        <p:txBody>
          <a:bodyPr wrap="none" rtlCol="0">
            <a:spAutoFit/>
          </a:bodyPr>
          <a:lstStyle/>
          <a:p>
            <a:r>
              <a:rPr lang="es-ES" dirty="0"/>
              <a:t>Trapezoidal</a:t>
            </a:r>
          </a:p>
        </p:txBody>
      </p:sp>
      <p:sp>
        <p:nvSpPr>
          <p:cNvPr id="11" name="CuadroTexto 10">
            <a:extLst>
              <a:ext uri="{FF2B5EF4-FFF2-40B4-BE49-F238E27FC236}">
                <a16:creationId xmlns:a16="http://schemas.microsoft.com/office/drawing/2014/main" id="{940A662B-926C-45EA-9B05-8A531D979735}"/>
              </a:ext>
            </a:extLst>
          </p:cNvPr>
          <p:cNvSpPr txBox="1"/>
          <p:nvPr/>
        </p:nvSpPr>
        <p:spPr>
          <a:xfrm>
            <a:off x="5069706" y="1319130"/>
            <a:ext cx="4016421" cy="369332"/>
          </a:xfrm>
          <a:prstGeom prst="rect">
            <a:avLst/>
          </a:prstGeom>
          <a:noFill/>
        </p:spPr>
        <p:txBody>
          <a:bodyPr wrap="none" rtlCol="0">
            <a:spAutoFit/>
          </a:bodyPr>
          <a:lstStyle/>
          <a:p>
            <a:r>
              <a:rPr lang="es-ES" dirty="0"/>
              <a:t>Bode </a:t>
            </a:r>
            <a:r>
              <a:rPr lang="es-ES" dirty="0" err="1"/>
              <a:t>plots</a:t>
            </a:r>
            <a:r>
              <a:rPr lang="es-ES" dirty="0"/>
              <a:t> </a:t>
            </a:r>
            <a:r>
              <a:rPr lang="es-ES" dirty="0" err="1"/>
              <a:t>for</a:t>
            </a:r>
            <a:r>
              <a:rPr lang="es-ES" dirty="0"/>
              <a:t> </a:t>
            </a:r>
            <a:r>
              <a:rPr lang="es-ES" dirty="0" err="1"/>
              <a:t>different</a:t>
            </a:r>
            <a:r>
              <a:rPr lang="es-ES" dirty="0"/>
              <a:t> </a:t>
            </a:r>
            <a:r>
              <a:rPr lang="es-ES" dirty="0" err="1"/>
              <a:t>implementations</a:t>
            </a:r>
            <a:endParaRPr lang="es-ES" dirty="0"/>
          </a:p>
        </p:txBody>
      </p:sp>
      <p:sp>
        <p:nvSpPr>
          <p:cNvPr id="3" name="Marcador de pie de página 2">
            <a:extLst>
              <a:ext uri="{FF2B5EF4-FFF2-40B4-BE49-F238E27FC236}">
                <a16:creationId xmlns:a16="http://schemas.microsoft.com/office/drawing/2014/main" id="{DA3567D9-E85B-4935-80F7-734808FAC18C}"/>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3825005824"/>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5D4003-0FAE-44E9-A48B-D767D0EEBC69}"/>
              </a:ext>
            </a:extLst>
          </p:cNvPr>
          <p:cNvSpPr>
            <a:spLocks noGrp="1"/>
          </p:cNvSpPr>
          <p:nvPr>
            <p:ph type="title"/>
          </p:nvPr>
        </p:nvSpPr>
        <p:spPr/>
        <p:txBody>
          <a:bodyPr>
            <a:normAutofit fontScale="90000"/>
          </a:bodyPr>
          <a:lstStyle/>
          <a:p>
            <a:r>
              <a:rPr lang="en-GB" noProof="0" dirty="0"/>
              <a:t>Digital current controller with PI regulator</a:t>
            </a:r>
          </a:p>
        </p:txBody>
      </p:sp>
      <p:pic>
        <p:nvPicPr>
          <p:cNvPr id="6" name="Marcador de contenido 5">
            <a:extLst>
              <a:ext uri="{FF2B5EF4-FFF2-40B4-BE49-F238E27FC236}">
                <a16:creationId xmlns:a16="http://schemas.microsoft.com/office/drawing/2014/main" id="{B15A4101-B91C-4BA5-ABCC-B0ED73CF753D}"/>
              </a:ext>
            </a:extLst>
          </p:cNvPr>
          <p:cNvPicPr>
            <a:picLocks noGrp="1" noChangeAspect="1"/>
          </p:cNvPicPr>
          <p:nvPr>
            <p:ph idx="1"/>
          </p:nvPr>
        </p:nvPicPr>
        <p:blipFill>
          <a:blip r:embed="rId2"/>
          <a:stretch>
            <a:fillRect/>
          </a:stretch>
        </p:blipFill>
        <p:spPr>
          <a:xfrm>
            <a:off x="457200" y="1988901"/>
            <a:ext cx="8229600" cy="3748560"/>
          </a:xfrm>
          <a:prstGeom prst="rect">
            <a:avLst/>
          </a:prstGeom>
        </p:spPr>
      </p:pic>
      <p:sp>
        <p:nvSpPr>
          <p:cNvPr id="5" name="Marcador de número de diapositiva 4">
            <a:extLst>
              <a:ext uri="{FF2B5EF4-FFF2-40B4-BE49-F238E27FC236}">
                <a16:creationId xmlns:a16="http://schemas.microsoft.com/office/drawing/2014/main" id="{7EFFE876-8A39-438D-B03D-5B63BFF3AF07}"/>
              </a:ext>
            </a:extLst>
          </p:cNvPr>
          <p:cNvSpPr>
            <a:spLocks noGrp="1"/>
          </p:cNvSpPr>
          <p:nvPr>
            <p:ph type="sldNum" sz="quarter" idx="12"/>
          </p:nvPr>
        </p:nvSpPr>
        <p:spPr/>
        <p:txBody>
          <a:bodyPr/>
          <a:lstStyle/>
          <a:p>
            <a:fld id="{3AA00023-8C8E-42EC-844B-54C6AA0970B6}" type="slidenum">
              <a:rPr lang="ca-ES" smtClean="0"/>
              <a:t>111</a:t>
            </a:fld>
            <a:endParaRPr lang="ca-ES"/>
          </a:p>
        </p:txBody>
      </p:sp>
      <p:sp>
        <p:nvSpPr>
          <p:cNvPr id="3" name="Marcador de pie de página 2">
            <a:extLst>
              <a:ext uri="{FF2B5EF4-FFF2-40B4-BE49-F238E27FC236}">
                <a16:creationId xmlns:a16="http://schemas.microsoft.com/office/drawing/2014/main" id="{D52B04C2-EAAB-47AB-A1A1-8F71CBB82AA7}"/>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3781962353"/>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5D4003-0FAE-44E9-A48B-D767D0EEBC69}"/>
              </a:ext>
            </a:extLst>
          </p:cNvPr>
          <p:cNvSpPr>
            <a:spLocks noGrp="1"/>
          </p:cNvSpPr>
          <p:nvPr>
            <p:ph type="title"/>
          </p:nvPr>
        </p:nvSpPr>
        <p:spPr/>
        <p:txBody>
          <a:bodyPr>
            <a:normAutofit fontScale="90000"/>
          </a:bodyPr>
          <a:lstStyle/>
          <a:p>
            <a:r>
              <a:rPr lang="en-GB" noProof="0" dirty="0"/>
              <a:t>Digital current controller with PI regulator</a:t>
            </a:r>
          </a:p>
        </p:txBody>
      </p:sp>
      <p:sp>
        <p:nvSpPr>
          <p:cNvPr id="5" name="Marcador de número de diapositiva 4">
            <a:extLst>
              <a:ext uri="{FF2B5EF4-FFF2-40B4-BE49-F238E27FC236}">
                <a16:creationId xmlns:a16="http://schemas.microsoft.com/office/drawing/2014/main" id="{7EFFE876-8A39-438D-B03D-5B63BFF3AF07}"/>
              </a:ext>
            </a:extLst>
          </p:cNvPr>
          <p:cNvSpPr>
            <a:spLocks noGrp="1"/>
          </p:cNvSpPr>
          <p:nvPr>
            <p:ph type="sldNum" sz="quarter" idx="12"/>
          </p:nvPr>
        </p:nvSpPr>
        <p:spPr/>
        <p:txBody>
          <a:bodyPr/>
          <a:lstStyle/>
          <a:p>
            <a:fld id="{3AA00023-8C8E-42EC-844B-54C6AA0970B6}" type="slidenum">
              <a:rPr lang="ca-ES" smtClean="0"/>
              <a:t>112</a:t>
            </a:fld>
            <a:endParaRPr lang="ca-ES"/>
          </a:p>
        </p:txBody>
      </p:sp>
      <p:sp>
        <p:nvSpPr>
          <p:cNvPr id="3" name="Marcador de pie de página 2">
            <a:extLst>
              <a:ext uri="{FF2B5EF4-FFF2-40B4-BE49-F238E27FC236}">
                <a16:creationId xmlns:a16="http://schemas.microsoft.com/office/drawing/2014/main" id="{D52B04C2-EAAB-47AB-A1A1-8F71CBB82AA7}"/>
              </a:ext>
            </a:extLst>
          </p:cNvPr>
          <p:cNvSpPr>
            <a:spLocks noGrp="1"/>
          </p:cNvSpPr>
          <p:nvPr>
            <p:ph type="ftr" sz="quarter" idx="11"/>
          </p:nvPr>
        </p:nvSpPr>
        <p:spPr/>
        <p:txBody>
          <a:bodyPr/>
          <a:lstStyle/>
          <a:p>
            <a:r>
              <a:rPr lang="ca-ES"/>
              <a:t>PMSM motor control</a:t>
            </a:r>
          </a:p>
        </p:txBody>
      </p:sp>
      <p:sp>
        <p:nvSpPr>
          <p:cNvPr id="7" name="Contenidor de contingut 6">
            <a:extLst>
              <a:ext uri="{FF2B5EF4-FFF2-40B4-BE49-F238E27FC236}">
                <a16:creationId xmlns:a16="http://schemas.microsoft.com/office/drawing/2014/main" id="{9F0ED4AB-238E-4CCA-82F9-D6508FC4DF8B}"/>
              </a:ext>
            </a:extLst>
          </p:cNvPr>
          <p:cNvSpPr>
            <a:spLocks noGrp="1"/>
          </p:cNvSpPr>
          <p:nvPr>
            <p:ph idx="1"/>
          </p:nvPr>
        </p:nvSpPr>
        <p:spPr/>
        <p:txBody>
          <a:bodyPr>
            <a:normAutofit/>
          </a:bodyPr>
          <a:lstStyle/>
          <a:p>
            <a:r>
              <a:rPr lang="en-GB" sz="2400" dirty="0"/>
              <a:t>Discretization Tustin</a:t>
            </a:r>
          </a:p>
        </p:txBody>
      </p:sp>
      <p:pic>
        <p:nvPicPr>
          <p:cNvPr id="8" name="Imatge 7">
            <a:extLst>
              <a:ext uri="{FF2B5EF4-FFF2-40B4-BE49-F238E27FC236}">
                <a16:creationId xmlns:a16="http://schemas.microsoft.com/office/drawing/2014/main" id="{AFCD06A4-382D-4BA3-87C7-5B8D80995D7C}"/>
              </a:ext>
            </a:extLst>
          </p:cNvPr>
          <p:cNvPicPr>
            <a:picLocks noChangeAspect="1"/>
          </p:cNvPicPr>
          <p:nvPr/>
        </p:nvPicPr>
        <p:blipFill>
          <a:blip r:embed="rId2"/>
          <a:stretch>
            <a:fillRect/>
          </a:stretch>
        </p:blipFill>
        <p:spPr>
          <a:xfrm>
            <a:off x="1809199" y="2340528"/>
            <a:ext cx="5845754" cy="3560786"/>
          </a:xfrm>
          <a:prstGeom prst="rect">
            <a:avLst/>
          </a:prstGeom>
        </p:spPr>
      </p:pic>
    </p:spTree>
    <p:extLst>
      <p:ext uri="{BB962C8B-B14F-4D97-AF65-F5344CB8AC3E}">
        <p14:creationId xmlns:p14="http://schemas.microsoft.com/office/powerpoint/2010/main" val="2336077107"/>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467024-C258-4AD8-8A9A-67AD58FA5699}"/>
              </a:ext>
            </a:extLst>
          </p:cNvPr>
          <p:cNvSpPr>
            <a:spLocks noGrp="1"/>
          </p:cNvSpPr>
          <p:nvPr>
            <p:ph type="title"/>
          </p:nvPr>
        </p:nvSpPr>
        <p:spPr/>
        <p:txBody>
          <a:bodyPr/>
          <a:lstStyle/>
          <a:p>
            <a:r>
              <a:rPr lang="en-GB" noProof="0" dirty="0"/>
              <a:t>IMPLEMENTATION IN A MICROCONTROLLER</a:t>
            </a:r>
          </a:p>
        </p:txBody>
      </p:sp>
      <p:sp>
        <p:nvSpPr>
          <p:cNvPr id="3" name="Marcador de texto 2">
            <a:extLst>
              <a:ext uri="{FF2B5EF4-FFF2-40B4-BE49-F238E27FC236}">
                <a16:creationId xmlns:a16="http://schemas.microsoft.com/office/drawing/2014/main" id="{D5FCA134-5ABC-42A0-B4D0-707CCA67DB1C}"/>
              </a:ext>
            </a:extLst>
          </p:cNvPr>
          <p:cNvSpPr>
            <a:spLocks noGrp="1"/>
          </p:cNvSpPr>
          <p:nvPr>
            <p:ph type="body" idx="1"/>
          </p:nvPr>
        </p:nvSpPr>
        <p:spPr/>
        <p:txBody>
          <a:bodyPr/>
          <a:lstStyle/>
          <a:p>
            <a:endParaRPr lang="es-ES"/>
          </a:p>
        </p:txBody>
      </p:sp>
    </p:spTree>
    <p:extLst>
      <p:ext uri="{BB962C8B-B14F-4D97-AF65-F5344CB8AC3E}">
        <p14:creationId xmlns:p14="http://schemas.microsoft.com/office/powerpoint/2010/main" val="340383920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F2416569-2811-43F1-B194-88031A3098AD}" type="slidenum">
              <a:rPr lang="es-ES" smtClean="0">
                <a:solidFill>
                  <a:prstClr val="black"/>
                </a:solidFill>
              </a:rPr>
              <a:pPr/>
              <a:t>114</a:t>
            </a:fld>
            <a:endParaRPr lang="es-ES" dirty="0">
              <a:solidFill>
                <a:prstClr val="black"/>
              </a:solidFill>
            </a:endParaRPr>
          </a:p>
        </p:txBody>
      </p:sp>
      <p:sp>
        <p:nvSpPr>
          <p:cNvPr id="7" name="Título 1">
            <a:extLst>
              <a:ext uri="{FF2B5EF4-FFF2-40B4-BE49-F238E27FC236}">
                <a16:creationId xmlns:a16="http://schemas.microsoft.com/office/drawing/2014/main" id="{0AB998AB-C2A6-4309-81E8-7B43D2E92E7D}"/>
              </a:ext>
            </a:extLst>
          </p:cNvPr>
          <p:cNvSpPr txBox="1">
            <a:spLocks/>
          </p:cNvSpPr>
          <p:nvPr/>
        </p:nvSpPr>
        <p:spPr>
          <a:xfrm>
            <a:off x="457200" y="457200"/>
            <a:ext cx="8229600" cy="648072"/>
          </a:xfrm>
          <a:prstGeom prst="rect">
            <a:avLst/>
          </a:prstGeom>
        </p:spPr>
        <p:txBody>
          <a:bodyPr>
            <a:noAutofit/>
          </a:bodyPr>
          <a:lstStyle>
            <a:lvl1pPr algn="ctr" defTabSz="914400" rtl="0" eaLnBrk="1" latinLnBrk="0" hangingPunct="1">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US" sz="4062" b="0" dirty="0">
                <a:solidFill>
                  <a:schemeClr val="bg1">
                    <a:lumMod val="75000"/>
                  </a:schemeClr>
                </a:solidFill>
                <a:latin typeface="+mj-lt"/>
                <a:cs typeface="Calibri" panose="020F0502020204030204" pitchFamily="34" charset="0"/>
              </a:rPr>
              <a:t>Digital Control for PMSM </a:t>
            </a:r>
          </a:p>
        </p:txBody>
      </p:sp>
      <p:sp>
        <p:nvSpPr>
          <p:cNvPr id="6" name="TextBox 5">
            <a:extLst>
              <a:ext uri="{FF2B5EF4-FFF2-40B4-BE49-F238E27FC236}">
                <a16:creationId xmlns:a16="http://schemas.microsoft.com/office/drawing/2014/main" id="{44F6C8A1-052C-4A05-8A02-E0E2E1E2F084}"/>
              </a:ext>
            </a:extLst>
          </p:cNvPr>
          <p:cNvSpPr txBox="1"/>
          <p:nvPr/>
        </p:nvSpPr>
        <p:spPr>
          <a:xfrm>
            <a:off x="152400" y="1371600"/>
            <a:ext cx="8796560" cy="401216"/>
          </a:xfrm>
          <a:prstGeom prst="rect">
            <a:avLst/>
          </a:prstGeom>
        </p:spPr>
        <p:txBody>
          <a:bodyPr wrap="square" rtlCol="0">
            <a:noAutofit/>
          </a:bodyPr>
          <a:lstStyle/>
          <a:p>
            <a:pPr algn="just"/>
            <a:r>
              <a:rPr lang="en-US" sz="2000" b="1" dirty="0">
                <a:latin typeface="Calibri" panose="020F0502020204030204" pitchFamily="34" charset="0"/>
                <a:cs typeface="Calibri" panose="020F0502020204030204" pitchFamily="34" charset="0"/>
              </a:rPr>
              <a:t>Essential of a </a:t>
            </a:r>
            <a:r>
              <a:rPr lang="en-US" sz="2000" b="1" dirty="0" err="1">
                <a:latin typeface="Calibri" panose="020F0502020204030204" pitchFamily="34" charset="0"/>
                <a:cs typeface="Calibri" panose="020F0502020204030204" pitchFamily="34" charset="0"/>
              </a:rPr>
              <a:t>uC</a:t>
            </a:r>
            <a:r>
              <a:rPr lang="en-US" sz="2000" b="1" dirty="0">
                <a:latin typeface="Calibri" panose="020F0502020204030204" pitchFamily="34" charset="0"/>
                <a:cs typeface="Calibri" panose="020F0502020204030204" pitchFamily="34" charset="0"/>
              </a:rPr>
              <a:t> for DC</a:t>
            </a:r>
          </a:p>
          <a:p>
            <a:pPr algn="just"/>
            <a:r>
              <a:rPr lang="en-US" sz="1600" b="1" dirty="0">
                <a:latin typeface="Calibri" panose="020F0502020204030204" pitchFamily="34" charset="0"/>
                <a:cs typeface="Calibri" panose="020F0502020204030204" pitchFamily="34" charset="0"/>
              </a:rPr>
              <a:t> </a:t>
            </a:r>
          </a:p>
          <a:p>
            <a:pPr algn="just"/>
            <a:endParaRPr lang="en-US" sz="1600" b="1"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60FBF757-1B08-46E3-89FE-DA601CA9A681}"/>
              </a:ext>
            </a:extLst>
          </p:cNvPr>
          <p:cNvSpPr txBox="1"/>
          <p:nvPr/>
        </p:nvSpPr>
        <p:spPr>
          <a:xfrm>
            <a:off x="195040" y="1860240"/>
            <a:ext cx="8796560" cy="1280728"/>
          </a:xfrm>
          <a:prstGeom prst="rect">
            <a:avLst/>
          </a:prstGeom>
        </p:spPr>
        <p:txBody>
          <a:bodyPr wrap="square" rtlCol="0">
            <a:noAutofit/>
          </a:bodyPr>
          <a:lstStyle/>
          <a:p>
            <a:pPr algn="just"/>
            <a:endParaRPr lang="en-US" sz="1600" dirty="0">
              <a:latin typeface="Calibri" panose="020F0502020204030204" pitchFamily="34" charset="0"/>
              <a:cs typeface="Calibri" panose="020F0502020204030204" pitchFamily="34" charset="0"/>
            </a:endParaRPr>
          </a:p>
        </p:txBody>
      </p:sp>
      <p:sp>
        <p:nvSpPr>
          <p:cNvPr id="8" name="TextBox 5">
            <a:extLst>
              <a:ext uri="{FF2B5EF4-FFF2-40B4-BE49-F238E27FC236}">
                <a16:creationId xmlns:a16="http://schemas.microsoft.com/office/drawing/2014/main" id="{E4C5CEAF-39D7-4104-BA1A-F169155A4DC4}"/>
              </a:ext>
            </a:extLst>
          </p:cNvPr>
          <p:cNvSpPr txBox="1"/>
          <p:nvPr/>
        </p:nvSpPr>
        <p:spPr>
          <a:xfrm>
            <a:off x="173720" y="1772816"/>
            <a:ext cx="8796560" cy="1280728"/>
          </a:xfrm>
          <a:prstGeom prst="rect">
            <a:avLst/>
          </a:prstGeom>
        </p:spPr>
        <p:txBody>
          <a:bodyPr wrap="square" rtlCol="0">
            <a:noAutofit/>
          </a:bodyPr>
          <a:lstStyle/>
          <a:p>
            <a:pPr marL="285750" indent="-285750" algn="just">
              <a:buFont typeface="Arial" panose="020B0604020202020204" pitchFamily="34" charset="0"/>
              <a:buChar char="•"/>
            </a:pPr>
            <a:r>
              <a:rPr lang="en-US" sz="2000" dirty="0">
                <a:latin typeface="Calibri" panose="020F0502020204030204" pitchFamily="34" charset="0"/>
                <a:cs typeface="Calibri" panose="020F0502020204030204" pitchFamily="34" charset="0"/>
              </a:rPr>
              <a:t>PWM Module</a:t>
            </a:r>
          </a:p>
          <a:p>
            <a:pPr marL="285750" indent="-285750" algn="just">
              <a:buFont typeface="Arial" panose="020B0604020202020204" pitchFamily="34" charset="0"/>
              <a:buChar char="•"/>
            </a:pPr>
            <a:r>
              <a:rPr lang="en-US" sz="2000" dirty="0">
                <a:latin typeface="Calibri" panose="020F0502020204030204" pitchFamily="34" charset="0"/>
                <a:cs typeface="Calibri" panose="020F0502020204030204" pitchFamily="34" charset="0"/>
              </a:rPr>
              <a:t>ADC Module</a:t>
            </a:r>
          </a:p>
          <a:p>
            <a:pPr marL="285750" indent="-285750" algn="just">
              <a:buFont typeface="Arial" panose="020B0604020202020204" pitchFamily="34" charset="0"/>
              <a:buChar char="•"/>
            </a:pPr>
            <a:r>
              <a:rPr lang="en-US" sz="2000" dirty="0">
                <a:latin typeface="Calibri" panose="020F0502020204030204" pitchFamily="34" charset="0"/>
                <a:cs typeface="Calibri" panose="020F0502020204030204" pitchFamily="34" charset="0"/>
              </a:rPr>
              <a:t>Interrupts</a:t>
            </a:r>
          </a:p>
          <a:p>
            <a:pPr marL="285750" indent="-285750" algn="just">
              <a:buFont typeface="Arial" panose="020B0604020202020204" pitchFamily="34" charset="0"/>
              <a:buChar char="•"/>
            </a:pPr>
            <a:r>
              <a:rPr lang="en-US" sz="2000" dirty="0">
                <a:latin typeface="Calibri" panose="020F0502020204030204" pitchFamily="34" charset="0"/>
                <a:cs typeface="Calibri" panose="020F0502020204030204" pitchFamily="34" charset="0"/>
              </a:rPr>
              <a:t>Calculation of the electrical speed</a:t>
            </a:r>
          </a:p>
          <a:p>
            <a:pPr marL="285750" indent="-285750" algn="just">
              <a:buFont typeface="Arial" panose="020B0604020202020204" pitchFamily="34" charset="0"/>
              <a:buChar char="•"/>
            </a:pPr>
            <a:r>
              <a:rPr lang="en-US" sz="2000" dirty="0">
                <a:latin typeface="Calibri" panose="020F0502020204030204" pitchFamily="34" charset="0"/>
                <a:cs typeface="Calibri" panose="020F0502020204030204" pitchFamily="34" charset="0"/>
              </a:rPr>
              <a:t>Low frequency timer</a:t>
            </a:r>
          </a:p>
          <a:p>
            <a:pPr algn="just"/>
            <a:r>
              <a:rPr lang="en-US" sz="1600" b="1" dirty="0">
                <a:latin typeface="Calibri" panose="020F0502020204030204" pitchFamily="34" charset="0"/>
                <a:cs typeface="Calibri" panose="020F0502020204030204" pitchFamily="34" charset="0"/>
              </a:rPr>
              <a:t> </a:t>
            </a:r>
          </a:p>
          <a:p>
            <a:pPr algn="just"/>
            <a:endParaRPr lang="en-US" sz="1600" b="1" dirty="0">
              <a:latin typeface="Calibri" panose="020F0502020204030204" pitchFamily="34" charset="0"/>
              <a:cs typeface="Calibri" panose="020F0502020204030204" pitchFamily="34" charset="0"/>
            </a:endParaRPr>
          </a:p>
        </p:txBody>
      </p:sp>
      <p:pic>
        <p:nvPicPr>
          <p:cNvPr id="2" name="Imagen 1">
            <a:extLst>
              <a:ext uri="{FF2B5EF4-FFF2-40B4-BE49-F238E27FC236}">
                <a16:creationId xmlns:a16="http://schemas.microsoft.com/office/drawing/2014/main" id="{E4B475B0-5D8C-4679-908A-0D6BB74244E0}"/>
              </a:ext>
            </a:extLst>
          </p:cNvPr>
          <p:cNvPicPr>
            <a:picLocks noChangeAspect="1"/>
          </p:cNvPicPr>
          <p:nvPr/>
        </p:nvPicPr>
        <p:blipFill>
          <a:blip r:embed="rId2"/>
          <a:stretch>
            <a:fillRect/>
          </a:stretch>
        </p:blipFill>
        <p:spPr>
          <a:xfrm>
            <a:off x="4466436" y="2077294"/>
            <a:ext cx="3843632" cy="3454325"/>
          </a:xfrm>
          <a:prstGeom prst="rect">
            <a:avLst/>
          </a:prstGeom>
        </p:spPr>
      </p:pic>
      <p:sp>
        <p:nvSpPr>
          <p:cNvPr id="4" name="Marcador de pie de página 3">
            <a:extLst>
              <a:ext uri="{FF2B5EF4-FFF2-40B4-BE49-F238E27FC236}">
                <a16:creationId xmlns:a16="http://schemas.microsoft.com/office/drawing/2014/main" id="{90C7A83B-B57F-4903-9BB9-1C84BF67630F}"/>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164804417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F2416569-2811-43F1-B194-88031A3098AD}" type="slidenum">
              <a:rPr lang="es-ES" smtClean="0">
                <a:solidFill>
                  <a:prstClr val="black"/>
                </a:solidFill>
              </a:rPr>
              <a:pPr/>
              <a:t>115</a:t>
            </a:fld>
            <a:endParaRPr lang="es-ES" dirty="0">
              <a:solidFill>
                <a:prstClr val="black"/>
              </a:solidFill>
            </a:endParaRPr>
          </a:p>
        </p:txBody>
      </p:sp>
      <p:sp>
        <p:nvSpPr>
          <p:cNvPr id="7" name="Título 1">
            <a:extLst>
              <a:ext uri="{FF2B5EF4-FFF2-40B4-BE49-F238E27FC236}">
                <a16:creationId xmlns:a16="http://schemas.microsoft.com/office/drawing/2014/main" id="{0AB998AB-C2A6-4309-81E8-7B43D2E92E7D}"/>
              </a:ext>
            </a:extLst>
          </p:cNvPr>
          <p:cNvSpPr txBox="1">
            <a:spLocks/>
          </p:cNvSpPr>
          <p:nvPr/>
        </p:nvSpPr>
        <p:spPr>
          <a:xfrm>
            <a:off x="457200" y="457200"/>
            <a:ext cx="8229600" cy="648072"/>
          </a:xfrm>
          <a:prstGeom prst="rect">
            <a:avLst/>
          </a:prstGeom>
        </p:spPr>
        <p:txBody>
          <a:bodyPr>
            <a:noAutofit/>
          </a:bodyPr>
          <a:lstStyle>
            <a:lvl1pPr algn="ctr" defTabSz="914400" rtl="0" eaLnBrk="1" latinLnBrk="0" hangingPunct="1">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US" sz="4062" b="0" dirty="0">
                <a:solidFill>
                  <a:schemeClr val="bg1">
                    <a:lumMod val="75000"/>
                  </a:schemeClr>
                </a:solidFill>
                <a:latin typeface="+mj-lt"/>
                <a:cs typeface="Calibri" panose="020F0502020204030204" pitchFamily="34" charset="0"/>
              </a:rPr>
              <a:t>Digital Control for PMSM - PWM </a:t>
            </a:r>
          </a:p>
        </p:txBody>
      </p:sp>
      <p:sp>
        <p:nvSpPr>
          <p:cNvPr id="6" name="TextBox 5">
            <a:extLst>
              <a:ext uri="{FF2B5EF4-FFF2-40B4-BE49-F238E27FC236}">
                <a16:creationId xmlns:a16="http://schemas.microsoft.com/office/drawing/2014/main" id="{44F6C8A1-052C-4A05-8A02-E0E2E1E2F084}"/>
              </a:ext>
            </a:extLst>
          </p:cNvPr>
          <p:cNvSpPr txBox="1"/>
          <p:nvPr/>
        </p:nvSpPr>
        <p:spPr>
          <a:xfrm>
            <a:off x="152400" y="1371600"/>
            <a:ext cx="8796560" cy="977280"/>
          </a:xfrm>
          <a:prstGeom prst="rect">
            <a:avLst/>
          </a:prstGeom>
        </p:spPr>
        <p:txBody>
          <a:bodyPr wrap="square" rtlCol="0">
            <a:noAutofit/>
          </a:bodyPr>
          <a:lstStyle/>
          <a:p>
            <a:pPr algn="just"/>
            <a:r>
              <a:rPr lang="en-US" sz="1600" b="1" dirty="0">
                <a:latin typeface="Calibri" panose="020F0502020204030204" pitchFamily="34" charset="0"/>
                <a:cs typeface="Calibri" panose="020F0502020204030204" pitchFamily="34" charset="0"/>
              </a:rPr>
              <a:t>Carrier signal in PWM Module</a:t>
            </a:r>
          </a:p>
        </p:txBody>
      </p:sp>
      <p:sp>
        <p:nvSpPr>
          <p:cNvPr id="10" name="TextBox 9">
            <a:extLst>
              <a:ext uri="{FF2B5EF4-FFF2-40B4-BE49-F238E27FC236}">
                <a16:creationId xmlns:a16="http://schemas.microsoft.com/office/drawing/2014/main" id="{60FBF757-1B08-46E3-89FE-DA601CA9A681}"/>
              </a:ext>
            </a:extLst>
          </p:cNvPr>
          <p:cNvSpPr txBox="1"/>
          <p:nvPr/>
        </p:nvSpPr>
        <p:spPr>
          <a:xfrm>
            <a:off x="195040" y="1860240"/>
            <a:ext cx="8796560" cy="1280728"/>
          </a:xfrm>
          <a:prstGeom prst="rect">
            <a:avLst/>
          </a:prstGeom>
        </p:spPr>
        <p:txBody>
          <a:bodyPr wrap="square" rtlCol="0">
            <a:noAutofit/>
          </a:bodyPr>
          <a:lstStyle/>
          <a:p>
            <a:pPr algn="just"/>
            <a:r>
              <a:rPr lang="en-US" sz="1600" dirty="0">
                <a:latin typeface="Calibri" panose="020F0502020204030204" pitchFamily="34" charset="0"/>
                <a:cs typeface="Calibri" panose="020F0502020204030204" pitchFamily="34" charset="0"/>
              </a:rPr>
              <a:t>Four different cases are considered:</a:t>
            </a:r>
          </a:p>
        </p:txBody>
      </p:sp>
      <p:pic>
        <p:nvPicPr>
          <p:cNvPr id="2" name="Picture 1">
            <a:extLst>
              <a:ext uri="{FF2B5EF4-FFF2-40B4-BE49-F238E27FC236}">
                <a16:creationId xmlns:a16="http://schemas.microsoft.com/office/drawing/2014/main" id="{32CE630E-C0B1-4C11-86A6-F9F7606E7CCC}"/>
              </a:ext>
            </a:extLst>
          </p:cNvPr>
          <p:cNvPicPr>
            <a:picLocks noChangeAspect="1"/>
          </p:cNvPicPr>
          <p:nvPr/>
        </p:nvPicPr>
        <p:blipFill>
          <a:blip r:embed="rId2"/>
          <a:stretch>
            <a:fillRect/>
          </a:stretch>
        </p:blipFill>
        <p:spPr>
          <a:xfrm>
            <a:off x="179512" y="2802980"/>
            <a:ext cx="5638800" cy="1552575"/>
          </a:xfrm>
          <a:prstGeom prst="rect">
            <a:avLst/>
          </a:prstGeom>
        </p:spPr>
      </p:pic>
      <p:pic>
        <p:nvPicPr>
          <p:cNvPr id="4" name="Picture 3">
            <a:extLst>
              <a:ext uri="{FF2B5EF4-FFF2-40B4-BE49-F238E27FC236}">
                <a16:creationId xmlns:a16="http://schemas.microsoft.com/office/drawing/2014/main" id="{27543A14-A847-4517-8BA8-F3E63EA57FB6}"/>
              </a:ext>
            </a:extLst>
          </p:cNvPr>
          <p:cNvPicPr>
            <a:picLocks noChangeAspect="1"/>
          </p:cNvPicPr>
          <p:nvPr/>
        </p:nvPicPr>
        <p:blipFill>
          <a:blip r:embed="rId3"/>
          <a:stretch>
            <a:fillRect/>
          </a:stretch>
        </p:blipFill>
        <p:spPr>
          <a:xfrm>
            <a:off x="200894" y="4396705"/>
            <a:ext cx="5638800" cy="1552575"/>
          </a:xfrm>
          <a:prstGeom prst="rect">
            <a:avLst/>
          </a:prstGeom>
        </p:spPr>
      </p:pic>
      <p:sp>
        <p:nvSpPr>
          <p:cNvPr id="15" name="TextBox 14">
            <a:extLst>
              <a:ext uri="{FF2B5EF4-FFF2-40B4-BE49-F238E27FC236}">
                <a16:creationId xmlns:a16="http://schemas.microsoft.com/office/drawing/2014/main" id="{104E2583-A24C-4DE1-975C-2B56343D2B4A}"/>
              </a:ext>
            </a:extLst>
          </p:cNvPr>
          <p:cNvSpPr txBox="1"/>
          <p:nvPr/>
        </p:nvSpPr>
        <p:spPr>
          <a:xfrm>
            <a:off x="6161162" y="3023765"/>
            <a:ext cx="2830736" cy="724868"/>
          </a:xfrm>
          <a:prstGeom prst="rect">
            <a:avLst/>
          </a:prstGeom>
        </p:spPr>
        <p:txBody>
          <a:bodyPr wrap="square" rtlCol="0">
            <a:noAutofit/>
          </a:bodyPr>
          <a:lstStyle/>
          <a:p>
            <a:pPr algn="just"/>
            <a:r>
              <a:rPr lang="en-US" sz="1100" i="1" dirty="0">
                <a:latin typeface="Calibri" panose="020F0502020204030204" pitchFamily="34" charset="0"/>
                <a:cs typeface="Calibri" panose="020F0502020204030204" pitchFamily="34" charset="0"/>
              </a:rPr>
              <a:t>Figure. Up PWM carrier waveform with SOC event on the underflow of the counter. Maximum delay update PWM event regarding measurement equal to Ts.</a:t>
            </a:r>
          </a:p>
        </p:txBody>
      </p:sp>
      <p:sp>
        <p:nvSpPr>
          <p:cNvPr id="18" name="TextBox 17">
            <a:extLst>
              <a:ext uri="{FF2B5EF4-FFF2-40B4-BE49-F238E27FC236}">
                <a16:creationId xmlns:a16="http://schemas.microsoft.com/office/drawing/2014/main" id="{FB34053C-9DB1-4E31-9E19-46674738128F}"/>
              </a:ext>
            </a:extLst>
          </p:cNvPr>
          <p:cNvSpPr txBox="1"/>
          <p:nvPr/>
        </p:nvSpPr>
        <p:spPr>
          <a:xfrm>
            <a:off x="6161162" y="4540721"/>
            <a:ext cx="2830736" cy="858242"/>
          </a:xfrm>
          <a:prstGeom prst="rect">
            <a:avLst/>
          </a:prstGeom>
        </p:spPr>
        <p:txBody>
          <a:bodyPr wrap="square" rtlCol="0">
            <a:noAutofit/>
          </a:bodyPr>
          <a:lstStyle/>
          <a:p>
            <a:pPr algn="just"/>
            <a:r>
              <a:rPr lang="en-US" sz="1100" i="1" dirty="0">
                <a:latin typeface="Calibri" panose="020F0502020204030204" pitchFamily="34" charset="0"/>
                <a:cs typeface="Calibri" panose="020F0502020204030204" pitchFamily="34" charset="0"/>
              </a:rPr>
              <a:t>Figure. Down PWM carrier waveform with SOC event on the underflow of the counter. Maximum delay update PWM event regarding measurement equal to Ts.</a:t>
            </a:r>
          </a:p>
        </p:txBody>
      </p:sp>
      <p:sp>
        <p:nvSpPr>
          <p:cNvPr id="5" name="Marcador de pie de página 4">
            <a:extLst>
              <a:ext uri="{FF2B5EF4-FFF2-40B4-BE49-F238E27FC236}">
                <a16:creationId xmlns:a16="http://schemas.microsoft.com/office/drawing/2014/main" id="{718F157D-8EB4-462F-98E4-415085970BC5}"/>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2341937319"/>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F2416569-2811-43F1-B194-88031A3098AD}" type="slidenum">
              <a:rPr lang="es-ES" smtClean="0">
                <a:solidFill>
                  <a:prstClr val="black"/>
                </a:solidFill>
              </a:rPr>
              <a:pPr/>
              <a:t>116</a:t>
            </a:fld>
            <a:endParaRPr lang="es-ES" dirty="0">
              <a:solidFill>
                <a:prstClr val="black"/>
              </a:solidFill>
            </a:endParaRPr>
          </a:p>
        </p:txBody>
      </p:sp>
      <p:sp>
        <p:nvSpPr>
          <p:cNvPr id="7" name="Título 1">
            <a:extLst>
              <a:ext uri="{FF2B5EF4-FFF2-40B4-BE49-F238E27FC236}">
                <a16:creationId xmlns:a16="http://schemas.microsoft.com/office/drawing/2014/main" id="{0AB998AB-C2A6-4309-81E8-7B43D2E92E7D}"/>
              </a:ext>
            </a:extLst>
          </p:cNvPr>
          <p:cNvSpPr txBox="1">
            <a:spLocks/>
          </p:cNvSpPr>
          <p:nvPr/>
        </p:nvSpPr>
        <p:spPr>
          <a:xfrm>
            <a:off x="457200" y="457200"/>
            <a:ext cx="8229600" cy="648072"/>
          </a:xfrm>
          <a:prstGeom prst="rect">
            <a:avLst/>
          </a:prstGeom>
        </p:spPr>
        <p:txBody>
          <a:bodyPr>
            <a:noAutofit/>
          </a:bodyPr>
          <a:lstStyle>
            <a:lvl1pPr algn="ctr" defTabSz="914400" rtl="0" eaLnBrk="1" latinLnBrk="0" hangingPunct="1">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US" sz="4062" b="0" dirty="0">
                <a:solidFill>
                  <a:schemeClr val="bg1">
                    <a:lumMod val="75000"/>
                  </a:schemeClr>
                </a:solidFill>
                <a:latin typeface="+mj-lt"/>
                <a:cs typeface="Calibri" panose="020F0502020204030204" pitchFamily="34" charset="0"/>
              </a:rPr>
              <a:t>Digital Control for PMSM - PWM </a:t>
            </a:r>
          </a:p>
        </p:txBody>
      </p:sp>
      <p:sp>
        <p:nvSpPr>
          <p:cNvPr id="6" name="TextBox 5">
            <a:extLst>
              <a:ext uri="{FF2B5EF4-FFF2-40B4-BE49-F238E27FC236}">
                <a16:creationId xmlns:a16="http://schemas.microsoft.com/office/drawing/2014/main" id="{44F6C8A1-052C-4A05-8A02-E0E2E1E2F084}"/>
              </a:ext>
            </a:extLst>
          </p:cNvPr>
          <p:cNvSpPr txBox="1"/>
          <p:nvPr/>
        </p:nvSpPr>
        <p:spPr>
          <a:xfrm>
            <a:off x="152400" y="1371600"/>
            <a:ext cx="8796560" cy="977280"/>
          </a:xfrm>
          <a:prstGeom prst="rect">
            <a:avLst/>
          </a:prstGeom>
        </p:spPr>
        <p:txBody>
          <a:bodyPr wrap="square" rtlCol="0">
            <a:noAutofit/>
          </a:bodyPr>
          <a:lstStyle/>
          <a:p>
            <a:pPr algn="just"/>
            <a:r>
              <a:rPr lang="en-US" sz="1600" b="1" dirty="0">
                <a:solidFill>
                  <a:schemeClr val="tx1">
                    <a:lumMod val="50000"/>
                    <a:lumOff val="50000"/>
                  </a:schemeClr>
                </a:solidFill>
                <a:latin typeface="Calibri" panose="020F0502020204030204" pitchFamily="34" charset="0"/>
                <a:cs typeface="Calibri" panose="020F0502020204030204" pitchFamily="34" charset="0"/>
              </a:rPr>
              <a:t>Delay of command voltage</a:t>
            </a:r>
          </a:p>
        </p:txBody>
      </p:sp>
      <p:pic>
        <p:nvPicPr>
          <p:cNvPr id="5" name="Picture 4">
            <a:extLst>
              <a:ext uri="{FF2B5EF4-FFF2-40B4-BE49-F238E27FC236}">
                <a16:creationId xmlns:a16="http://schemas.microsoft.com/office/drawing/2014/main" id="{42868AF4-69A5-499E-94BD-1F76C9CB52D0}"/>
              </a:ext>
            </a:extLst>
          </p:cNvPr>
          <p:cNvPicPr>
            <a:picLocks noChangeAspect="1"/>
          </p:cNvPicPr>
          <p:nvPr/>
        </p:nvPicPr>
        <p:blipFill>
          <a:blip r:embed="rId2"/>
          <a:stretch>
            <a:fillRect/>
          </a:stretch>
        </p:blipFill>
        <p:spPr>
          <a:xfrm>
            <a:off x="339056" y="2276872"/>
            <a:ext cx="5676900" cy="1552575"/>
          </a:xfrm>
          <a:prstGeom prst="rect">
            <a:avLst/>
          </a:prstGeom>
        </p:spPr>
      </p:pic>
      <p:pic>
        <p:nvPicPr>
          <p:cNvPr id="8" name="Picture 7">
            <a:extLst>
              <a:ext uri="{FF2B5EF4-FFF2-40B4-BE49-F238E27FC236}">
                <a16:creationId xmlns:a16="http://schemas.microsoft.com/office/drawing/2014/main" id="{379C298C-0E35-4324-9CF8-F9C618940A60}"/>
              </a:ext>
            </a:extLst>
          </p:cNvPr>
          <p:cNvPicPr>
            <a:picLocks noChangeAspect="1"/>
          </p:cNvPicPr>
          <p:nvPr/>
        </p:nvPicPr>
        <p:blipFill>
          <a:blip r:embed="rId3"/>
          <a:stretch>
            <a:fillRect/>
          </a:stretch>
        </p:blipFill>
        <p:spPr>
          <a:xfrm>
            <a:off x="35496" y="4041862"/>
            <a:ext cx="6096000" cy="1905000"/>
          </a:xfrm>
          <a:prstGeom prst="rect">
            <a:avLst/>
          </a:prstGeom>
        </p:spPr>
      </p:pic>
      <p:sp>
        <p:nvSpPr>
          <p:cNvPr id="11" name="TextBox 10">
            <a:extLst>
              <a:ext uri="{FF2B5EF4-FFF2-40B4-BE49-F238E27FC236}">
                <a16:creationId xmlns:a16="http://schemas.microsoft.com/office/drawing/2014/main" id="{63BFB453-2D02-448D-A4A0-32855340FC4D}"/>
              </a:ext>
            </a:extLst>
          </p:cNvPr>
          <p:cNvSpPr txBox="1"/>
          <p:nvPr/>
        </p:nvSpPr>
        <p:spPr>
          <a:xfrm>
            <a:off x="6204632" y="2692926"/>
            <a:ext cx="2830736" cy="720466"/>
          </a:xfrm>
          <a:prstGeom prst="rect">
            <a:avLst/>
          </a:prstGeom>
        </p:spPr>
        <p:txBody>
          <a:bodyPr wrap="square" rtlCol="0">
            <a:noAutofit/>
          </a:bodyPr>
          <a:lstStyle/>
          <a:p>
            <a:pPr algn="just"/>
            <a:r>
              <a:rPr lang="en-US" sz="1100" i="1" dirty="0">
                <a:latin typeface="Calibri" panose="020F0502020204030204" pitchFamily="34" charset="0"/>
                <a:cs typeface="Calibri" panose="020F0502020204030204" pitchFamily="34" charset="0"/>
              </a:rPr>
              <a:t>Figure. Up/down PWM carrier waveform with SOC event on the underflow of the</a:t>
            </a:r>
          </a:p>
          <a:p>
            <a:pPr algn="just"/>
            <a:r>
              <a:rPr lang="en-US" sz="1100" i="1" dirty="0">
                <a:latin typeface="Calibri" panose="020F0502020204030204" pitchFamily="34" charset="0"/>
                <a:cs typeface="Calibri" panose="020F0502020204030204" pitchFamily="34" charset="0"/>
              </a:rPr>
              <a:t>counter. Maximum delay update PWM event regarding measurement equal to Ts.</a:t>
            </a:r>
          </a:p>
        </p:txBody>
      </p:sp>
      <p:sp>
        <p:nvSpPr>
          <p:cNvPr id="12" name="TextBox 11">
            <a:extLst>
              <a:ext uri="{FF2B5EF4-FFF2-40B4-BE49-F238E27FC236}">
                <a16:creationId xmlns:a16="http://schemas.microsoft.com/office/drawing/2014/main" id="{2D484845-1183-4925-9E5E-920A3E97BA67}"/>
              </a:ext>
            </a:extLst>
          </p:cNvPr>
          <p:cNvSpPr txBox="1"/>
          <p:nvPr/>
        </p:nvSpPr>
        <p:spPr>
          <a:xfrm>
            <a:off x="6204632" y="4437112"/>
            <a:ext cx="2830736" cy="986975"/>
          </a:xfrm>
          <a:prstGeom prst="rect">
            <a:avLst/>
          </a:prstGeom>
        </p:spPr>
        <p:txBody>
          <a:bodyPr wrap="square" rtlCol="0">
            <a:noAutofit/>
          </a:bodyPr>
          <a:lstStyle/>
          <a:p>
            <a:pPr algn="just"/>
            <a:r>
              <a:rPr lang="en-US" sz="1100" i="1" dirty="0">
                <a:latin typeface="Calibri" panose="020F0502020204030204" pitchFamily="34" charset="0"/>
                <a:cs typeface="Calibri" panose="020F0502020204030204" pitchFamily="34" charset="0"/>
              </a:rPr>
              <a:t>Figure. Up/down PWM carrier waveform with SOC event on the underflow and period of the counter.. Maximum delay update PWM event regarding measurement equal to Ts/2.</a:t>
            </a:r>
          </a:p>
        </p:txBody>
      </p:sp>
      <p:sp>
        <p:nvSpPr>
          <p:cNvPr id="2" name="Marcador de pie de página 1">
            <a:extLst>
              <a:ext uri="{FF2B5EF4-FFF2-40B4-BE49-F238E27FC236}">
                <a16:creationId xmlns:a16="http://schemas.microsoft.com/office/drawing/2014/main" id="{4A530526-27D3-4808-AFA5-AB8A8189BB19}"/>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1348298591"/>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F2416569-2811-43F1-B194-88031A3098AD}" type="slidenum">
              <a:rPr lang="es-ES" smtClean="0">
                <a:solidFill>
                  <a:prstClr val="black"/>
                </a:solidFill>
              </a:rPr>
              <a:pPr/>
              <a:t>117</a:t>
            </a:fld>
            <a:endParaRPr lang="es-ES" dirty="0">
              <a:solidFill>
                <a:prstClr val="black"/>
              </a:solidFill>
            </a:endParaRPr>
          </a:p>
        </p:txBody>
      </p:sp>
      <p:sp>
        <p:nvSpPr>
          <p:cNvPr id="7" name="Título 1">
            <a:extLst>
              <a:ext uri="{FF2B5EF4-FFF2-40B4-BE49-F238E27FC236}">
                <a16:creationId xmlns:a16="http://schemas.microsoft.com/office/drawing/2014/main" id="{0AB998AB-C2A6-4309-81E8-7B43D2E92E7D}"/>
              </a:ext>
            </a:extLst>
          </p:cNvPr>
          <p:cNvSpPr txBox="1">
            <a:spLocks/>
          </p:cNvSpPr>
          <p:nvPr/>
        </p:nvSpPr>
        <p:spPr>
          <a:xfrm>
            <a:off x="457200" y="457200"/>
            <a:ext cx="8229600" cy="648072"/>
          </a:xfrm>
          <a:prstGeom prst="rect">
            <a:avLst/>
          </a:prstGeom>
        </p:spPr>
        <p:txBody>
          <a:bodyPr>
            <a:noAutofit/>
          </a:bodyPr>
          <a:lstStyle>
            <a:lvl1pPr algn="ctr" defTabSz="914400" rtl="0" eaLnBrk="1" latinLnBrk="0" hangingPunct="1">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US" sz="4062" b="0" dirty="0">
                <a:solidFill>
                  <a:schemeClr val="bg1">
                    <a:lumMod val="75000"/>
                  </a:schemeClr>
                </a:solidFill>
                <a:latin typeface="+mj-lt"/>
                <a:cs typeface="Calibri" panose="020F0502020204030204" pitchFamily="34" charset="0"/>
              </a:rPr>
              <a:t>Digital Control for PMSM - ADC </a:t>
            </a:r>
          </a:p>
        </p:txBody>
      </p:sp>
      <p:sp>
        <p:nvSpPr>
          <p:cNvPr id="6" name="TextBox 5">
            <a:extLst>
              <a:ext uri="{FF2B5EF4-FFF2-40B4-BE49-F238E27FC236}">
                <a16:creationId xmlns:a16="http://schemas.microsoft.com/office/drawing/2014/main" id="{44F6C8A1-052C-4A05-8A02-E0E2E1E2F084}"/>
              </a:ext>
            </a:extLst>
          </p:cNvPr>
          <p:cNvSpPr txBox="1"/>
          <p:nvPr/>
        </p:nvSpPr>
        <p:spPr>
          <a:xfrm>
            <a:off x="152400" y="1371600"/>
            <a:ext cx="8796560" cy="329208"/>
          </a:xfrm>
          <a:prstGeom prst="rect">
            <a:avLst/>
          </a:prstGeom>
        </p:spPr>
        <p:txBody>
          <a:bodyPr wrap="square" rtlCol="0">
            <a:noAutofit/>
          </a:bodyPr>
          <a:lstStyle/>
          <a:p>
            <a:pPr algn="just"/>
            <a:r>
              <a:rPr lang="en-US" sz="2000" b="1" dirty="0">
                <a:latin typeface="Calibri" panose="020F0502020204030204" pitchFamily="34" charset="0"/>
                <a:cs typeface="Calibri" panose="020F0502020204030204" pitchFamily="34" charset="0"/>
              </a:rPr>
              <a:t>ADC Module</a:t>
            </a:r>
          </a:p>
          <a:p>
            <a:pPr algn="just"/>
            <a:endParaRPr lang="en-US"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dirty="0">
                <a:latin typeface="Calibri" panose="020F0502020204030204" pitchFamily="34" charset="0"/>
                <a:cs typeface="Calibri" panose="020F0502020204030204" pitchFamily="34" charset="0"/>
              </a:rPr>
              <a:t>The currents of the phases are analog signals and the ADC Module is used for this task.</a:t>
            </a:r>
          </a:p>
          <a:p>
            <a:pPr marL="285750" indent="-285750" algn="just">
              <a:buFont typeface="Arial" panose="020B0604020202020204" pitchFamily="34" charset="0"/>
              <a:buChar char="•"/>
            </a:pPr>
            <a:r>
              <a:rPr lang="en-US" dirty="0">
                <a:latin typeface="Calibri" panose="020F0502020204030204" pitchFamily="34" charset="0"/>
                <a:cs typeface="Calibri" panose="020F0502020204030204" pitchFamily="34" charset="0"/>
              </a:rPr>
              <a:t>Regarding the sampling of the measures, this can be at Ts or 2*Ts… making an oversampling of the measure.</a:t>
            </a:r>
          </a:p>
          <a:p>
            <a:pPr marL="285750" indent="-285750" algn="just">
              <a:buFont typeface="Arial" panose="020B0604020202020204" pitchFamily="34" charset="0"/>
              <a:buChar char="•"/>
            </a:pPr>
            <a:r>
              <a:rPr lang="en-US" dirty="0">
                <a:latin typeface="Calibri" panose="020F0502020204030204" pitchFamily="34" charset="0"/>
                <a:cs typeface="Calibri" panose="020F0502020204030204" pitchFamily="34" charset="0"/>
              </a:rPr>
              <a:t>Usually, in </a:t>
            </a:r>
            <a:r>
              <a:rPr lang="en-US" dirty="0" err="1">
                <a:latin typeface="Calibri" panose="020F0502020204030204" pitchFamily="34" charset="0"/>
                <a:cs typeface="Calibri" panose="020F0502020204030204" pitchFamily="34" charset="0"/>
              </a:rPr>
              <a:t>uC</a:t>
            </a:r>
            <a:r>
              <a:rPr lang="en-US" dirty="0">
                <a:latin typeface="Calibri" panose="020F0502020204030204" pitchFamily="34" charset="0"/>
                <a:cs typeface="Calibri" panose="020F0502020204030204" pitchFamily="34" charset="0"/>
              </a:rPr>
              <a:t>, SOC means the start of the conversion of analog signals and EOC, the end of conversions. </a:t>
            </a:r>
          </a:p>
          <a:p>
            <a:pPr marL="285750" indent="-285750" algn="just">
              <a:buFont typeface="Arial" panose="020B0604020202020204" pitchFamily="34" charset="0"/>
              <a:buChar char="•"/>
            </a:pPr>
            <a:r>
              <a:rPr lang="en-US" dirty="0">
                <a:latin typeface="Calibri" panose="020F0502020204030204" pitchFamily="34" charset="0"/>
                <a:cs typeface="Calibri" panose="020F0502020204030204" pitchFamily="34" charset="0"/>
              </a:rPr>
              <a:t>A trigger signal, usually an underflow or overflow of the carrier signal of PWM is the trigger to the SOC.</a:t>
            </a:r>
          </a:p>
          <a:p>
            <a:pPr marL="285750" indent="-285750" algn="just">
              <a:buFont typeface="Arial" panose="020B0604020202020204" pitchFamily="34" charset="0"/>
              <a:buChar char="•"/>
            </a:pPr>
            <a:r>
              <a:rPr lang="en-US" dirty="0">
                <a:latin typeface="Calibri" panose="020F0502020204030204" pitchFamily="34" charset="0"/>
                <a:cs typeface="Calibri" panose="020F0502020204030204" pitchFamily="34" charset="0"/>
              </a:rPr>
              <a:t>EOC is the trigger for the execution of the control – ADC Interruption.</a:t>
            </a:r>
          </a:p>
          <a:p>
            <a:pPr marL="285750" indent="-285750" algn="just">
              <a:buFont typeface="Arial" panose="020B0604020202020204" pitchFamily="34" charset="0"/>
              <a:buChar char="•"/>
            </a:pPr>
            <a:endParaRPr lang="en-US" sz="1600" b="1"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60FBF757-1B08-46E3-89FE-DA601CA9A681}"/>
              </a:ext>
            </a:extLst>
          </p:cNvPr>
          <p:cNvSpPr txBox="1"/>
          <p:nvPr/>
        </p:nvSpPr>
        <p:spPr>
          <a:xfrm>
            <a:off x="195040" y="1860240"/>
            <a:ext cx="8796560" cy="1280728"/>
          </a:xfrm>
          <a:prstGeom prst="rect">
            <a:avLst/>
          </a:prstGeom>
        </p:spPr>
        <p:txBody>
          <a:bodyPr wrap="square" rtlCol="0">
            <a:noAutofit/>
          </a:bodyPr>
          <a:lstStyle/>
          <a:p>
            <a:pPr algn="just"/>
            <a:endParaRPr lang="en-US" sz="1600" dirty="0">
              <a:latin typeface="Calibri" panose="020F0502020204030204" pitchFamily="34" charset="0"/>
              <a:cs typeface="Calibri" panose="020F0502020204030204" pitchFamily="34" charset="0"/>
            </a:endParaRPr>
          </a:p>
        </p:txBody>
      </p:sp>
      <p:pic>
        <p:nvPicPr>
          <p:cNvPr id="8" name="Picture 4">
            <a:extLst>
              <a:ext uri="{FF2B5EF4-FFF2-40B4-BE49-F238E27FC236}">
                <a16:creationId xmlns:a16="http://schemas.microsoft.com/office/drawing/2014/main" id="{4D20FE12-08D9-4D36-AF28-6CE873B7D6CB}"/>
              </a:ext>
            </a:extLst>
          </p:cNvPr>
          <p:cNvPicPr>
            <a:picLocks noChangeAspect="1"/>
          </p:cNvPicPr>
          <p:nvPr/>
        </p:nvPicPr>
        <p:blipFill>
          <a:blip r:embed="rId2"/>
          <a:stretch>
            <a:fillRect/>
          </a:stretch>
        </p:blipFill>
        <p:spPr>
          <a:xfrm>
            <a:off x="1547664" y="4581128"/>
            <a:ext cx="5676900" cy="1552575"/>
          </a:xfrm>
          <a:prstGeom prst="rect">
            <a:avLst/>
          </a:prstGeom>
        </p:spPr>
      </p:pic>
      <p:sp>
        <p:nvSpPr>
          <p:cNvPr id="2" name="Marcador de pie de página 1">
            <a:extLst>
              <a:ext uri="{FF2B5EF4-FFF2-40B4-BE49-F238E27FC236}">
                <a16:creationId xmlns:a16="http://schemas.microsoft.com/office/drawing/2014/main" id="{030666A3-16EC-4497-B73B-796E1372A366}"/>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626881053"/>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0F919A8-D5F0-4AF9-A7C5-3FAA13BAE993}"/>
              </a:ext>
            </a:extLst>
          </p:cNvPr>
          <p:cNvPicPr>
            <a:picLocks noChangeAspect="1"/>
          </p:cNvPicPr>
          <p:nvPr/>
        </p:nvPicPr>
        <p:blipFill>
          <a:blip r:embed="rId2"/>
          <a:stretch>
            <a:fillRect/>
          </a:stretch>
        </p:blipFill>
        <p:spPr>
          <a:xfrm>
            <a:off x="514350" y="1772816"/>
            <a:ext cx="8172450" cy="3267075"/>
          </a:xfrm>
          <a:prstGeom prst="rect">
            <a:avLst/>
          </a:prstGeom>
        </p:spPr>
      </p:pic>
      <p:sp>
        <p:nvSpPr>
          <p:cNvPr id="3" name="Marcador de número de diapositiva 2"/>
          <p:cNvSpPr>
            <a:spLocks noGrp="1"/>
          </p:cNvSpPr>
          <p:nvPr>
            <p:ph type="sldNum" sz="quarter" idx="12"/>
          </p:nvPr>
        </p:nvSpPr>
        <p:spPr/>
        <p:txBody>
          <a:bodyPr/>
          <a:lstStyle/>
          <a:p>
            <a:fld id="{F2416569-2811-43F1-B194-88031A3098AD}" type="slidenum">
              <a:rPr lang="es-ES" smtClean="0">
                <a:solidFill>
                  <a:prstClr val="black"/>
                </a:solidFill>
              </a:rPr>
              <a:pPr/>
              <a:t>118</a:t>
            </a:fld>
            <a:endParaRPr lang="es-ES">
              <a:solidFill>
                <a:prstClr val="black"/>
              </a:solidFill>
            </a:endParaRPr>
          </a:p>
        </p:txBody>
      </p:sp>
      <p:sp>
        <p:nvSpPr>
          <p:cNvPr id="10" name="CuadroTexto 9"/>
          <p:cNvSpPr txBox="1"/>
          <p:nvPr/>
        </p:nvSpPr>
        <p:spPr>
          <a:xfrm>
            <a:off x="1898703" y="5877352"/>
            <a:ext cx="5346594" cy="720000"/>
          </a:xfrm>
          <a:prstGeom prst="rect">
            <a:avLst/>
          </a:prstGeom>
        </p:spPr>
        <p:txBody>
          <a:bodyPr wrap="square" rtlCol="0">
            <a:noAutofit/>
          </a:bodyPr>
          <a:lstStyle/>
          <a:p>
            <a:pPr algn="ctr"/>
            <a:r>
              <a:rPr lang="en-US" sz="1600" i="1" dirty="0">
                <a:latin typeface="Calibri" panose="020F0502020204030204" pitchFamily="34" charset="0"/>
                <a:cs typeface="Calibri" panose="020F0502020204030204" pitchFamily="34" charset="0"/>
              </a:rPr>
              <a:t>Figure. General blocks FOC control strategy: current closed loop and speed closed loop.</a:t>
            </a:r>
          </a:p>
        </p:txBody>
      </p:sp>
      <p:sp>
        <p:nvSpPr>
          <p:cNvPr id="7" name="Título 1">
            <a:extLst>
              <a:ext uri="{FF2B5EF4-FFF2-40B4-BE49-F238E27FC236}">
                <a16:creationId xmlns:a16="http://schemas.microsoft.com/office/drawing/2014/main" id="{0AB998AB-C2A6-4309-81E8-7B43D2E92E7D}"/>
              </a:ext>
            </a:extLst>
          </p:cNvPr>
          <p:cNvSpPr txBox="1">
            <a:spLocks/>
          </p:cNvSpPr>
          <p:nvPr/>
        </p:nvSpPr>
        <p:spPr>
          <a:xfrm>
            <a:off x="457200" y="457200"/>
            <a:ext cx="8229600" cy="648072"/>
          </a:xfrm>
          <a:prstGeom prst="rect">
            <a:avLst/>
          </a:prstGeom>
        </p:spPr>
        <p:txBody>
          <a:bodyPr>
            <a:noAutofit/>
          </a:bodyPr>
          <a:lstStyle>
            <a:lvl1pPr algn="ctr" defTabSz="914400" rtl="0" eaLnBrk="1" latinLnBrk="0" hangingPunct="1">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US" sz="4062" b="0" dirty="0">
                <a:solidFill>
                  <a:schemeClr val="bg1">
                    <a:lumMod val="75000"/>
                  </a:schemeClr>
                </a:solidFill>
                <a:latin typeface="+mj-lt"/>
                <a:cs typeface="Calibri" panose="020F0502020204030204" pitchFamily="34" charset="0"/>
              </a:rPr>
              <a:t>Digital Control for PMSM – ADC Int. </a:t>
            </a:r>
          </a:p>
        </p:txBody>
      </p:sp>
      <p:sp>
        <p:nvSpPr>
          <p:cNvPr id="2" name="Marcador de pie de página 1">
            <a:extLst>
              <a:ext uri="{FF2B5EF4-FFF2-40B4-BE49-F238E27FC236}">
                <a16:creationId xmlns:a16="http://schemas.microsoft.com/office/drawing/2014/main" id="{F590E48A-2DF9-412B-94D5-1613079E635B}"/>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3287831812"/>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F2416569-2811-43F1-B194-88031A3098AD}" type="slidenum">
              <a:rPr lang="es-ES" smtClean="0">
                <a:solidFill>
                  <a:prstClr val="black"/>
                </a:solidFill>
              </a:rPr>
              <a:pPr/>
              <a:t>119</a:t>
            </a:fld>
            <a:endParaRPr lang="es-ES">
              <a:solidFill>
                <a:prstClr val="black"/>
              </a:solidFill>
            </a:endParaRPr>
          </a:p>
        </p:txBody>
      </p:sp>
      <p:sp>
        <p:nvSpPr>
          <p:cNvPr id="7" name="Título 1">
            <a:extLst>
              <a:ext uri="{FF2B5EF4-FFF2-40B4-BE49-F238E27FC236}">
                <a16:creationId xmlns:a16="http://schemas.microsoft.com/office/drawing/2014/main" id="{0AB998AB-C2A6-4309-81E8-7B43D2E92E7D}"/>
              </a:ext>
            </a:extLst>
          </p:cNvPr>
          <p:cNvSpPr txBox="1">
            <a:spLocks/>
          </p:cNvSpPr>
          <p:nvPr/>
        </p:nvSpPr>
        <p:spPr>
          <a:xfrm>
            <a:off x="457200" y="457200"/>
            <a:ext cx="8229600" cy="648072"/>
          </a:xfrm>
          <a:prstGeom prst="rect">
            <a:avLst/>
          </a:prstGeom>
        </p:spPr>
        <p:txBody>
          <a:bodyPr>
            <a:noAutofit/>
          </a:bodyPr>
          <a:lstStyle>
            <a:lvl1pPr algn="ctr" defTabSz="914400" rtl="0" eaLnBrk="1" latinLnBrk="0" hangingPunct="1">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US" sz="4062" b="0" dirty="0">
                <a:solidFill>
                  <a:schemeClr val="bg1">
                    <a:lumMod val="75000"/>
                  </a:schemeClr>
                </a:solidFill>
                <a:latin typeface="+mj-lt"/>
                <a:cs typeface="Calibri" panose="020F0502020204030204" pitchFamily="34" charset="0"/>
              </a:rPr>
              <a:t>Digital Control for PMSM – ADC Int. </a:t>
            </a:r>
          </a:p>
        </p:txBody>
      </p:sp>
      <p:sp>
        <p:nvSpPr>
          <p:cNvPr id="5" name="TextBox 5">
            <a:extLst>
              <a:ext uri="{FF2B5EF4-FFF2-40B4-BE49-F238E27FC236}">
                <a16:creationId xmlns:a16="http://schemas.microsoft.com/office/drawing/2014/main" id="{50A66453-8264-4587-9ADC-7DA253B73326}"/>
              </a:ext>
            </a:extLst>
          </p:cNvPr>
          <p:cNvSpPr txBox="1"/>
          <p:nvPr/>
        </p:nvSpPr>
        <p:spPr>
          <a:xfrm>
            <a:off x="152400" y="1371600"/>
            <a:ext cx="8796560" cy="977280"/>
          </a:xfrm>
          <a:prstGeom prst="rect">
            <a:avLst/>
          </a:prstGeom>
        </p:spPr>
        <p:txBody>
          <a:bodyPr wrap="square" rtlCol="0">
            <a:noAutofit/>
          </a:bodyPr>
          <a:lstStyle/>
          <a:p>
            <a:pPr algn="just"/>
            <a:r>
              <a:rPr lang="en-US" sz="2000" b="1" dirty="0">
                <a:solidFill>
                  <a:schemeClr val="tx1">
                    <a:lumMod val="50000"/>
                    <a:lumOff val="50000"/>
                  </a:schemeClr>
                </a:solidFill>
                <a:latin typeface="Calibri" panose="020F0502020204030204" pitchFamily="34" charset="0"/>
                <a:cs typeface="Calibri" panose="020F0502020204030204" pitchFamily="34" charset="0"/>
              </a:rPr>
              <a:t>Current control</a:t>
            </a:r>
          </a:p>
        </p:txBody>
      </p:sp>
      <p:sp>
        <p:nvSpPr>
          <p:cNvPr id="2" name="Marcador de pie de página 1">
            <a:extLst>
              <a:ext uri="{FF2B5EF4-FFF2-40B4-BE49-F238E27FC236}">
                <a16:creationId xmlns:a16="http://schemas.microsoft.com/office/drawing/2014/main" id="{6FF9C1BD-0F65-47A0-B240-DC2E8CE8C530}"/>
              </a:ext>
            </a:extLst>
          </p:cNvPr>
          <p:cNvSpPr>
            <a:spLocks noGrp="1"/>
          </p:cNvSpPr>
          <p:nvPr>
            <p:ph type="ftr" sz="quarter" idx="11"/>
          </p:nvPr>
        </p:nvSpPr>
        <p:spPr/>
        <p:txBody>
          <a:bodyPr/>
          <a:lstStyle/>
          <a:p>
            <a:r>
              <a:rPr lang="ca-ES"/>
              <a:t>PMSM motor control</a:t>
            </a:r>
          </a:p>
        </p:txBody>
      </p:sp>
      <p:pic>
        <p:nvPicPr>
          <p:cNvPr id="4" name="Imatge 3">
            <a:extLst>
              <a:ext uri="{FF2B5EF4-FFF2-40B4-BE49-F238E27FC236}">
                <a16:creationId xmlns:a16="http://schemas.microsoft.com/office/drawing/2014/main" id="{E1C396B8-DFA1-41D4-9D37-6FFCADACB2CB}"/>
              </a:ext>
            </a:extLst>
          </p:cNvPr>
          <p:cNvPicPr>
            <a:picLocks noChangeAspect="1"/>
          </p:cNvPicPr>
          <p:nvPr/>
        </p:nvPicPr>
        <p:blipFill>
          <a:blip r:embed="rId2"/>
          <a:stretch>
            <a:fillRect/>
          </a:stretch>
        </p:blipFill>
        <p:spPr>
          <a:xfrm>
            <a:off x="194310" y="1992630"/>
            <a:ext cx="8755380" cy="2872740"/>
          </a:xfrm>
          <a:prstGeom prst="rect">
            <a:avLst/>
          </a:prstGeom>
        </p:spPr>
      </p:pic>
    </p:spTree>
    <p:extLst>
      <p:ext uri="{BB962C8B-B14F-4D97-AF65-F5344CB8AC3E}">
        <p14:creationId xmlns:p14="http://schemas.microsoft.com/office/powerpoint/2010/main" val="368438697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8">
            <a:extLst>
              <a:ext uri="{FF2B5EF4-FFF2-40B4-BE49-F238E27FC236}">
                <a16:creationId xmlns:a16="http://schemas.microsoft.com/office/drawing/2014/main" id="{CAFC8EF5-CB11-4F16-A5AE-1BCA07704A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8461" y="2423769"/>
            <a:ext cx="3655385" cy="3655385"/>
          </a:xfrm>
          <a:prstGeom prst="rect">
            <a:avLst/>
          </a:prstGeom>
        </p:spPr>
      </p:pic>
      <p:pic>
        <p:nvPicPr>
          <p:cNvPr id="34" name="Picture 7">
            <a:extLst>
              <a:ext uri="{FF2B5EF4-FFF2-40B4-BE49-F238E27FC236}">
                <a16:creationId xmlns:a16="http://schemas.microsoft.com/office/drawing/2014/main" id="{0DBC3856-3233-4286-BCCD-97E45A6E47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8461" y="2423769"/>
            <a:ext cx="3655385" cy="3655385"/>
          </a:xfrm>
          <a:prstGeom prst="rect">
            <a:avLst/>
          </a:prstGeom>
        </p:spPr>
      </p:pic>
      <p:pic>
        <p:nvPicPr>
          <p:cNvPr id="32" name="Picture 6">
            <a:extLst>
              <a:ext uri="{FF2B5EF4-FFF2-40B4-BE49-F238E27FC236}">
                <a16:creationId xmlns:a16="http://schemas.microsoft.com/office/drawing/2014/main" id="{39BCCFB7-4CB0-4EB8-AE20-4DA631900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8461" y="2423769"/>
            <a:ext cx="3655385" cy="3655385"/>
          </a:xfrm>
          <a:prstGeom prst="rect">
            <a:avLst/>
          </a:prstGeom>
        </p:spPr>
      </p:pic>
      <p:pic>
        <p:nvPicPr>
          <p:cNvPr id="30" name="Picture 5">
            <a:extLst>
              <a:ext uri="{FF2B5EF4-FFF2-40B4-BE49-F238E27FC236}">
                <a16:creationId xmlns:a16="http://schemas.microsoft.com/office/drawing/2014/main" id="{A3214BEA-5858-4018-9D7C-106809EC22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8461" y="2423769"/>
            <a:ext cx="3655385" cy="3655385"/>
          </a:xfrm>
          <a:prstGeom prst="rect">
            <a:avLst/>
          </a:prstGeom>
        </p:spPr>
      </p:pic>
      <p:pic>
        <p:nvPicPr>
          <p:cNvPr id="28" name="Picture 4">
            <a:extLst>
              <a:ext uri="{FF2B5EF4-FFF2-40B4-BE49-F238E27FC236}">
                <a16:creationId xmlns:a16="http://schemas.microsoft.com/office/drawing/2014/main" id="{0087F868-4DFE-4549-8BA7-AA5E3036B3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4923" y="2423769"/>
            <a:ext cx="3655385" cy="3655385"/>
          </a:xfrm>
          <a:prstGeom prst="rect">
            <a:avLst/>
          </a:prstGeom>
        </p:spPr>
      </p:pic>
      <p:pic>
        <p:nvPicPr>
          <p:cNvPr id="26" name="Picture 3">
            <a:extLst>
              <a:ext uri="{FF2B5EF4-FFF2-40B4-BE49-F238E27FC236}">
                <a16:creationId xmlns:a16="http://schemas.microsoft.com/office/drawing/2014/main" id="{772EA9F3-DBCE-428B-A42C-2012961C976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4923" y="2423769"/>
            <a:ext cx="3655385" cy="3655385"/>
          </a:xfrm>
          <a:prstGeom prst="rect">
            <a:avLst/>
          </a:prstGeom>
        </p:spPr>
      </p:pic>
      <p:pic>
        <p:nvPicPr>
          <p:cNvPr id="24" name="Picture 2">
            <a:extLst>
              <a:ext uri="{FF2B5EF4-FFF2-40B4-BE49-F238E27FC236}">
                <a16:creationId xmlns:a16="http://schemas.microsoft.com/office/drawing/2014/main" id="{BBAA44D5-9987-4506-9DAF-6C4C6BED45D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4923" y="2423769"/>
            <a:ext cx="3655385" cy="3655385"/>
          </a:xfrm>
          <a:prstGeom prst="rect">
            <a:avLst/>
          </a:prstGeom>
        </p:spPr>
      </p:pic>
      <p:pic>
        <p:nvPicPr>
          <p:cNvPr id="22" name="Picture 1">
            <a:extLst>
              <a:ext uri="{FF2B5EF4-FFF2-40B4-BE49-F238E27FC236}">
                <a16:creationId xmlns:a16="http://schemas.microsoft.com/office/drawing/2014/main" id="{BAF4EA52-14EF-4FEE-9596-A85A21E1CAB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4923" y="2423769"/>
            <a:ext cx="3655385" cy="3655385"/>
          </a:xfrm>
          <a:prstGeom prst="rect">
            <a:avLst/>
          </a:prstGeom>
        </p:spPr>
      </p:pic>
      <p:sp>
        <p:nvSpPr>
          <p:cNvPr id="6" name="5 Título"/>
          <p:cNvSpPr>
            <a:spLocks noGrp="1"/>
          </p:cNvSpPr>
          <p:nvPr>
            <p:ph type="title"/>
          </p:nvPr>
        </p:nvSpPr>
        <p:spPr/>
        <p:txBody>
          <a:bodyPr>
            <a:normAutofit/>
          </a:bodyPr>
          <a:lstStyle/>
          <a:p>
            <a:r>
              <a:rPr lang="en-GB" noProof="0" dirty="0">
                <a:solidFill>
                  <a:schemeClr val="bg1">
                    <a:lumMod val="75000"/>
                  </a:schemeClr>
                </a:solidFill>
              </a:rPr>
              <a:t>Electrical </a:t>
            </a:r>
            <a:r>
              <a:rPr lang="en-GB" dirty="0">
                <a:solidFill>
                  <a:schemeClr val="bg1">
                    <a:lumMod val="75000"/>
                  </a:schemeClr>
                </a:solidFill>
              </a:rPr>
              <a:t>and Torque equations</a:t>
            </a:r>
            <a:endParaRPr lang="en-GB" noProof="0" dirty="0">
              <a:solidFill>
                <a:schemeClr val="bg1">
                  <a:lumMod val="75000"/>
                </a:schemeClr>
              </a:solidFill>
            </a:endParaRPr>
          </a:p>
        </p:txBody>
      </p:sp>
      <p:sp>
        <p:nvSpPr>
          <p:cNvPr id="10" name="Content Placeholder 3">
            <a:extLst>
              <a:ext uri="{FF2B5EF4-FFF2-40B4-BE49-F238E27FC236}">
                <a16:creationId xmlns:a16="http://schemas.microsoft.com/office/drawing/2014/main" id="{4AA32C84-E9F1-487C-94E0-5BA20D9BA377}"/>
              </a:ext>
            </a:extLst>
          </p:cNvPr>
          <p:cNvSpPr txBox="1">
            <a:spLocks/>
          </p:cNvSpPr>
          <p:nvPr/>
        </p:nvSpPr>
        <p:spPr>
          <a:xfrm>
            <a:off x="930462" y="1493308"/>
            <a:ext cx="3313569" cy="996923"/>
          </a:xfrm>
          <a:prstGeom prst="rect">
            <a:avLst/>
          </a:prstGeom>
        </p:spPr>
        <p:txBody>
          <a:bodyPr vert="horz" lIns="84406" tIns="42203" rIns="84406" bIns="42203"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46" dirty="0"/>
              <a:t>Steady state considering resistor </a:t>
            </a:r>
          </a:p>
          <a:p>
            <a:pPr marL="0" indent="0">
              <a:buNone/>
            </a:pPr>
            <a:r>
              <a:rPr lang="en-GB" sz="1846" dirty="0"/>
              <a:t>voltage drop for SPMSM</a:t>
            </a:r>
          </a:p>
        </p:txBody>
      </p:sp>
      <p:sp>
        <p:nvSpPr>
          <p:cNvPr id="11" name="Content Placeholder 3">
            <a:extLst>
              <a:ext uri="{FF2B5EF4-FFF2-40B4-BE49-F238E27FC236}">
                <a16:creationId xmlns:a16="http://schemas.microsoft.com/office/drawing/2014/main" id="{5F3831F0-2A24-42F6-A084-E78FE395472B}"/>
              </a:ext>
            </a:extLst>
          </p:cNvPr>
          <p:cNvSpPr txBox="1">
            <a:spLocks/>
          </p:cNvSpPr>
          <p:nvPr/>
        </p:nvSpPr>
        <p:spPr>
          <a:xfrm>
            <a:off x="5217231" y="1493308"/>
            <a:ext cx="3313569" cy="996923"/>
          </a:xfrm>
          <a:prstGeom prst="rect">
            <a:avLst/>
          </a:prstGeom>
        </p:spPr>
        <p:txBody>
          <a:bodyPr vert="horz" lIns="84406" tIns="42203" rIns="84406" bIns="42203"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46" dirty="0"/>
              <a:t>Steady state considering resistor </a:t>
            </a:r>
          </a:p>
          <a:p>
            <a:pPr marL="0" indent="0">
              <a:buNone/>
            </a:pPr>
            <a:r>
              <a:rPr lang="en-GB" sz="1846" dirty="0"/>
              <a:t>voltage drop for IPMSM</a:t>
            </a:r>
          </a:p>
        </p:txBody>
      </p:sp>
      <p:sp>
        <p:nvSpPr>
          <p:cNvPr id="2" name="Footer Placeholder 1">
            <a:extLst>
              <a:ext uri="{FF2B5EF4-FFF2-40B4-BE49-F238E27FC236}">
                <a16:creationId xmlns:a16="http://schemas.microsoft.com/office/drawing/2014/main" id="{2C6AC15E-25B3-46B0-8466-6034A73E551A}"/>
              </a:ext>
            </a:extLst>
          </p:cNvPr>
          <p:cNvSpPr>
            <a:spLocks noGrp="1"/>
          </p:cNvSpPr>
          <p:nvPr>
            <p:ph type="ftr" sz="quarter" idx="11"/>
          </p:nvPr>
        </p:nvSpPr>
        <p:spPr/>
        <p:txBody>
          <a:bodyPr/>
          <a:lstStyle/>
          <a:p>
            <a:r>
              <a:rPr lang="ca-ES"/>
              <a:t>PMSM motor control</a:t>
            </a:r>
            <a:endParaRPr lang="ca-ES" dirty="0"/>
          </a:p>
        </p:txBody>
      </p:sp>
      <p:sp>
        <p:nvSpPr>
          <p:cNvPr id="4" name="Slide Number Placeholder 3">
            <a:extLst>
              <a:ext uri="{FF2B5EF4-FFF2-40B4-BE49-F238E27FC236}">
                <a16:creationId xmlns:a16="http://schemas.microsoft.com/office/drawing/2014/main" id="{B88453B9-F94E-4080-9EA6-7B982BBA31D6}"/>
              </a:ext>
            </a:extLst>
          </p:cNvPr>
          <p:cNvSpPr>
            <a:spLocks noGrp="1"/>
          </p:cNvSpPr>
          <p:nvPr>
            <p:ph type="sldNum" sz="quarter" idx="12"/>
          </p:nvPr>
        </p:nvSpPr>
        <p:spPr/>
        <p:txBody>
          <a:bodyPr/>
          <a:lstStyle/>
          <a:p>
            <a:fld id="{AC73A611-7CB3-407B-8955-E73429FEB09D}" type="slidenum">
              <a:rPr lang="ca-ES" smtClean="0"/>
              <a:pPr/>
              <a:t>12</a:t>
            </a:fld>
            <a:endParaRPr lang="ca-ES"/>
          </a:p>
        </p:txBody>
      </p:sp>
    </p:spTree>
    <p:extLst>
      <p:ext uri="{BB962C8B-B14F-4D97-AF65-F5344CB8AC3E}">
        <p14:creationId xmlns:p14="http://schemas.microsoft.com/office/powerpoint/2010/main" val="5089007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2"/>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4"/>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26"/>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30"/>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32"/>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34"/>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F2416569-2811-43F1-B194-88031A3098AD}" type="slidenum">
              <a:rPr lang="es-ES" smtClean="0">
                <a:solidFill>
                  <a:prstClr val="black"/>
                </a:solidFill>
              </a:rPr>
              <a:pPr/>
              <a:t>120</a:t>
            </a:fld>
            <a:endParaRPr lang="es-ES">
              <a:solidFill>
                <a:prstClr val="black"/>
              </a:solidFill>
            </a:endParaRPr>
          </a:p>
        </p:txBody>
      </p:sp>
      <p:sp>
        <p:nvSpPr>
          <p:cNvPr id="7" name="Título 1">
            <a:extLst>
              <a:ext uri="{FF2B5EF4-FFF2-40B4-BE49-F238E27FC236}">
                <a16:creationId xmlns:a16="http://schemas.microsoft.com/office/drawing/2014/main" id="{0AB998AB-C2A6-4309-81E8-7B43D2E92E7D}"/>
              </a:ext>
            </a:extLst>
          </p:cNvPr>
          <p:cNvSpPr txBox="1">
            <a:spLocks/>
          </p:cNvSpPr>
          <p:nvPr/>
        </p:nvSpPr>
        <p:spPr>
          <a:xfrm>
            <a:off x="457200" y="457200"/>
            <a:ext cx="8229600" cy="648072"/>
          </a:xfrm>
          <a:prstGeom prst="rect">
            <a:avLst/>
          </a:prstGeom>
        </p:spPr>
        <p:txBody>
          <a:bodyPr>
            <a:noAutofit/>
          </a:bodyPr>
          <a:lstStyle>
            <a:lvl1pPr algn="ctr" defTabSz="914400" rtl="0" eaLnBrk="1" latinLnBrk="0" hangingPunct="1">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US" sz="4062" b="0" dirty="0">
                <a:solidFill>
                  <a:schemeClr val="bg1">
                    <a:lumMod val="75000"/>
                  </a:schemeClr>
                </a:solidFill>
                <a:latin typeface="+mj-lt"/>
                <a:cs typeface="Calibri" panose="020F0502020204030204" pitchFamily="34" charset="0"/>
              </a:rPr>
              <a:t>Digital Control for PMSM – ADC Int. </a:t>
            </a:r>
          </a:p>
        </p:txBody>
      </p:sp>
      <p:sp>
        <p:nvSpPr>
          <p:cNvPr id="5" name="TextBox 5">
            <a:extLst>
              <a:ext uri="{FF2B5EF4-FFF2-40B4-BE49-F238E27FC236}">
                <a16:creationId xmlns:a16="http://schemas.microsoft.com/office/drawing/2014/main" id="{50A66453-8264-4587-9ADC-7DA253B73326}"/>
              </a:ext>
            </a:extLst>
          </p:cNvPr>
          <p:cNvSpPr txBox="1"/>
          <p:nvPr/>
        </p:nvSpPr>
        <p:spPr>
          <a:xfrm>
            <a:off x="152400" y="1371600"/>
            <a:ext cx="8796560" cy="977280"/>
          </a:xfrm>
          <a:prstGeom prst="rect">
            <a:avLst/>
          </a:prstGeom>
        </p:spPr>
        <p:txBody>
          <a:bodyPr wrap="square" rtlCol="0">
            <a:noAutofit/>
          </a:bodyPr>
          <a:lstStyle/>
          <a:p>
            <a:pPr algn="just"/>
            <a:r>
              <a:rPr lang="en-US" sz="2000" b="1" dirty="0">
                <a:solidFill>
                  <a:schemeClr val="tx1">
                    <a:lumMod val="50000"/>
                    <a:lumOff val="50000"/>
                  </a:schemeClr>
                </a:solidFill>
                <a:latin typeface="Calibri" panose="020F0502020204030204" pitchFamily="34" charset="0"/>
                <a:cs typeface="Calibri" panose="020F0502020204030204" pitchFamily="34" charset="0"/>
              </a:rPr>
              <a:t>Current control</a:t>
            </a:r>
          </a:p>
          <a:p>
            <a:pPr algn="just"/>
            <a:endParaRPr lang="en-US" sz="1600" b="1" dirty="0">
              <a:solidFill>
                <a:schemeClr val="tx1">
                  <a:lumMod val="50000"/>
                  <a:lumOff val="50000"/>
                </a:schemeClr>
              </a:solidFill>
              <a:latin typeface="Calibri" panose="020F0502020204030204" pitchFamily="34" charset="0"/>
              <a:cs typeface="Calibri" panose="020F0502020204030204" pitchFamily="34" charset="0"/>
            </a:endParaRPr>
          </a:p>
          <a:p>
            <a:r>
              <a:rPr lang="es-ES" sz="1200" dirty="0"/>
              <a:t>// ============= CURRENT PI CONTROLLERS ============= //</a:t>
            </a:r>
          </a:p>
          <a:p>
            <a:r>
              <a:rPr lang="es-ES" sz="1200" dirty="0" err="1"/>
              <a:t>pid_id.pi_out_max</a:t>
            </a:r>
            <a:r>
              <a:rPr lang="es-ES" sz="1200" dirty="0"/>
              <a:t> = INV_S6 * </a:t>
            </a:r>
            <a:r>
              <a:rPr lang="es-ES" sz="1200" dirty="0" err="1"/>
              <a:t>Vbus.Valor</a:t>
            </a:r>
            <a:r>
              <a:rPr lang="es-ES" sz="1200" dirty="0"/>
              <a:t> * </a:t>
            </a:r>
            <a:r>
              <a:rPr lang="es-ES" sz="1200" dirty="0" err="1"/>
              <a:t>VDC_PICurrent_Coef</a:t>
            </a:r>
            <a:r>
              <a:rPr lang="es-ES" sz="1200" dirty="0"/>
              <a:t>;</a:t>
            </a:r>
          </a:p>
          <a:p>
            <a:r>
              <a:rPr lang="es-ES" sz="1200" dirty="0" err="1"/>
              <a:t>pid_id.pi_out_min</a:t>
            </a:r>
            <a:r>
              <a:rPr lang="es-ES" sz="1200" dirty="0"/>
              <a:t> = -INV_S6 * </a:t>
            </a:r>
            <a:r>
              <a:rPr lang="es-ES" sz="1200" dirty="0" err="1"/>
              <a:t>Vbus.Valor</a:t>
            </a:r>
            <a:r>
              <a:rPr lang="es-ES" sz="1200" dirty="0"/>
              <a:t> * </a:t>
            </a:r>
            <a:r>
              <a:rPr lang="es-ES" sz="1200" dirty="0" err="1"/>
              <a:t>VDC_PICurrent_Coef</a:t>
            </a:r>
            <a:r>
              <a:rPr lang="es-ES" sz="1200" dirty="0"/>
              <a:t>;</a:t>
            </a:r>
            <a:br>
              <a:rPr lang="es-ES" sz="1200" dirty="0"/>
            </a:br>
            <a:endParaRPr lang="es-ES" sz="1200" dirty="0"/>
          </a:p>
          <a:p>
            <a:r>
              <a:rPr lang="es-ES" sz="1200" dirty="0" err="1"/>
              <a:t>pid_id.pi_ffw</a:t>
            </a:r>
            <a:r>
              <a:rPr lang="es-ES" sz="1200" dirty="0"/>
              <a:t>[0] = -</a:t>
            </a:r>
            <a:r>
              <a:rPr lang="es-ES" sz="1200" dirty="0" err="1"/>
              <a:t>ed</a:t>
            </a:r>
            <a:r>
              <a:rPr lang="es-ES" sz="1200" dirty="0"/>
              <a:t>;</a:t>
            </a:r>
          </a:p>
          <a:p>
            <a:r>
              <a:rPr lang="es-ES" sz="1200" dirty="0" err="1"/>
              <a:t>pid_id.pi_consig</a:t>
            </a:r>
            <a:r>
              <a:rPr lang="es-ES" sz="1200" dirty="0"/>
              <a:t> = </a:t>
            </a:r>
            <a:r>
              <a:rPr lang="es-ES" sz="1200" dirty="0" err="1"/>
              <a:t>id_ref</a:t>
            </a:r>
            <a:r>
              <a:rPr lang="es-ES" sz="1200" dirty="0"/>
              <a:t>;</a:t>
            </a:r>
          </a:p>
          <a:p>
            <a:r>
              <a:rPr lang="es-ES" sz="1200" dirty="0" err="1"/>
              <a:t>pid_id.pi_fdb</a:t>
            </a:r>
            <a:r>
              <a:rPr lang="es-ES" sz="1200" dirty="0"/>
              <a:t> = </a:t>
            </a:r>
            <a:r>
              <a:rPr lang="es-ES" sz="1200" dirty="0" err="1"/>
              <a:t>id_rms</a:t>
            </a:r>
            <a:r>
              <a:rPr lang="es-ES" sz="1200" dirty="0"/>
              <a:t>;</a:t>
            </a:r>
          </a:p>
          <a:p>
            <a:r>
              <a:rPr lang="es-ES" sz="1200" dirty="0" err="1"/>
              <a:t>pi_init</a:t>
            </a:r>
            <a:r>
              <a:rPr lang="es-ES" sz="1200" dirty="0"/>
              <a:t>(&amp;</a:t>
            </a:r>
            <a:r>
              <a:rPr lang="es-ES" sz="1200" dirty="0" err="1"/>
              <a:t>pid_id</a:t>
            </a:r>
            <a:r>
              <a:rPr lang="es-ES" sz="1200" dirty="0"/>
              <a:t>);</a:t>
            </a:r>
          </a:p>
          <a:p>
            <a:r>
              <a:rPr lang="es-ES" sz="1200" dirty="0" err="1"/>
              <a:t>pi_calc</a:t>
            </a:r>
            <a:r>
              <a:rPr lang="es-ES" sz="1200" dirty="0"/>
              <a:t>(&amp;</a:t>
            </a:r>
            <a:r>
              <a:rPr lang="es-ES" sz="1200" dirty="0" err="1"/>
              <a:t>pid_id</a:t>
            </a:r>
            <a:r>
              <a:rPr lang="es-ES" sz="1200" dirty="0"/>
              <a:t>);</a:t>
            </a:r>
            <a:br>
              <a:rPr lang="es-ES" sz="1200" dirty="0"/>
            </a:br>
            <a:endParaRPr lang="es-ES" sz="1200" dirty="0"/>
          </a:p>
          <a:p>
            <a:r>
              <a:rPr lang="es-ES" sz="1200" dirty="0" err="1"/>
              <a:t>pid_iq.pi_out_max</a:t>
            </a:r>
            <a:r>
              <a:rPr lang="es-ES" sz="1200" dirty="0"/>
              <a:t> = INV_S6 * </a:t>
            </a:r>
            <a:r>
              <a:rPr lang="es-ES" sz="1200" dirty="0" err="1"/>
              <a:t>Vbus.Valor</a:t>
            </a:r>
            <a:r>
              <a:rPr lang="es-ES" sz="1200" dirty="0"/>
              <a:t> * </a:t>
            </a:r>
            <a:r>
              <a:rPr lang="es-ES" sz="1200" dirty="0" err="1"/>
              <a:t>VDC_PICurrent_Coef</a:t>
            </a:r>
            <a:r>
              <a:rPr lang="es-ES" sz="1200" dirty="0"/>
              <a:t>;</a:t>
            </a:r>
          </a:p>
          <a:p>
            <a:r>
              <a:rPr lang="es-ES" sz="1200" dirty="0" err="1"/>
              <a:t>pid_iq.pi_out_min</a:t>
            </a:r>
            <a:r>
              <a:rPr lang="es-ES" sz="1200" dirty="0"/>
              <a:t> = -INV_S6 * </a:t>
            </a:r>
            <a:r>
              <a:rPr lang="es-ES" sz="1200" dirty="0" err="1"/>
              <a:t>Vbus.Valor</a:t>
            </a:r>
            <a:r>
              <a:rPr lang="es-ES" sz="1200" dirty="0"/>
              <a:t> * </a:t>
            </a:r>
            <a:r>
              <a:rPr lang="es-ES" sz="1200" dirty="0" err="1"/>
              <a:t>VDC_PICurrent_Coef</a:t>
            </a:r>
            <a:r>
              <a:rPr lang="es-ES" sz="1200" dirty="0"/>
              <a:t>;</a:t>
            </a:r>
          </a:p>
          <a:p>
            <a:endParaRPr lang="es-ES" sz="1200" dirty="0"/>
          </a:p>
          <a:p>
            <a:r>
              <a:rPr lang="es-ES" sz="1200" dirty="0" err="1"/>
              <a:t>pid_iq.pi_ffw</a:t>
            </a:r>
            <a:r>
              <a:rPr lang="es-ES" sz="1200" dirty="0"/>
              <a:t>[0] = </a:t>
            </a:r>
            <a:r>
              <a:rPr lang="es-ES" sz="1200" dirty="0" err="1"/>
              <a:t>eq</a:t>
            </a:r>
            <a:r>
              <a:rPr lang="es-ES" sz="1200" dirty="0"/>
              <a:t>;</a:t>
            </a:r>
          </a:p>
          <a:p>
            <a:r>
              <a:rPr lang="es-ES" sz="1200" dirty="0" err="1"/>
              <a:t>pid_iq.pi_consig</a:t>
            </a:r>
            <a:r>
              <a:rPr lang="es-ES" sz="1200" dirty="0"/>
              <a:t> = </a:t>
            </a:r>
            <a:r>
              <a:rPr lang="es-ES" sz="1200" dirty="0" err="1"/>
              <a:t>iq_ref</a:t>
            </a:r>
            <a:r>
              <a:rPr lang="es-ES" sz="1200" dirty="0"/>
              <a:t>;</a:t>
            </a:r>
          </a:p>
          <a:p>
            <a:r>
              <a:rPr lang="es-ES" sz="1200" dirty="0" err="1"/>
              <a:t>pid_iq.pi_fdb</a:t>
            </a:r>
            <a:r>
              <a:rPr lang="es-ES" sz="1200" dirty="0"/>
              <a:t> = </a:t>
            </a:r>
            <a:r>
              <a:rPr lang="es-ES" sz="1200" dirty="0" err="1"/>
              <a:t>iq_rms</a:t>
            </a:r>
            <a:r>
              <a:rPr lang="es-ES" sz="1200" dirty="0"/>
              <a:t>;</a:t>
            </a:r>
          </a:p>
          <a:p>
            <a:r>
              <a:rPr lang="es-ES" sz="1200" dirty="0" err="1"/>
              <a:t>pi_init</a:t>
            </a:r>
            <a:r>
              <a:rPr lang="es-ES" sz="1200" dirty="0"/>
              <a:t>(&amp;</a:t>
            </a:r>
            <a:r>
              <a:rPr lang="es-ES" sz="1200" dirty="0" err="1"/>
              <a:t>pid_iq</a:t>
            </a:r>
            <a:r>
              <a:rPr lang="es-ES" sz="1200" dirty="0"/>
              <a:t>);</a:t>
            </a:r>
          </a:p>
          <a:p>
            <a:r>
              <a:rPr lang="es-ES" sz="1200" dirty="0" err="1"/>
              <a:t>pi_calc</a:t>
            </a:r>
            <a:r>
              <a:rPr lang="es-ES" sz="1200" dirty="0"/>
              <a:t>(&amp;</a:t>
            </a:r>
            <a:r>
              <a:rPr lang="es-ES" sz="1200" dirty="0" err="1"/>
              <a:t>pid_iq</a:t>
            </a:r>
            <a:r>
              <a:rPr lang="es-ES" sz="1200" dirty="0"/>
              <a:t>);</a:t>
            </a:r>
          </a:p>
          <a:p>
            <a:endParaRPr lang="es-ES" sz="1200" dirty="0"/>
          </a:p>
          <a:p>
            <a:r>
              <a:rPr lang="es-ES" sz="1200" dirty="0" err="1"/>
              <a:t>vd</a:t>
            </a:r>
            <a:r>
              <a:rPr lang="es-ES" sz="1200" dirty="0"/>
              <a:t> = </a:t>
            </a:r>
            <a:r>
              <a:rPr lang="es-ES" sz="1200" dirty="0" err="1"/>
              <a:t>pid_id.pi_out</a:t>
            </a:r>
            <a:r>
              <a:rPr lang="es-ES" sz="1200" dirty="0"/>
              <a:t>;</a:t>
            </a:r>
          </a:p>
          <a:p>
            <a:r>
              <a:rPr lang="es-ES" sz="1200" dirty="0" err="1"/>
              <a:t>vq</a:t>
            </a:r>
            <a:r>
              <a:rPr lang="es-ES" sz="1200" dirty="0"/>
              <a:t> = </a:t>
            </a:r>
            <a:r>
              <a:rPr lang="es-ES" sz="1200" dirty="0" err="1"/>
              <a:t>pid_iq.pi_out</a:t>
            </a:r>
            <a:r>
              <a:rPr lang="es-ES" sz="1200" dirty="0"/>
              <a:t>;</a:t>
            </a:r>
          </a:p>
          <a:p>
            <a:pPr algn="just"/>
            <a:endParaRPr lang="en-US" sz="1600" b="1" dirty="0">
              <a:solidFill>
                <a:schemeClr val="tx1">
                  <a:lumMod val="50000"/>
                  <a:lumOff val="50000"/>
                </a:schemeClr>
              </a:solidFill>
              <a:latin typeface="Calibri" panose="020F0502020204030204" pitchFamily="34" charset="0"/>
              <a:cs typeface="Calibri" panose="020F0502020204030204" pitchFamily="34" charset="0"/>
            </a:endParaRPr>
          </a:p>
        </p:txBody>
      </p:sp>
      <p:sp>
        <p:nvSpPr>
          <p:cNvPr id="2" name="Marcador de pie de página 1">
            <a:extLst>
              <a:ext uri="{FF2B5EF4-FFF2-40B4-BE49-F238E27FC236}">
                <a16:creationId xmlns:a16="http://schemas.microsoft.com/office/drawing/2014/main" id="{6FF9C1BD-0F65-47A0-B240-DC2E8CE8C530}"/>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2001853253"/>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F2416569-2811-43F1-B194-88031A3098AD}" type="slidenum">
              <a:rPr lang="es-ES" smtClean="0">
                <a:solidFill>
                  <a:prstClr val="black"/>
                </a:solidFill>
              </a:rPr>
              <a:pPr/>
              <a:t>121</a:t>
            </a:fld>
            <a:endParaRPr lang="es-ES">
              <a:solidFill>
                <a:prstClr val="black"/>
              </a:solidFill>
            </a:endParaRPr>
          </a:p>
        </p:txBody>
      </p:sp>
      <p:sp>
        <p:nvSpPr>
          <p:cNvPr id="7" name="Título 1">
            <a:extLst>
              <a:ext uri="{FF2B5EF4-FFF2-40B4-BE49-F238E27FC236}">
                <a16:creationId xmlns:a16="http://schemas.microsoft.com/office/drawing/2014/main" id="{0AB998AB-C2A6-4309-81E8-7B43D2E92E7D}"/>
              </a:ext>
            </a:extLst>
          </p:cNvPr>
          <p:cNvSpPr txBox="1">
            <a:spLocks/>
          </p:cNvSpPr>
          <p:nvPr/>
        </p:nvSpPr>
        <p:spPr>
          <a:xfrm>
            <a:off x="457200" y="457200"/>
            <a:ext cx="8229600" cy="648072"/>
          </a:xfrm>
          <a:prstGeom prst="rect">
            <a:avLst/>
          </a:prstGeom>
        </p:spPr>
        <p:txBody>
          <a:bodyPr>
            <a:noAutofit/>
          </a:bodyPr>
          <a:lstStyle>
            <a:lvl1pPr algn="ctr" defTabSz="914400" rtl="0" eaLnBrk="1" latinLnBrk="0" hangingPunct="1">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US" sz="4062" b="0" dirty="0">
                <a:solidFill>
                  <a:schemeClr val="bg1">
                    <a:lumMod val="75000"/>
                  </a:schemeClr>
                </a:solidFill>
                <a:latin typeface="+mj-lt"/>
                <a:cs typeface="Calibri" panose="020F0502020204030204" pitchFamily="34" charset="0"/>
              </a:rPr>
              <a:t>Digital Control for PMSM – ADC Int. </a:t>
            </a:r>
          </a:p>
        </p:txBody>
      </p:sp>
      <p:sp>
        <p:nvSpPr>
          <p:cNvPr id="5" name="TextBox 5">
            <a:extLst>
              <a:ext uri="{FF2B5EF4-FFF2-40B4-BE49-F238E27FC236}">
                <a16:creationId xmlns:a16="http://schemas.microsoft.com/office/drawing/2014/main" id="{50A66453-8264-4587-9ADC-7DA253B73326}"/>
              </a:ext>
            </a:extLst>
          </p:cNvPr>
          <p:cNvSpPr txBox="1"/>
          <p:nvPr/>
        </p:nvSpPr>
        <p:spPr>
          <a:xfrm>
            <a:off x="152400" y="1371600"/>
            <a:ext cx="8796560" cy="977280"/>
          </a:xfrm>
          <a:prstGeom prst="rect">
            <a:avLst/>
          </a:prstGeom>
        </p:spPr>
        <p:txBody>
          <a:bodyPr wrap="square" rtlCol="0">
            <a:noAutofit/>
          </a:bodyPr>
          <a:lstStyle/>
          <a:p>
            <a:pPr algn="just"/>
            <a:r>
              <a:rPr lang="en-US" sz="2000" b="1" dirty="0">
                <a:solidFill>
                  <a:schemeClr val="tx1">
                    <a:lumMod val="50000"/>
                    <a:lumOff val="50000"/>
                  </a:schemeClr>
                </a:solidFill>
                <a:latin typeface="Calibri" panose="020F0502020204030204" pitchFamily="34" charset="0"/>
                <a:cs typeface="Calibri" panose="020F0502020204030204" pitchFamily="34" charset="0"/>
              </a:rPr>
              <a:t>PMSM Torque Strategies</a:t>
            </a:r>
          </a:p>
        </p:txBody>
      </p:sp>
      <p:sp>
        <p:nvSpPr>
          <p:cNvPr id="4" name="Marcador de pie de página 3">
            <a:extLst>
              <a:ext uri="{FF2B5EF4-FFF2-40B4-BE49-F238E27FC236}">
                <a16:creationId xmlns:a16="http://schemas.microsoft.com/office/drawing/2014/main" id="{D7712CF0-0705-4C27-8130-E46835507423}"/>
              </a:ext>
            </a:extLst>
          </p:cNvPr>
          <p:cNvSpPr>
            <a:spLocks noGrp="1"/>
          </p:cNvSpPr>
          <p:nvPr>
            <p:ph type="ftr" sz="quarter" idx="11"/>
          </p:nvPr>
        </p:nvSpPr>
        <p:spPr/>
        <p:txBody>
          <a:bodyPr/>
          <a:lstStyle/>
          <a:p>
            <a:r>
              <a:rPr lang="ca-ES"/>
              <a:t>PMSM motor control</a:t>
            </a:r>
          </a:p>
        </p:txBody>
      </p:sp>
      <p:pic>
        <p:nvPicPr>
          <p:cNvPr id="6" name="Imatge 5">
            <a:extLst>
              <a:ext uri="{FF2B5EF4-FFF2-40B4-BE49-F238E27FC236}">
                <a16:creationId xmlns:a16="http://schemas.microsoft.com/office/drawing/2014/main" id="{B23D39E4-883F-4FC4-8148-D7F988AC233B}"/>
              </a:ext>
            </a:extLst>
          </p:cNvPr>
          <p:cNvPicPr>
            <a:picLocks noChangeAspect="1"/>
          </p:cNvPicPr>
          <p:nvPr/>
        </p:nvPicPr>
        <p:blipFill>
          <a:blip r:embed="rId2"/>
          <a:stretch>
            <a:fillRect/>
          </a:stretch>
        </p:blipFill>
        <p:spPr>
          <a:xfrm>
            <a:off x="194310" y="1992630"/>
            <a:ext cx="8755380" cy="2872740"/>
          </a:xfrm>
          <a:prstGeom prst="rect">
            <a:avLst/>
          </a:prstGeom>
        </p:spPr>
      </p:pic>
    </p:spTree>
    <p:extLst>
      <p:ext uri="{BB962C8B-B14F-4D97-AF65-F5344CB8AC3E}">
        <p14:creationId xmlns:p14="http://schemas.microsoft.com/office/powerpoint/2010/main" val="2321374254"/>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F2416569-2811-43F1-B194-88031A3098AD}" type="slidenum">
              <a:rPr lang="es-ES" smtClean="0">
                <a:solidFill>
                  <a:prstClr val="black"/>
                </a:solidFill>
              </a:rPr>
              <a:pPr/>
              <a:t>122</a:t>
            </a:fld>
            <a:endParaRPr lang="es-ES">
              <a:solidFill>
                <a:prstClr val="black"/>
              </a:solidFill>
            </a:endParaRPr>
          </a:p>
        </p:txBody>
      </p:sp>
      <p:sp>
        <p:nvSpPr>
          <p:cNvPr id="7" name="Título 1">
            <a:extLst>
              <a:ext uri="{FF2B5EF4-FFF2-40B4-BE49-F238E27FC236}">
                <a16:creationId xmlns:a16="http://schemas.microsoft.com/office/drawing/2014/main" id="{0AB998AB-C2A6-4309-81E8-7B43D2E92E7D}"/>
              </a:ext>
            </a:extLst>
          </p:cNvPr>
          <p:cNvSpPr txBox="1">
            <a:spLocks/>
          </p:cNvSpPr>
          <p:nvPr/>
        </p:nvSpPr>
        <p:spPr>
          <a:xfrm>
            <a:off x="457200" y="457200"/>
            <a:ext cx="8229600" cy="648072"/>
          </a:xfrm>
          <a:prstGeom prst="rect">
            <a:avLst/>
          </a:prstGeom>
        </p:spPr>
        <p:txBody>
          <a:bodyPr>
            <a:noAutofit/>
          </a:bodyPr>
          <a:lstStyle>
            <a:lvl1pPr algn="ctr" defTabSz="914400" rtl="0" eaLnBrk="1" latinLnBrk="0" hangingPunct="1">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US" sz="4062" b="0" dirty="0">
                <a:solidFill>
                  <a:schemeClr val="bg1">
                    <a:lumMod val="75000"/>
                  </a:schemeClr>
                </a:solidFill>
                <a:latin typeface="+mj-lt"/>
                <a:cs typeface="Calibri" panose="020F0502020204030204" pitchFamily="34" charset="0"/>
              </a:rPr>
              <a:t>Digital Control for PMSM – ADC Int. </a:t>
            </a:r>
          </a:p>
        </p:txBody>
      </p:sp>
      <p:sp>
        <p:nvSpPr>
          <p:cNvPr id="6" name="TextBox 5">
            <a:extLst>
              <a:ext uri="{FF2B5EF4-FFF2-40B4-BE49-F238E27FC236}">
                <a16:creationId xmlns:a16="http://schemas.microsoft.com/office/drawing/2014/main" id="{44F6C8A1-052C-4A05-8A02-E0E2E1E2F084}"/>
              </a:ext>
            </a:extLst>
          </p:cNvPr>
          <p:cNvSpPr txBox="1"/>
          <p:nvPr/>
        </p:nvSpPr>
        <p:spPr>
          <a:xfrm>
            <a:off x="152400" y="1371600"/>
            <a:ext cx="8796560" cy="5029200"/>
          </a:xfrm>
          <a:prstGeom prst="rect">
            <a:avLst/>
          </a:prstGeom>
        </p:spPr>
        <p:txBody>
          <a:bodyPr wrap="square" rtlCol="0">
            <a:noAutofit/>
          </a:bodyPr>
          <a:lstStyle/>
          <a:p>
            <a:pPr marL="285750" indent="-2857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Torque equation of a PMSM has a single output and double input.</a:t>
            </a:r>
          </a:p>
          <a:p>
            <a:pPr marL="285750" indent="-285750" algn="just">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In the case of an SPMSM, the torque only depends on the </a:t>
            </a:r>
            <a:r>
              <a:rPr lang="en-US" sz="1600" i="1" dirty="0">
                <a:latin typeface="Calibri" panose="020F0502020204030204" pitchFamily="34" charset="0"/>
                <a:cs typeface="Calibri" panose="020F0502020204030204" pitchFamily="34" charset="0"/>
              </a:rPr>
              <a:t>q</a:t>
            </a:r>
            <a:r>
              <a:rPr lang="en-US" sz="1600" dirty="0">
                <a:latin typeface="Calibri" panose="020F0502020204030204" pitchFamily="34" charset="0"/>
                <a:cs typeface="Calibri" panose="020F0502020204030204" pitchFamily="34" charset="0"/>
              </a:rPr>
              <a:t>-axis current component. Nevertheless, in the case of an IPMSM, the torque depends on both the </a:t>
            </a:r>
            <a:r>
              <a:rPr lang="en-US" sz="1600" i="1" dirty="0">
                <a:latin typeface="Calibri" panose="020F0502020204030204" pitchFamily="34" charset="0"/>
                <a:cs typeface="Calibri" panose="020F0502020204030204" pitchFamily="34" charset="0"/>
              </a:rPr>
              <a:t>d</a:t>
            </a:r>
            <a:r>
              <a:rPr lang="en-US" sz="1600" dirty="0">
                <a:latin typeface="Calibri" panose="020F0502020204030204" pitchFamily="34" charset="0"/>
                <a:cs typeface="Calibri" panose="020F0502020204030204" pitchFamily="34" charset="0"/>
              </a:rPr>
              <a:t>-axis and </a:t>
            </a:r>
            <a:r>
              <a:rPr lang="en-US" sz="1600" i="1" dirty="0">
                <a:latin typeface="Calibri" panose="020F0502020204030204" pitchFamily="34" charset="0"/>
                <a:cs typeface="Calibri" panose="020F0502020204030204" pitchFamily="34" charset="0"/>
              </a:rPr>
              <a:t>q</a:t>
            </a:r>
            <a:r>
              <a:rPr lang="en-US" sz="1600" dirty="0">
                <a:latin typeface="Calibri" panose="020F0502020204030204" pitchFamily="34" charset="0"/>
                <a:cs typeface="Calibri" panose="020F0502020204030204" pitchFamily="34" charset="0"/>
              </a:rPr>
              <a:t>-axis current components.</a:t>
            </a:r>
          </a:p>
          <a:p>
            <a:pPr marL="285750" indent="-285750" algn="just">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Another equation is needed to define the current vector from the torque setpoint. This equation depends on the current vector strategy. For traction applications, the most common strategy is the MTPA.</a:t>
            </a:r>
          </a:p>
          <a:p>
            <a:pPr marL="285750" indent="-285750" algn="just">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Hence, the torque and MTPA equations form a non-linear system. Several methods are studied in the literature, such as look-up tables. However, a numerical search of the optimum reference point with a fast procedure is implemented.</a:t>
            </a:r>
          </a:p>
          <a:p>
            <a:pPr marL="285750" indent="-285750" algn="just">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A unit time-discrete delay implements the non-linear discrete solver by using the successive substitution of non-linear system equations.</a:t>
            </a:r>
          </a:p>
          <a:p>
            <a:pPr marL="285750" indent="-285750" algn="just">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The main advantage of this method is that it converges itself to the optimum point in a few steps. The total number of convergence steps depends on the saliency of the electrical machine.</a:t>
            </a:r>
          </a:p>
          <a:p>
            <a:pPr marL="285750" indent="-285750" algn="just">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p:txBody>
      </p:sp>
      <p:sp>
        <p:nvSpPr>
          <p:cNvPr id="2" name="Marcador de pie de página 1">
            <a:extLst>
              <a:ext uri="{FF2B5EF4-FFF2-40B4-BE49-F238E27FC236}">
                <a16:creationId xmlns:a16="http://schemas.microsoft.com/office/drawing/2014/main" id="{9D13F29E-0DD8-4449-B8F4-F9816324635D}"/>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1774904211"/>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F2416569-2811-43F1-B194-88031A3098AD}" type="slidenum">
              <a:rPr lang="es-ES" smtClean="0">
                <a:solidFill>
                  <a:prstClr val="black"/>
                </a:solidFill>
              </a:rPr>
              <a:pPr/>
              <a:t>123</a:t>
            </a:fld>
            <a:endParaRPr lang="es-ES" dirty="0">
              <a:solidFill>
                <a:prstClr val="black"/>
              </a:solidFill>
            </a:endParaRPr>
          </a:p>
        </p:txBody>
      </p:sp>
      <p:sp>
        <p:nvSpPr>
          <p:cNvPr id="7" name="Título 1">
            <a:extLst>
              <a:ext uri="{FF2B5EF4-FFF2-40B4-BE49-F238E27FC236}">
                <a16:creationId xmlns:a16="http://schemas.microsoft.com/office/drawing/2014/main" id="{0AB998AB-C2A6-4309-81E8-7B43D2E92E7D}"/>
              </a:ext>
            </a:extLst>
          </p:cNvPr>
          <p:cNvSpPr txBox="1">
            <a:spLocks/>
          </p:cNvSpPr>
          <p:nvPr/>
        </p:nvSpPr>
        <p:spPr>
          <a:xfrm>
            <a:off x="457200" y="457200"/>
            <a:ext cx="8229600" cy="648072"/>
          </a:xfrm>
          <a:prstGeom prst="rect">
            <a:avLst/>
          </a:prstGeom>
        </p:spPr>
        <p:txBody>
          <a:bodyPr>
            <a:noAutofit/>
          </a:bodyPr>
          <a:lstStyle>
            <a:lvl1pPr algn="ctr" defTabSz="914400" rtl="0" eaLnBrk="1" latinLnBrk="0" hangingPunct="1">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US" sz="4062" b="0" dirty="0">
                <a:solidFill>
                  <a:schemeClr val="bg1">
                    <a:lumMod val="75000"/>
                  </a:schemeClr>
                </a:solidFill>
                <a:latin typeface="+mj-lt"/>
                <a:cs typeface="Calibri" panose="020F0502020204030204" pitchFamily="34" charset="0"/>
              </a:rPr>
              <a:t>Digital Control for PMSM – ADC Int. </a:t>
            </a:r>
          </a:p>
        </p:txBody>
      </p:sp>
      <p:pic>
        <p:nvPicPr>
          <p:cNvPr id="4" name="Picture 3">
            <a:extLst>
              <a:ext uri="{FF2B5EF4-FFF2-40B4-BE49-F238E27FC236}">
                <a16:creationId xmlns:a16="http://schemas.microsoft.com/office/drawing/2014/main" id="{4B4C967B-2409-4811-89FA-7EA507131949}"/>
              </a:ext>
            </a:extLst>
          </p:cNvPr>
          <p:cNvPicPr>
            <a:picLocks noChangeAspect="1"/>
          </p:cNvPicPr>
          <p:nvPr/>
        </p:nvPicPr>
        <p:blipFill>
          <a:blip r:embed="rId2"/>
          <a:stretch>
            <a:fillRect/>
          </a:stretch>
        </p:blipFill>
        <p:spPr>
          <a:xfrm>
            <a:off x="95288" y="1124744"/>
            <a:ext cx="2460488" cy="144235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B2108CF-D95E-41C3-919F-6379E94DAA96}"/>
                  </a:ext>
                </a:extLst>
              </p:cNvPr>
              <p:cNvSpPr txBox="1"/>
              <p:nvPr/>
            </p:nvSpPr>
            <p:spPr>
              <a:xfrm>
                <a:off x="4122566" y="1324564"/>
                <a:ext cx="5194920" cy="498483"/>
              </a:xfrm>
              <a:prstGeom prst="rect">
                <a:avLst/>
              </a:prstGeom>
            </p:spPr>
            <p:txBody>
              <a:bodyPr wrap="none" lIns="0" tIns="0" rIns="0" bIns="0" rtlCol="0">
                <a:no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a:latin typeface="Cambria Math" panose="02040503050406030204" pitchFamily="18" charset="0"/>
                            </a:rPr>
                            <m:t>𝑇</m:t>
                          </m:r>
                        </m:e>
                        <m:sub>
                          <m:r>
                            <m:rPr>
                              <m:sty m:val="p"/>
                            </m:rPr>
                            <a:rPr lang="en-US" sz="1600">
                              <a:latin typeface="Cambria Math" panose="02040503050406030204" pitchFamily="18" charset="0"/>
                            </a:rPr>
                            <m:t>em</m:t>
                          </m:r>
                        </m:sub>
                      </m:sSub>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3</m:t>
                          </m:r>
                        </m:num>
                        <m:den>
                          <m:r>
                            <a:rPr lang="en-US" sz="1600" i="1">
                              <a:latin typeface="Cambria Math" panose="02040503050406030204" pitchFamily="18" charset="0"/>
                            </a:rPr>
                            <m:t>2</m:t>
                          </m:r>
                        </m:den>
                      </m:f>
                      <m:r>
                        <m:rPr>
                          <m:sty m:val="p"/>
                        </m:rPr>
                        <a:rPr lang="en-US" sz="1600">
                          <a:latin typeface="Cambria Math" panose="02040503050406030204" pitchFamily="18" charset="0"/>
                        </a:rPr>
                        <m:t>pp</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𝜆</m:t>
                              </m:r>
                            </m:e>
                            <m:sub>
                              <m:r>
                                <m:rPr>
                                  <m:sty m:val="p"/>
                                </m:rPr>
                                <a:rPr lang="en-US" sz="1600">
                                  <a:latin typeface="Cambria Math" panose="02040503050406030204" pitchFamily="18" charset="0"/>
                                </a:rPr>
                                <m:t>m</m:t>
                              </m:r>
                            </m:sub>
                          </m:sSub>
                          <m:sSub>
                            <m:sSubPr>
                              <m:ctrlPr>
                                <a:rPr lang="en-US" sz="1600" i="1">
                                  <a:latin typeface="Cambria Math" panose="02040503050406030204" pitchFamily="18" charset="0"/>
                                </a:rPr>
                              </m:ctrlPr>
                            </m:sSubPr>
                            <m:e>
                              <m:r>
                                <a:rPr lang="en-US" sz="1600" b="0" i="1" smtClean="0">
                                  <a:latin typeface="Cambria Math" panose="02040503050406030204" pitchFamily="18" charset="0"/>
                                </a:rPr>
                                <m:t>𝐼</m:t>
                              </m:r>
                            </m:e>
                            <m:sub>
                              <m:r>
                                <m:rPr>
                                  <m:sty m:val="p"/>
                                </m:rPr>
                                <a:rPr lang="en-US" sz="1600" b="0" i="0" smtClean="0">
                                  <a:latin typeface="Cambria Math" panose="02040503050406030204" pitchFamily="18" charset="0"/>
                                </a:rPr>
                                <m:t>s</m:t>
                              </m:r>
                            </m:sub>
                          </m:sSub>
                          <m:r>
                            <m:rPr>
                              <m:sty m:val="p"/>
                            </m:rPr>
                            <a:rPr lang="en-US" sz="1600" b="0" i="0" smtClean="0">
                              <a:latin typeface="Cambria Math" panose="02040503050406030204" pitchFamily="18" charset="0"/>
                            </a:rPr>
                            <m:t>sin</m:t>
                          </m:r>
                          <m:r>
                            <a:rPr lang="en-US" sz="1600" b="0" i="1" smtClean="0">
                              <a:latin typeface="Cambria Math" panose="02040503050406030204" pitchFamily="18" charset="0"/>
                            </a:rPr>
                            <m:t>⁡(</m:t>
                          </m:r>
                          <m:r>
                            <a:rPr lang="en-US" sz="1600" b="0" i="1" smtClean="0">
                              <a:latin typeface="Cambria Math" panose="02040503050406030204" pitchFamily="18" charset="0"/>
                            </a:rPr>
                            <m:t>𝛾</m:t>
                          </m:r>
                          <m:r>
                            <a:rPr lang="en-US" sz="1600" b="0" i="1" smtClean="0">
                              <a:latin typeface="Cambria Math" panose="02040503050406030204" pitchFamily="18" charset="0"/>
                            </a:rPr>
                            <m:t>)+</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𝐿</m:t>
                                  </m:r>
                                </m:e>
                                <m:sub>
                                  <m:r>
                                    <a:rPr lang="en-US" sz="1600" i="1">
                                      <a:latin typeface="Cambria Math" panose="02040503050406030204" pitchFamily="18" charset="0"/>
                                    </a:rPr>
                                    <m:t>𝑑</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𝐿</m:t>
                                  </m:r>
                                </m:e>
                                <m:sub>
                                  <m:r>
                                    <a:rPr lang="en-US" sz="1600" i="1">
                                      <a:latin typeface="Cambria Math" panose="02040503050406030204" pitchFamily="18" charset="0"/>
                                    </a:rPr>
                                    <m:t>𝑞</m:t>
                                  </m:r>
                                </m:sub>
                              </m:sSub>
                            </m:e>
                          </m:d>
                          <m:sSubSup>
                            <m:sSubSupPr>
                              <m:ctrlPr>
                                <a:rPr lang="en-US" sz="1600" i="1" smtClean="0">
                                  <a:latin typeface="Cambria Math" panose="02040503050406030204" pitchFamily="18" charset="0"/>
                                </a:rPr>
                              </m:ctrlPr>
                            </m:sSubSupPr>
                            <m:e>
                              <m:r>
                                <a:rPr lang="en-US" sz="1600" b="0" i="1" smtClean="0">
                                  <a:latin typeface="Cambria Math" panose="02040503050406030204" pitchFamily="18" charset="0"/>
                                </a:rPr>
                                <m:t>𝐼</m:t>
                              </m:r>
                            </m:e>
                            <m:sub>
                              <m:r>
                                <m:rPr>
                                  <m:sty m:val="p"/>
                                </m:rPr>
                                <a:rPr lang="en-US" sz="1600" b="0" i="0" smtClean="0">
                                  <a:latin typeface="Cambria Math" panose="02040503050406030204" pitchFamily="18" charset="0"/>
                                </a:rPr>
                                <m:t>s</m:t>
                              </m:r>
                            </m:sub>
                            <m:sup>
                              <m:r>
                                <a:rPr lang="en-US" sz="1600" b="0" i="1" smtClean="0">
                                  <a:latin typeface="Cambria Math" panose="02040503050406030204" pitchFamily="18" charset="0"/>
                                </a:rPr>
                                <m:t>2</m:t>
                              </m:r>
                            </m:sup>
                          </m:sSubSup>
                          <m:func>
                            <m:funcPr>
                              <m:ctrlPr>
                                <a:rPr lang="en-US" sz="1600" i="1" smtClean="0">
                                  <a:latin typeface="Cambria Math" panose="02040503050406030204" pitchFamily="18" charset="0"/>
                                </a:rPr>
                              </m:ctrlPr>
                            </m:funcPr>
                            <m:fName>
                              <m:r>
                                <m:rPr>
                                  <m:sty m:val="p"/>
                                </m:rPr>
                                <a:rPr lang="en-US" sz="1600">
                                  <a:latin typeface="Cambria Math" panose="02040503050406030204" pitchFamily="18" charset="0"/>
                                </a:rPr>
                                <m:t>sin</m:t>
                              </m:r>
                            </m:fName>
                            <m:e>
                              <m:d>
                                <m:dPr>
                                  <m:ctrlPr>
                                    <a:rPr lang="en-US" sz="1600" i="1">
                                      <a:latin typeface="Cambria Math" panose="02040503050406030204" pitchFamily="18" charset="0"/>
                                    </a:rPr>
                                  </m:ctrlPr>
                                </m:dPr>
                                <m:e>
                                  <m:r>
                                    <a:rPr lang="en-US" sz="1600" i="1">
                                      <a:latin typeface="Cambria Math" panose="02040503050406030204" pitchFamily="18" charset="0"/>
                                    </a:rPr>
                                    <m:t>𝛾</m:t>
                                  </m:r>
                                </m:e>
                              </m:d>
                            </m:e>
                          </m:func>
                          <m:r>
                            <m:rPr>
                              <m:sty m:val="p"/>
                            </m:rPr>
                            <a:rPr lang="en-US" sz="1600" b="0" i="0" smtClean="0">
                              <a:latin typeface="Cambria Math" panose="02040503050406030204" pitchFamily="18" charset="0"/>
                            </a:rPr>
                            <m:t>cos</m:t>
                          </m:r>
                          <m:r>
                            <a:rPr lang="en-US" sz="1600" i="1">
                              <a:latin typeface="Cambria Math" panose="02040503050406030204" pitchFamily="18" charset="0"/>
                            </a:rPr>
                            <m:t>⁡(</m:t>
                          </m:r>
                          <m:r>
                            <a:rPr lang="en-US" sz="1600" i="1">
                              <a:latin typeface="Cambria Math" panose="02040503050406030204" pitchFamily="18" charset="0"/>
                            </a:rPr>
                            <m:t>𝛾</m:t>
                          </m:r>
                          <m:r>
                            <a:rPr lang="en-US" sz="1600" i="1">
                              <a:latin typeface="Cambria Math" panose="02040503050406030204" pitchFamily="18" charset="0"/>
                            </a:rPr>
                            <m:t>)</m:t>
                          </m:r>
                        </m:e>
                      </m:d>
                    </m:oMath>
                  </m:oMathPara>
                </a14:m>
                <a:endParaRPr lang="en-US" sz="1600" dirty="0">
                  <a:latin typeface="Calibri" panose="020F0502020204030204" pitchFamily="34" charset="0"/>
                  <a:cs typeface="Calibri" panose="020F0502020204030204" pitchFamily="34" charset="0"/>
                </a:endParaRPr>
              </a:p>
            </p:txBody>
          </p:sp>
        </mc:Choice>
        <mc:Fallback xmlns="">
          <p:sp>
            <p:nvSpPr>
              <p:cNvPr id="8" name="TextBox 7">
                <a:extLst>
                  <a:ext uri="{FF2B5EF4-FFF2-40B4-BE49-F238E27FC236}">
                    <a16:creationId xmlns:a16="http://schemas.microsoft.com/office/drawing/2014/main" id="{BB2108CF-D95E-41C3-919F-6379E94DAA96}"/>
                  </a:ext>
                </a:extLst>
              </p:cNvPr>
              <p:cNvSpPr txBox="1">
                <a:spLocks noRot="1" noChangeAspect="1" noMove="1" noResize="1" noEditPoints="1" noAdjustHandles="1" noChangeArrowheads="1" noChangeShapeType="1" noTextEdit="1"/>
              </p:cNvSpPr>
              <p:nvPr/>
            </p:nvSpPr>
            <p:spPr>
              <a:xfrm>
                <a:off x="4122566" y="1324564"/>
                <a:ext cx="5194920" cy="498483"/>
              </a:xfrm>
              <a:prstGeom prst="rect">
                <a:avLst/>
              </a:prstGeom>
              <a:blipFill>
                <a:blip r:embed="rId3"/>
                <a:stretch>
                  <a:fillRect t="-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2">
                <a:extLst>
                  <a:ext uri="{FF2B5EF4-FFF2-40B4-BE49-F238E27FC236}">
                    <a16:creationId xmlns:a16="http://schemas.microsoft.com/office/drawing/2014/main" id="{38251F97-D777-4BD5-B150-8BC6BF9E1298}"/>
                  </a:ext>
                </a:extLst>
              </p:cNvPr>
              <p:cNvSpPr/>
              <p:nvPr/>
            </p:nvSpPr>
            <p:spPr>
              <a:xfrm>
                <a:off x="1909656" y="5906412"/>
                <a:ext cx="3740511" cy="7400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𝛾</m:t>
                      </m:r>
                      <m:r>
                        <a:rPr lang="en-GB" sz="1600" i="0">
                          <a:latin typeface="Cambria Math" panose="02040503050406030204" pitchFamily="18" charset="0"/>
                        </a:rPr>
                        <m:t>=</m:t>
                      </m:r>
                      <m:r>
                        <m:rPr>
                          <m:sty m:val="p"/>
                        </m:rPr>
                        <a:rPr lang="en-GB" sz="1600" i="0">
                          <a:latin typeface="Cambria Math" panose="02040503050406030204" pitchFamily="18" charset="0"/>
                        </a:rPr>
                        <m:t>arccos</m:t>
                      </m:r>
                      <m:d>
                        <m:dPr>
                          <m:ctrlPr>
                            <a:rPr lang="en-GB" sz="1600" i="1">
                              <a:latin typeface="Cambria Math" panose="02040503050406030204" pitchFamily="18" charset="0"/>
                            </a:rPr>
                          </m:ctrlPr>
                        </m:dPr>
                        <m:e>
                          <m:f>
                            <m:fPr>
                              <m:ctrlPr>
                                <a:rPr lang="en-GB" sz="1600" i="1">
                                  <a:latin typeface="Cambria Math" panose="02040503050406030204" pitchFamily="18" charset="0"/>
                                </a:rPr>
                              </m:ctrlPr>
                            </m:fPr>
                            <m:num>
                              <m:r>
                                <a:rPr lang="en-GB" sz="1600" i="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𝐼</m:t>
                                  </m:r>
                                </m:e>
                                <m:sub>
                                  <m:r>
                                    <m:rPr>
                                      <m:sty m:val="p"/>
                                    </m:rPr>
                                    <a:rPr lang="en-US" sz="1600" b="0" i="0" smtClean="0">
                                      <a:latin typeface="Cambria Math" panose="02040503050406030204" pitchFamily="18" charset="0"/>
                                    </a:rPr>
                                    <m:t>sc</m:t>
                                  </m:r>
                                </m:sub>
                              </m:sSub>
                              <m:r>
                                <a:rPr lang="es-ES" sz="1600" b="0" i="1" smtClean="0">
                                  <a:latin typeface="Cambria Math" panose="02040503050406030204" pitchFamily="18" charset="0"/>
                                </a:rPr>
                                <m:t>+</m:t>
                              </m:r>
                              <m:rad>
                                <m:radPr>
                                  <m:degHide m:val="on"/>
                                  <m:ctrlPr>
                                    <a:rPr lang="en-GB" sz="1600" i="1">
                                      <a:latin typeface="Cambria Math" panose="02040503050406030204" pitchFamily="18" charset="0"/>
                                    </a:rPr>
                                  </m:ctrlPr>
                                </m:radPr>
                                <m:deg/>
                                <m:e>
                                  <m:sSubSup>
                                    <m:sSubSupPr>
                                      <m:ctrlPr>
                                        <a:rPr lang="en-GB" sz="1600" i="1">
                                          <a:latin typeface="Cambria Math" panose="02040503050406030204" pitchFamily="18" charset="0"/>
                                        </a:rPr>
                                      </m:ctrlPr>
                                    </m:sSubSupPr>
                                    <m:e>
                                      <m:r>
                                        <a:rPr lang="en-US" sz="1600" i="1">
                                          <a:latin typeface="Cambria Math" panose="02040503050406030204" pitchFamily="18" charset="0"/>
                                        </a:rPr>
                                        <m:t>𝐼</m:t>
                                      </m:r>
                                    </m:e>
                                    <m:sub>
                                      <m:r>
                                        <m:rPr>
                                          <m:sty m:val="p"/>
                                        </m:rPr>
                                        <a:rPr lang="en-US" sz="1600" i="0">
                                          <a:latin typeface="Cambria Math" panose="02040503050406030204" pitchFamily="18" charset="0"/>
                                        </a:rPr>
                                        <m:t>sc</m:t>
                                      </m:r>
                                    </m:sub>
                                    <m:sup>
                                      <m:r>
                                        <a:rPr lang="en-US" sz="1600" b="0" i="1" smtClean="0">
                                          <a:latin typeface="Cambria Math" panose="02040503050406030204" pitchFamily="18" charset="0"/>
                                        </a:rPr>
                                        <m:t>2</m:t>
                                      </m:r>
                                    </m:sup>
                                  </m:sSubSup>
                                  <m:r>
                                    <a:rPr lang="en-GB" sz="1600" i="0">
                                      <a:latin typeface="Cambria Math" panose="02040503050406030204" pitchFamily="18" charset="0"/>
                                    </a:rPr>
                                    <m:t>+8</m:t>
                                  </m:r>
                                  <m:sSup>
                                    <m:sSupPr>
                                      <m:ctrlPr>
                                        <a:rPr lang="en-GB" sz="1600" i="1" smtClean="0">
                                          <a:latin typeface="Cambria Math" panose="02040503050406030204" pitchFamily="18" charset="0"/>
                                        </a:rPr>
                                      </m:ctrlPr>
                                    </m:sSupPr>
                                    <m:e>
                                      <m:d>
                                        <m:dPr>
                                          <m:ctrlPr>
                                            <a:rPr lang="en-GB" sz="1600" i="1">
                                              <a:latin typeface="Cambria Math" panose="02040503050406030204" pitchFamily="18" charset="0"/>
                                            </a:rPr>
                                          </m:ctrlPr>
                                        </m:dPr>
                                        <m:e>
                                          <m:r>
                                            <a:rPr lang="en-GB" sz="1600" i="0">
                                              <a:latin typeface="Cambria Math" panose="02040503050406030204" pitchFamily="18" charset="0"/>
                                            </a:rPr>
                                            <m:t>1−</m:t>
                                          </m:r>
                                          <m:r>
                                            <a:rPr lang="en-GB" sz="1600" i="1">
                                              <a:latin typeface="Cambria Math" panose="02040503050406030204" pitchFamily="18" charset="0"/>
                                            </a:rPr>
                                            <m:t>𝜉</m:t>
                                          </m:r>
                                        </m:e>
                                      </m:d>
                                    </m:e>
                                    <m:sup>
                                      <m:r>
                                        <a:rPr lang="en-GB" sz="1600" i="0">
                                          <a:latin typeface="Cambria Math" panose="02040503050406030204" pitchFamily="18" charset="0"/>
                                        </a:rPr>
                                        <m:t>2</m:t>
                                      </m:r>
                                    </m:sup>
                                  </m:sSup>
                                  <m:sSubSup>
                                    <m:sSubSupPr>
                                      <m:ctrlPr>
                                        <a:rPr lang="en-GB" sz="1600" i="1">
                                          <a:latin typeface="Cambria Math" panose="02040503050406030204" pitchFamily="18" charset="0"/>
                                        </a:rPr>
                                      </m:ctrlPr>
                                    </m:sSubSupPr>
                                    <m:e>
                                      <m:r>
                                        <a:rPr lang="es-ES" sz="1600" i="1">
                                          <a:latin typeface="Cambria Math" panose="02040503050406030204" pitchFamily="18" charset="0"/>
                                        </a:rPr>
                                        <m:t>𝐼</m:t>
                                      </m:r>
                                    </m:e>
                                    <m:sub>
                                      <m:r>
                                        <m:rPr>
                                          <m:sty m:val="p"/>
                                        </m:rPr>
                                        <a:rPr lang="en-GB" sz="1600">
                                          <a:latin typeface="Cambria Math" panose="02040503050406030204" pitchFamily="18" charset="0"/>
                                        </a:rPr>
                                        <m:t>s</m:t>
                                      </m:r>
                                    </m:sub>
                                    <m:sup>
                                      <m:r>
                                        <a:rPr lang="en-GB" sz="1600">
                                          <a:latin typeface="Cambria Math" panose="02040503050406030204" pitchFamily="18" charset="0"/>
                                        </a:rPr>
                                        <m:t>2</m:t>
                                      </m:r>
                                    </m:sup>
                                  </m:sSubSup>
                                </m:e>
                              </m:rad>
                            </m:num>
                            <m:den>
                              <m:d>
                                <m:dPr>
                                  <m:begChr m:val=""/>
                                  <m:ctrlPr>
                                    <a:rPr lang="en-GB" sz="1600" i="1">
                                      <a:latin typeface="Cambria Math" panose="02040503050406030204" pitchFamily="18" charset="0"/>
                                    </a:rPr>
                                  </m:ctrlPr>
                                </m:dPr>
                                <m:e>
                                  <m:r>
                                    <a:rPr lang="en-GB" sz="1600" i="0">
                                      <a:latin typeface="Cambria Math" panose="02040503050406030204" pitchFamily="18" charset="0"/>
                                    </a:rPr>
                                    <m:t>4(1−</m:t>
                                  </m:r>
                                  <m:r>
                                    <a:rPr lang="en-GB" sz="1600" i="1">
                                      <a:latin typeface="Cambria Math" panose="02040503050406030204" pitchFamily="18" charset="0"/>
                                    </a:rPr>
                                    <m:t>𝜉</m:t>
                                  </m:r>
                                </m:e>
                              </m:d>
                              <m:sSub>
                                <m:sSubPr>
                                  <m:ctrlPr>
                                    <a:rPr lang="en-GB" sz="1600" i="1">
                                      <a:latin typeface="Cambria Math" panose="02040503050406030204" pitchFamily="18" charset="0"/>
                                    </a:rPr>
                                  </m:ctrlPr>
                                </m:sSubPr>
                                <m:e>
                                  <m:r>
                                    <a:rPr lang="es-ES" sz="1600" i="1">
                                      <a:latin typeface="Cambria Math" panose="02040503050406030204" pitchFamily="18" charset="0"/>
                                    </a:rPr>
                                    <m:t>𝐼</m:t>
                                  </m:r>
                                </m:e>
                                <m:sub>
                                  <m:r>
                                    <m:rPr>
                                      <m:sty m:val="p"/>
                                    </m:rPr>
                                    <a:rPr lang="en-GB" sz="1600">
                                      <a:latin typeface="Cambria Math" panose="02040503050406030204" pitchFamily="18" charset="0"/>
                                    </a:rPr>
                                    <m:t>s</m:t>
                                  </m:r>
                                </m:sub>
                              </m:sSub>
                            </m:den>
                          </m:f>
                        </m:e>
                      </m:d>
                    </m:oMath>
                  </m:oMathPara>
                </a14:m>
                <a:endParaRPr lang="en-GB" sz="1600" dirty="0">
                  <a:latin typeface="Calibri" panose="020F0502020204030204" pitchFamily="34" charset="0"/>
                  <a:cs typeface="Calibri" panose="020F0502020204030204" pitchFamily="34" charset="0"/>
                </a:endParaRPr>
              </a:p>
            </p:txBody>
          </p:sp>
        </mc:Choice>
        <mc:Fallback xmlns="">
          <p:sp>
            <p:nvSpPr>
              <p:cNvPr id="9" name="Rectangle 2">
                <a:extLst>
                  <a:ext uri="{FF2B5EF4-FFF2-40B4-BE49-F238E27FC236}">
                    <a16:creationId xmlns:a16="http://schemas.microsoft.com/office/drawing/2014/main" id="{38251F97-D777-4BD5-B150-8BC6BF9E1298}"/>
                  </a:ext>
                </a:extLst>
              </p:cNvPr>
              <p:cNvSpPr>
                <a:spLocks noRot="1" noChangeAspect="1" noMove="1" noResize="1" noEditPoints="1" noAdjustHandles="1" noChangeArrowheads="1" noChangeShapeType="1" noTextEdit="1"/>
              </p:cNvSpPr>
              <p:nvPr/>
            </p:nvSpPr>
            <p:spPr>
              <a:xfrm>
                <a:off x="1909656" y="5906412"/>
                <a:ext cx="3740511" cy="740074"/>
              </a:xfrm>
              <a:prstGeom prst="rect">
                <a:avLst/>
              </a:prstGeom>
              <a:blipFill>
                <a:blip r:embed="rId4"/>
                <a:stretch>
                  <a:fillRect/>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52E2635C-3738-4ACC-810E-A678818D074C}"/>
              </a:ext>
            </a:extLst>
          </p:cNvPr>
          <p:cNvPicPr>
            <a:picLocks noChangeAspect="1"/>
          </p:cNvPicPr>
          <p:nvPr/>
        </p:nvPicPr>
        <p:blipFill>
          <a:blip r:embed="rId5"/>
          <a:stretch>
            <a:fillRect/>
          </a:stretch>
        </p:blipFill>
        <p:spPr>
          <a:xfrm>
            <a:off x="-36512" y="2996952"/>
            <a:ext cx="5832649" cy="1944216"/>
          </a:xfrm>
          <a:prstGeom prst="rect">
            <a:avLst/>
          </a:prstGeom>
        </p:spPr>
      </p:pic>
      <p:sp>
        <p:nvSpPr>
          <p:cNvPr id="10" name="Flecha derecha 5">
            <a:extLst>
              <a:ext uri="{FF2B5EF4-FFF2-40B4-BE49-F238E27FC236}">
                <a16:creationId xmlns:a16="http://schemas.microsoft.com/office/drawing/2014/main" id="{D7385768-E5F2-4E63-82CD-F72533B71FA1}"/>
              </a:ext>
            </a:extLst>
          </p:cNvPr>
          <p:cNvSpPr/>
          <p:nvPr/>
        </p:nvSpPr>
        <p:spPr>
          <a:xfrm rot="5400000">
            <a:off x="576778" y="2720567"/>
            <a:ext cx="959666"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89B2302-CE92-491A-8E07-3F056AE3B27F}"/>
              </a:ext>
            </a:extLst>
          </p:cNvPr>
          <p:cNvSpPr txBox="1"/>
          <p:nvPr/>
        </p:nvSpPr>
        <p:spPr>
          <a:xfrm>
            <a:off x="1475656" y="2560345"/>
            <a:ext cx="6912768" cy="707022"/>
          </a:xfrm>
          <a:prstGeom prst="rect">
            <a:avLst/>
          </a:prstGeom>
        </p:spPr>
        <p:txBody>
          <a:bodyPr wrap="square" rtlCol="0">
            <a:noAutofit/>
          </a:bodyPr>
          <a:lstStyle/>
          <a:p>
            <a:pPr algn="just"/>
            <a:r>
              <a:rPr lang="en-US" sz="1600" dirty="0">
                <a:latin typeface="Calibri" panose="020F0502020204030204" pitchFamily="34" charset="0"/>
                <a:cs typeface="Calibri" panose="020F0502020204030204" pitchFamily="34" charset="0"/>
              </a:rPr>
              <a:t>A </a:t>
            </a:r>
            <a:r>
              <a:rPr lang="en-US" sz="1600" b="1" dirty="0">
                <a:latin typeface="Calibri" panose="020F0502020204030204" pitchFamily="34" charset="0"/>
                <a:cs typeface="Calibri" panose="020F0502020204030204" pitchFamily="34" charset="0"/>
              </a:rPr>
              <a:t>unit time-discrete delay </a:t>
            </a:r>
            <a:r>
              <a:rPr lang="en-US" sz="1600" dirty="0">
                <a:latin typeface="Calibri" panose="020F0502020204030204" pitchFamily="34" charset="0"/>
                <a:cs typeface="Calibri" panose="020F0502020204030204" pitchFamily="34" charset="0"/>
              </a:rPr>
              <a:t>implements the non-linear discrete solver by using the </a:t>
            </a:r>
            <a:r>
              <a:rPr lang="en-US" sz="1600" b="1" dirty="0">
                <a:latin typeface="Calibri" panose="020F0502020204030204" pitchFamily="34" charset="0"/>
                <a:cs typeface="Calibri" panose="020F0502020204030204" pitchFamily="34" charset="0"/>
              </a:rPr>
              <a:t>successive substitution of non-linear system equations.</a:t>
            </a:r>
          </a:p>
          <a:p>
            <a:pPr algn="just"/>
            <a:endParaRPr lang="en-US" sz="16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9816D57-B043-4E68-A2AD-4269D574F2B8}"/>
                  </a:ext>
                </a:extLst>
              </p:cNvPr>
              <p:cNvSpPr txBox="1"/>
              <p:nvPr/>
            </p:nvSpPr>
            <p:spPr>
              <a:xfrm>
                <a:off x="755576" y="4754715"/>
                <a:ext cx="5194920" cy="988119"/>
              </a:xfrm>
              <a:prstGeom prst="rect">
                <a:avLst/>
              </a:prstGeom>
            </p:spPr>
            <p:txBody>
              <a:bodyPr wrap="none" lIns="0" tIns="0" rIns="0" bIns="0" rtlCol="0">
                <a:no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i="1" smtClean="0">
                              <a:latin typeface="Cambria Math" panose="02040503050406030204" pitchFamily="18" charset="0"/>
                            </a:rPr>
                            <m:t>𝐼</m:t>
                          </m:r>
                        </m:e>
                        <m:sub>
                          <m:r>
                            <m:rPr>
                              <m:sty m:val="p"/>
                            </m:rPr>
                            <a:rPr lang="en-US" sz="1600" b="0" i="0" smtClean="0">
                              <a:latin typeface="Cambria Math" panose="02040503050406030204" pitchFamily="18" charset="0"/>
                            </a:rPr>
                            <m:t>s</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𝛽</m:t>
                          </m:r>
                          <m:r>
                            <a:rPr lang="en-US" sz="1600" b="0" i="1" smtClean="0">
                              <a:latin typeface="Cambria Math" panose="02040503050406030204" pitchFamily="18" charset="0"/>
                            </a:rPr>
                            <m:t>−</m:t>
                          </m:r>
                          <m:rad>
                            <m:radPr>
                              <m:degHide m:val="on"/>
                              <m:ctrlPr>
                                <a:rPr lang="en-US" sz="1600" b="0" i="1" smtClean="0">
                                  <a:latin typeface="Cambria Math" panose="02040503050406030204" pitchFamily="18" charset="0"/>
                                </a:rPr>
                              </m:ctrlPr>
                            </m:radPr>
                            <m:deg/>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𝛽</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−4</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𝑇</m:t>
                                  </m:r>
                                </m:e>
                                <m:sub>
                                  <m:r>
                                    <m:rPr>
                                      <m:sty m:val="p"/>
                                    </m:rPr>
                                    <a:rPr lang="en-US" sz="1600" b="0" i="0" smtClean="0">
                                      <a:latin typeface="Cambria Math" panose="02040503050406030204" pitchFamily="18" charset="0"/>
                                    </a:rPr>
                                    <m:t>em</m:t>
                                  </m:r>
                                </m:sub>
                              </m:sSub>
                              <m:r>
                                <a:rPr lang="en-US" sz="1600" b="0" i="1" smtClean="0">
                                  <a:latin typeface="Cambria Math" panose="02040503050406030204" pitchFamily="18" charset="0"/>
                                </a:rPr>
                                <m:t>𝛼</m:t>
                              </m:r>
                              <m:f>
                                <m:fPr>
                                  <m:ctrlPr>
                                    <a:rPr lang="en-US" sz="1600" b="0" i="1" smtClean="0">
                                      <a:latin typeface="Cambria Math" panose="02040503050406030204" pitchFamily="18" charset="0"/>
                                    </a:rPr>
                                  </m:ctrlPr>
                                </m:fPr>
                                <m:num>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cos</m:t>
                                      </m:r>
                                    </m:fName>
                                    <m:e>
                                      <m:d>
                                        <m:dPr>
                                          <m:ctrlPr>
                                            <a:rPr lang="en-US" sz="1600" i="1">
                                              <a:latin typeface="Cambria Math" panose="02040503050406030204" pitchFamily="18" charset="0"/>
                                            </a:rPr>
                                          </m:ctrlPr>
                                        </m:dPr>
                                        <m:e>
                                          <m:r>
                                            <a:rPr lang="en-US" sz="1600" i="1">
                                              <a:latin typeface="Cambria Math" panose="02040503050406030204" pitchFamily="18" charset="0"/>
                                            </a:rPr>
                                            <m:t>𝛾</m:t>
                                          </m:r>
                                        </m:e>
                                      </m:d>
                                    </m:e>
                                  </m:func>
                                </m:num>
                                <m:den>
                                  <m:func>
                                    <m:funcPr>
                                      <m:ctrlPr>
                                        <a:rPr lang="en-US" sz="1600" i="1">
                                          <a:latin typeface="Cambria Math" panose="02040503050406030204" pitchFamily="18" charset="0"/>
                                        </a:rPr>
                                      </m:ctrlPr>
                                    </m:funcPr>
                                    <m:fName>
                                      <m:r>
                                        <m:rPr>
                                          <m:sty m:val="p"/>
                                        </m:rPr>
                                        <a:rPr lang="en-US" sz="1600" b="0" i="0" smtClean="0">
                                          <a:latin typeface="Cambria Math" panose="02040503050406030204" pitchFamily="18" charset="0"/>
                                        </a:rPr>
                                        <m:t>sin</m:t>
                                      </m:r>
                                    </m:fName>
                                    <m:e>
                                      <m:d>
                                        <m:dPr>
                                          <m:ctrlPr>
                                            <a:rPr lang="en-US" sz="1600" i="1">
                                              <a:latin typeface="Cambria Math" panose="02040503050406030204" pitchFamily="18" charset="0"/>
                                            </a:rPr>
                                          </m:ctrlPr>
                                        </m:dPr>
                                        <m:e>
                                          <m:r>
                                            <a:rPr lang="en-US" sz="1600" i="1">
                                              <a:latin typeface="Cambria Math" panose="02040503050406030204" pitchFamily="18" charset="0"/>
                                            </a:rPr>
                                            <m:t>𝛾</m:t>
                                          </m:r>
                                        </m:e>
                                      </m:d>
                                    </m:e>
                                  </m:func>
                                </m:den>
                              </m:f>
                            </m:e>
                          </m:rad>
                        </m:num>
                        <m:den>
                          <m:r>
                            <a:rPr lang="en-US" sz="1600" b="0" i="1" smtClean="0">
                              <a:latin typeface="Cambria Math" panose="02040503050406030204" pitchFamily="18" charset="0"/>
                            </a:rPr>
                            <m:t>2</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cos</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𝛾</m:t>
                                  </m:r>
                                </m:e>
                              </m:d>
                            </m:e>
                          </m:func>
                        </m:den>
                      </m:f>
                    </m:oMath>
                  </m:oMathPara>
                </a14:m>
                <a:endParaRPr lang="en-US" sz="1600" dirty="0">
                  <a:latin typeface="Calibri" panose="020F0502020204030204" pitchFamily="34" charset="0"/>
                  <a:cs typeface="Calibri" panose="020F0502020204030204" pitchFamily="34" charset="0"/>
                </a:endParaRPr>
              </a:p>
            </p:txBody>
          </p:sp>
        </mc:Choice>
        <mc:Fallback xmlns="">
          <p:sp>
            <p:nvSpPr>
              <p:cNvPr id="12" name="TextBox 11">
                <a:extLst>
                  <a:ext uri="{FF2B5EF4-FFF2-40B4-BE49-F238E27FC236}">
                    <a16:creationId xmlns:a16="http://schemas.microsoft.com/office/drawing/2014/main" id="{79816D57-B043-4E68-A2AD-4269D574F2B8}"/>
                  </a:ext>
                </a:extLst>
              </p:cNvPr>
              <p:cNvSpPr txBox="1">
                <a:spLocks noRot="1" noChangeAspect="1" noMove="1" noResize="1" noEditPoints="1" noAdjustHandles="1" noChangeArrowheads="1" noChangeShapeType="1" noTextEdit="1"/>
              </p:cNvSpPr>
              <p:nvPr/>
            </p:nvSpPr>
            <p:spPr>
              <a:xfrm>
                <a:off x="755576" y="4754715"/>
                <a:ext cx="5194920" cy="988119"/>
              </a:xfrm>
              <a:prstGeom prst="rect">
                <a:avLst/>
              </a:prstGeom>
              <a:blipFill>
                <a:blip r:embed="rId6"/>
                <a:stretch>
                  <a:fillRect t="-49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AC811D8-1675-4334-81E4-6C855EFBBAD7}"/>
                  </a:ext>
                </a:extLst>
              </p:cNvPr>
              <p:cNvSpPr txBox="1"/>
              <p:nvPr/>
            </p:nvSpPr>
            <p:spPr>
              <a:xfrm>
                <a:off x="3887246" y="4795071"/>
                <a:ext cx="5194920" cy="988119"/>
              </a:xfrm>
              <a:prstGeom prst="rect">
                <a:avLst/>
              </a:prstGeom>
            </p:spPr>
            <p:txBody>
              <a:bodyPr wrap="none" lIns="0" tIns="0" rIns="0" bIns="0" rtlCol="0">
                <a:noAutofit/>
              </a:bodyPr>
              <a:lstStyle/>
              <a:p>
                <a:pPr>
                  <a:lnSpc>
                    <a:spcPct val="90000"/>
                  </a:lnSpc>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𝛼</m:t>
                      </m:r>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2</m:t>
                          </m:r>
                        </m:num>
                        <m:den>
                          <m:r>
                            <a:rPr lang="en-US" sz="1600" b="0" i="1" smtClean="0">
                              <a:latin typeface="Cambria Math" panose="02040503050406030204" pitchFamily="18" charset="0"/>
                            </a:rPr>
                            <m:t>3</m:t>
                          </m:r>
                          <m:r>
                            <a:rPr lang="en-US" sz="1600" b="0" i="1" smtClean="0">
                              <a:latin typeface="Cambria Math" panose="02040503050406030204" pitchFamily="18" charset="0"/>
                            </a:rPr>
                            <m:t>𝑝𝑝</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𝐿</m:t>
                              </m:r>
                            </m:e>
                            <m:sub>
                              <m:r>
                                <a:rPr lang="en-US" sz="1600" b="0" i="1" smtClean="0">
                                  <a:latin typeface="Cambria Math" panose="02040503050406030204" pitchFamily="18" charset="0"/>
                                </a:rPr>
                                <m:t>𝑞</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𝐿</m:t>
                              </m:r>
                            </m:e>
                            <m:sub>
                              <m:r>
                                <a:rPr lang="en-US" sz="1600" b="0" i="1" smtClean="0">
                                  <a:latin typeface="Cambria Math" panose="02040503050406030204" pitchFamily="18" charset="0"/>
                                </a:rPr>
                                <m:t>𝑑</m:t>
                              </m:r>
                            </m:sub>
                          </m:sSub>
                          <m:r>
                            <a:rPr lang="en-US" sz="1600" b="0" i="1" smtClean="0">
                              <a:latin typeface="Cambria Math" panose="02040503050406030204" pitchFamily="18" charset="0"/>
                            </a:rPr>
                            <m:t>)</m:t>
                          </m:r>
                        </m:den>
                      </m:f>
                    </m:oMath>
                  </m:oMathPara>
                </a14:m>
                <a:endParaRPr lang="en-US" sz="1600" dirty="0">
                  <a:latin typeface="Calibri" panose="020F0502020204030204" pitchFamily="34" charset="0"/>
                  <a:cs typeface="Calibri" panose="020F0502020204030204" pitchFamily="34" charset="0"/>
                </a:endParaRPr>
              </a:p>
            </p:txBody>
          </p:sp>
        </mc:Choice>
        <mc:Fallback xmlns="">
          <p:sp>
            <p:nvSpPr>
              <p:cNvPr id="13" name="TextBox 12">
                <a:extLst>
                  <a:ext uri="{FF2B5EF4-FFF2-40B4-BE49-F238E27FC236}">
                    <a16:creationId xmlns:a16="http://schemas.microsoft.com/office/drawing/2014/main" id="{7AC811D8-1675-4334-81E4-6C855EFBBAD7}"/>
                  </a:ext>
                </a:extLst>
              </p:cNvPr>
              <p:cNvSpPr txBox="1">
                <a:spLocks noRot="1" noChangeAspect="1" noMove="1" noResize="1" noEditPoints="1" noAdjustHandles="1" noChangeArrowheads="1" noChangeShapeType="1" noTextEdit="1"/>
              </p:cNvSpPr>
              <p:nvPr/>
            </p:nvSpPr>
            <p:spPr>
              <a:xfrm>
                <a:off x="3887246" y="4795071"/>
                <a:ext cx="5194920" cy="988119"/>
              </a:xfrm>
              <a:prstGeom prst="rect">
                <a:avLst/>
              </a:prstGeom>
              <a:blipFill>
                <a:blip r:embed="rId7"/>
                <a:stretch>
                  <a:fillRect t="-43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5AA6F4F-F5E9-4411-BD86-B7F038CF8C49}"/>
                  </a:ext>
                </a:extLst>
              </p:cNvPr>
              <p:cNvSpPr txBox="1"/>
              <p:nvPr/>
            </p:nvSpPr>
            <p:spPr>
              <a:xfrm>
                <a:off x="5652120" y="4784077"/>
                <a:ext cx="5194920" cy="988119"/>
              </a:xfrm>
              <a:prstGeom prst="rect">
                <a:avLst/>
              </a:prstGeom>
            </p:spPr>
            <p:txBody>
              <a:bodyPr wrap="none" lIns="0" tIns="0" rIns="0" bIns="0" rtlCol="0">
                <a:noAutofit/>
              </a:bodyPr>
              <a:lstStyle/>
              <a:p>
                <a:pPr>
                  <a:lnSpc>
                    <a:spcPct val="90000"/>
                  </a:lnSpc>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𝛽</m:t>
                      </m:r>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𝜆</m:t>
                              </m:r>
                            </m:e>
                            <m:sub>
                              <m:r>
                                <m:rPr>
                                  <m:sty m:val="p"/>
                                </m:rPr>
                                <a:rPr lang="en-US" sz="1600" b="0" i="0" smtClean="0">
                                  <a:latin typeface="Cambria Math" panose="02040503050406030204" pitchFamily="18" charset="0"/>
                                </a:rPr>
                                <m:t>m</m:t>
                              </m:r>
                            </m:sub>
                          </m:sSub>
                        </m:num>
                        <m:den>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𝐿</m:t>
                              </m:r>
                            </m:e>
                            <m:sub>
                              <m:r>
                                <a:rPr lang="en-US" sz="1600" b="0" i="1" smtClean="0">
                                  <a:latin typeface="Cambria Math" panose="02040503050406030204" pitchFamily="18" charset="0"/>
                                </a:rPr>
                                <m:t>𝑞</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𝐿</m:t>
                              </m:r>
                            </m:e>
                            <m:sub>
                              <m:r>
                                <a:rPr lang="en-US" sz="1600" b="0" i="1" smtClean="0">
                                  <a:latin typeface="Cambria Math" panose="02040503050406030204" pitchFamily="18" charset="0"/>
                                </a:rPr>
                                <m:t>𝑑</m:t>
                              </m:r>
                            </m:sub>
                          </m:sSub>
                          <m:r>
                            <a:rPr lang="en-US" sz="1600" b="0" i="1" smtClean="0">
                              <a:latin typeface="Cambria Math" panose="02040503050406030204" pitchFamily="18" charset="0"/>
                            </a:rPr>
                            <m:t>)</m:t>
                          </m:r>
                        </m:den>
                      </m:f>
                    </m:oMath>
                  </m:oMathPara>
                </a14:m>
                <a:endParaRPr lang="en-US" sz="1600" dirty="0">
                  <a:latin typeface="Calibri" panose="020F0502020204030204" pitchFamily="34" charset="0"/>
                  <a:cs typeface="Calibri" panose="020F0502020204030204" pitchFamily="34" charset="0"/>
                </a:endParaRPr>
              </a:p>
            </p:txBody>
          </p:sp>
        </mc:Choice>
        <mc:Fallback xmlns="">
          <p:sp>
            <p:nvSpPr>
              <p:cNvPr id="14" name="TextBox 13">
                <a:extLst>
                  <a:ext uri="{FF2B5EF4-FFF2-40B4-BE49-F238E27FC236}">
                    <a16:creationId xmlns:a16="http://schemas.microsoft.com/office/drawing/2014/main" id="{D5AA6F4F-F5E9-4411-BD86-B7F038CF8C49}"/>
                  </a:ext>
                </a:extLst>
              </p:cNvPr>
              <p:cNvSpPr txBox="1">
                <a:spLocks noRot="1" noChangeAspect="1" noMove="1" noResize="1" noEditPoints="1" noAdjustHandles="1" noChangeArrowheads="1" noChangeShapeType="1" noTextEdit="1"/>
              </p:cNvSpPr>
              <p:nvPr/>
            </p:nvSpPr>
            <p:spPr>
              <a:xfrm>
                <a:off x="5652120" y="4784077"/>
                <a:ext cx="5194920" cy="988119"/>
              </a:xfrm>
              <a:prstGeom prst="rect">
                <a:avLst/>
              </a:prstGeom>
              <a:blipFill>
                <a:blip r:embed="rId8"/>
                <a:stretch>
                  <a:fillRect t="-43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
                <a:extLst>
                  <a:ext uri="{FF2B5EF4-FFF2-40B4-BE49-F238E27FC236}">
                    <a16:creationId xmlns:a16="http://schemas.microsoft.com/office/drawing/2014/main" id="{EF16C069-C2EF-4A22-80E8-C3CFF20E2B20}"/>
                  </a:ext>
                </a:extLst>
              </p:cNvPr>
              <p:cNvSpPr/>
              <p:nvPr/>
            </p:nvSpPr>
            <p:spPr>
              <a:xfrm>
                <a:off x="4318080" y="2111450"/>
                <a:ext cx="426494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GB" sz="1600" i="1" smtClean="0">
                              <a:latin typeface="Cambria Math" panose="02040503050406030204" pitchFamily="18" charset="0"/>
                            </a:rPr>
                          </m:ctrlPr>
                        </m:funcPr>
                        <m:fName>
                          <m:r>
                            <a:rPr lang="en-US" sz="1600" b="0" i="1" smtClean="0">
                              <a:latin typeface="Cambria Math" panose="02040503050406030204" pitchFamily="18" charset="0"/>
                            </a:rPr>
                            <m:t>2</m:t>
                          </m:r>
                          <m:d>
                            <m:dPr>
                              <m:ctrlPr>
                                <a:rPr lang="en-GB" sz="1600" i="1" smtClean="0">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𝜉</m:t>
                              </m:r>
                            </m:e>
                          </m:d>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𝐼</m:t>
                              </m:r>
                            </m:e>
                            <m:sub>
                              <m:r>
                                <m:rPr>
                                  <m:sty m:val="p"/>
                                </m:rPr>
                                <a:rPr lang="en-US" sz="1600" b="0" i="0" smtClean="0">
                                  <a:latin typeface="Cambria Math" panose="02040503050406030204" pitchFamily="18" charset="0"/>
                                </a:rPr>
                                <m:t>s</m:t>
                              </m:r>
                            </m:sub>
                          </m:sSub>
                          <m:r>
                            <m:rPr>
                              <m:sty m:val="p"/>
                            </m:rPr>
                            <a:rPr lang="en-US" sz="1600" b="0" i="0" smtClean="0">
                              <a:latin typeface="Cambria Math" panose="02040503050406030204" pitchFamily="18" charset="0"/>
                            </a:rPr>
                            <m:t>co</m:t>
                          </m:r>
                          <m:sSup>
                            <m:sSupPr>
                              <m:ctrlPr>
                                <a:rPr lang="en-US" sz="1600" b="0" i="1" smtClean="0">
                                  <a:latin typeface="Cambria Math" panose="02040503050406030204" pitchFamily="18" charset="0"/>
                                </a:rPr>
                              </m:ctrlPr>
                            </m:sSupPr>
                            <m:e>
                              <m:r>
                                <m:rPr>
                                  <m:sty m:val="p"/>
                                </m:rPr>
                                <a:rPr lang="en-US" sz="1600" b="0" i="0" smtClean="0">
                                  <a:latin typeface="Cambria Math" panose="02040503050406030204" pitchFamily="18" charset="0"/>
                                </a:rPr>
                                <m:t>s</m:t>
                              </m:r>
                            </m:e>
                            <m:sup>
                              <m:r>
                                <a:rPr lang="en-US" sz="1600" b="0" i="0" smtClean="0">
                                  <a:latin typeface="Cambria Math" panose="02040503050406030204" pitchFamily="18" charset="0"/>
                                </a:rPr>
                                <m:t>2</m:t>
                              </m:r>
                            </m:sup>
                          </m:sSup>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𝛾</m:t>
                              </m:r>
                            </m:e>
                          </m:d>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𝐼</m:t>
                              </m:r>
                            </m:e>
                            <m:sub>
                              <m:r>
                                <m:rPr>
                                  <m:sty m:val="p"/>
                                </m:rPr>
                                <a:rPr lang="en-US" sz="1600" b="0" i="0" smtClean="0">
                                  <a:latin typeface="Cambria Math" panose="02040503050406030204" pitchFamily="18" charset="0"/>
                                </a:rPr>
                                <m:t>sc</m:t>
                              </m:r>
                            </m:sub>
                          </m:sSub>
                          <m:r>
                            <m:rPr>
                              <m:sty m:val="p"/>
                            </m:rPr>
                            <a:rPr lang="en-GB" sz="1600">
                              <a:latin typeface="Cambria Math" panose="02040503050406030204" pitchFamily="18" charset="0"/>
                            </a:rPr>
                            <m:t>cos</m:t>
                          </m:r>
                        </m:fName>
                        <m:e>
                          <m:d>
                            <m:dPr>
                              <m:ctrlPr>
                                <a:rPr lang="en-GB" sz="1600" i="1">
                                  <a:latin typeface="Cambria Math" panose="02040503050406030204" pitchFamily="18" charset="0"/>
                                </a:rPr>
                              </m:ctrlPr>
                            </m:dPr>
                            <m:e>
                              <m:r>
                                <a:rPr lang="en-US" sz="1600" i="1">
                                  <a:latin typeface="Cambria Math" panose="02040503050406030204" pitchFamily="18" charset="0"/>
                                </a:rPr>
                                <m:t>𝛾</m:t>
                              </m:r>
                            </m:e>
                          </m:d>
                        </m:e>
                      </m:func>
                      <m:r>
                        <a:rPr lang="en-US" sz="1600" b="0" i="1" smtClean="0">
                          <a:latin typeface="Cambria Math" panose="02040503050406030204" pitchFamily="18" charset="0"/>
                        </a:rPr>
                        <m:t>−</m:t>
                      </m:r>
                      <m:d>
                        <m:dPr>
                          <m:ctrlPr>
                            <a:rPr lang="en-GB" sz="1600" i="1">
                              <a:latin typeface="Cambria Math" panose="02040503050406030204" pitchFamily="18" charset="0"/>
                            </a:rPr>
                          </m:ctrlPr>
                        </m:dPr>
                        <m:e>
                          <m:r>
                            <a:rPr lang="en-US" sz="1600" i="1">
                              <a:latin typeface="Cambria Math" panose="02040503050406030204" pitchFamily="18" charset="0"/>
                            </a:rPr>
                            <m:t>1−</m:t>
                          </m:r>
                          <m:r>
                            <a:rPr lang="en-US" sz="1600" i="1">
                              <a:latin typeface="Cambria Math" panose="02040503050406030204" pitchFamily="18" charset="0"/>
                            </a:rPr>
                            <m:t>𝜉</m:t>
                          </m:r>
                        </m:e>
                      </m:d>
                      <m:sSub>
                        <m:sSubPr>
                          <m:ctrlPr>
                            <a:rPr lang="en-US" sz="1600" i="1">
                              <a:latin typeface="Cambria Math" panose="02040503050406030204" pitchFamily="18" charset="0"/>
                            </a:rPr>
                          </m:ctrlPr>
                        </m:sSubPr>
                        <m:e>
                          <m:r>
                            <a:rPr lang="en-US" sz="1600" i="1">
                              <a:latin typeface="Cambria Math" panose="02040503050406030204" pitchFamily="18" charset="0"/>
                            </a:rPr>
                            <m:t>𝐼</m:t>
                          </m:r>
                        </m:e>
                        <m:sub>
                          <m:r>
                            <m:rPr>
                              <m:sty m:val="p"/>
                            </m:rPr>
                            <a:rPr lang="en-US" sz="1600">
                              <a:latin typeface="Cambria Math" panose="02040503050406030204" pitchFamily="18" charset="0"/>
                            </a:rPr>
                            <m:t>s</m:t>
                          </m:r>
                        </m:sub>
                      </m:sSub>
                      <m:r>
                        <a:rPr lang="en-US" sz="1600" i="1">
                          <a:latin typeface="Cambria Math" panose="02040503050406030204" pitchFamily="18" charset="0"/>
                        </a:rPr>
                        <m:t>=</m:t>
                      </m:r>
                      <m:r>
                        <a:rPr lang="en-GB" sz="1600">
                          <a:latin typeface="Cambria Math" panose="02040503050406030204" pitchFamily="18" charset="0"/>
                        </a:rPr>
                        <m:t>0</m:t>
                      </m:r>
                    </m:oMath>
                  </m:oMathPara>
                </a14:m>
                <a:endParaRPr lang="en-GB" sz="1600" dirty="0">
                  <a:latin typeface="Calibri" panose="020F0502020204030204" pitchFamily="34" charset="0"/>
                  <a:cs typeface="Calibri" panose="020F0502020204030204" pitchFamily="34" charset="0"/>
                </a:endParaRPr>
              </a:p>
            </p:txBody>
          </p:sp>
        </mc:Choice>
        <mc:Fallback xmlns="">
          <p:sp>
            <p:nvSpPr>
              <p:cNvPr id="15" name="Rectangle 1">
                <a:extLst>
                  <a:ext uri="{FF2B5EF4-FFF2-40B4-BE49-F238E27FC236}">
                    <a16:creationId xmlns:a16="http://schemas.microsoft.com/office/drawing/2014/main" id="{EF16C069-C2EF-4A22-80E8-C3CFF20E2B20}"/>
                  </a:ext>
                </a:extLst>
              </p:cNvPr>
              <p:cNvSpPr>
                <a:spLocks noRot="1" noChangeAspect="1" noMove="1" noResize="1" noEditPoints="1" noAdjustHandles="1" noChangeArrowheads="1" noChangeShapeType="1" noTextEdit="1"/>
              </p:cNvSpPr>
              <p:nvPr/>
            </p:nvSpPr>
            <p:spPr>
              <a:xfrm>
                <a:off x="4318080" y="2111450"/>
                <a:ext cx="4264949" cy="338554"/>
              </a:xfrm>
              <a:prstGeom prst="rect">
                <a:avLst/>
              </a:prstGeom>
              <a:blipFill>
                <a:blip r:embed="rId9"/>
                <a:stretch>
                  <a:fillRect b="-8929"/>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9B0D4FA2-BDAA-49C5-8E6C-616B4E987260}"/>
              </a:ext>
            </a:extLst>
          </p:cNvPr>
          <p:cNvSpPr txBox="1"/>
          <p:nvPr/>
        </p:nvSpPr>
        <p:spPr>
          <a:xfrm>
            <a:off x="2579440" y="1383134"/>
            <a:ext cx="1776536" cy="377214"/>
          </a:xfrm>
          <a:prstGeom prst="rect">
            <a:avLst/>
          </a:prstGeom>
        </p:spPr>
        <p:txBody>
          <a:bodyPr wrap="square" rtlCol="0">
            <a:noAutofit/>
          </a:bodyPr>
          <a:lstStyle/>
          <a:p>
            <a:pPr algn="just"/>
            <a:r>
              <a:rPr lang="en-US" sz="1600" dirty="0">
                <a:latin typeface="Calibri" panose="020F0502020204030204" pitchFamily="34" charset="0"/>
                <a:cs typeface="Calibri" panose="020F0502020204030204" pitchFamily="34" charset="0"/>
              </a:rPr>
              <a:t>Torque equation</a:t>
            </a:r>
          </a:p>
          <a:p>
            <a:pPr algn="just"/>
            <a:endParaRPr lang="en-US" sz="1600" dirty="0">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DEFF8A9B-302E-42A4-A10A-C9CECC358778}"/>
              </a:ext>
            </a:extLst>
          </p:cNvPr>
          <p:cNvSpPr txBox="1"/>
          <p:nvPr/>
        </p:nvSpPr>
        <p:spPr>
          <a:xfrm>
            <a:off x="2579440" y="2092120"/>
            <a:ext cx="1776536" cy="377214"/>
          </a:xfrm>
          <a:prstGeom prst="rect">
            <a:avLst/>
          </a:prstGeom>
        </p:spPr>
        <p:txBody>
          <a:bodyPr wrap="square" rtlCol="0">
            <a:noAutofit/>
          </a:bodyPr>
          <a:lstStyle/>
          <a:p>
            <a:pPr algn="just"/>
            <a:r>
              <a:rPr lang="en-US" sz="1600" dirty="0">
                <a:latin typeface="Calibri" panose="020F0502020204030204" pitchFamily="34" charset="0"/>
                <a:cs typeface="Calibri" panose="020F0502020204030204" pitchFamily="34" charset="0"/>
              </a:rPr>
              <a:t>MTPA equation</a:t>
            </a:r>
          </a:p>
          <a:p>
            <a:pPr algn="just"/>
            <a:endParaRPr lang="en-US" sz="1600" dirty="0">
              <a:latin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D2664755-8E36-4921-8D67-D14786BF12E7}"/>
              </a:ext>
            </a:extLst>
          </p:cNvPr>
          <p:cNvSpPr txBox="1"/>
          <p:nvPr/>
        </p:nvSpPr>
        <p:spPr>
          <a:xfrm>
            <a:off x="168343" y="5243505"/>
            <a:ext cx="1776536" cy="377214"/>
          </a:xfrm>
          <a:prstGeom prst="rect">
            <a:avLst/>
          </a:prstGeom>
        </p:spPr>
        <p:txBody>
          <a:bodyPr wrap="square" rtlCol="0">
            <a:noAutofit/>
          </a:bodyPr>
          <a:lstStyle/>
          <a:p>
            <a:pPr algn="just"/>
            <a:r>
              <a:rPr lang="en-US" sz="1600" dirty="0">
                <a:latin typeface="Calibri" panose="020F0502020204030204" pitchFamily="34" charset="0"/>
                <a:cs typeface="Calibri" panose="020F0502020204030204" pitchFamily="34" charset="0"/>
              </a:rPr>
              <a:t>Torque equation</a:t>
            </a:r>
          </a:p>
          <a:p>
            <a:pPr algn="just"/>
            <a:endParaRPr lang="en-US" sz="1600" dirty="0">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D4CD2EF4-CAA7-4127-84FF-52125ABFAE2E}"/>
              </a:ext>
            </a:extLst>
          </p:cNvPr>
          <p:cNvSpPr txBox="1"/>
          <p:nvPr/>
        </p:nvSpPr>
        <p:spPr>
          <a:xfrm>
            <a:off x="179512" y="6093296"/>
            <a:ext cx="1776536" cy="377214"/>
          </a:xfrm>
          <a:prstGeom prst="rect">
            <a:avLst/>
          </a:prstGeom>
        </p:spPr>
        <p:txBody>
          <a:bodyPr wrap="square" rtlCol="0">
            <a:noAutofit/>
          </a:bodyPr>
          <a:lstStyle/>
          <a:p>
            <a:pPr algn="just"/>
            <a:r>
              <a:rPr lang="en-US" sz="1600" dirty="0">
                <a:latin typeface="Calibri" panose="020F0502020204030204" pitchFamily="34" charset="0"/>
                <a:cs typeface="Calibri" panose="020F0502020204030204" pitchFamily="34" charset="0"/>
              </a:rPr>
              <a:t>MTPA equation</a:t>
            </a:r>
          </a:p>
          <a:p>
            <a:pPr algn="just"/>
            <a:endParaRPr lang="en-US" sz="1600" dirty="0">
              <a:latin typeface="Calibri" panose="020F0502020204030204" pitchFamily="34" charset="0"/>
              <a:cs typeface="Calibri" panose="020F0502020204030204" pitchFamily="34" charset="0"/>
            </a:endParaRPr>
          </a:p>
        </p:txBody>
      </p:sp>
      <p:sp>
        <p:nvSpPr>
          <p:cNvPr id="5" name="Marcador de pie de página 4">
            <a:extLst>
              <a:ext uri="{FF2B5EF4-FFF2-40B4-BE49-F238E27FC236}">
                <a16:creationId xmlns:a16="http://schemas.microsoft.com/office/drawing/2014/main" id="{F262779D-E8C3-4EE7-A31B-6AF667E3E1F5}"/>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380989748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F2416569-2811-43F1-B194-88031A3098AD}" type="slidenum">
              <a:rPr lang="es-ES" smtClean="0">
                <a:solidFill>
                  <a:prstClr val="black"/>
                </a:solidFill>
              </a:rPr>
              <a:pPr/>
              <a:t>124</a:t>
            </a:fld>
            <a:endParaRPr lang="es-ES">
              <a:solidFill>
                <a:prstClr val="black"/>
              </a:solidFill>
            </a:endParaRPr>
          </a:p>
        </p:txBody>
      </p:sp>
      <p:sp>
        <p:nvSpPr>
          <p:cNvPr id="7" name="Título 1">
            <a:extLst>
              <a:ext uri="{FF2B5EF4-FFF2-40B4-BE49-F238E27FC236}">
                <a16:creationId xmlns:a16="http://schemas.microsoft.com/office/drawing/2014/main" id="{0AB998AB-C2A6-4309-81E8-7B43D2E92E7D}"/>
              </a:ext>
            </a:extLst>
          </p:cNvPr>
          <p:cNvSpPr txBox="1">
            <a:spLocks/>
          </p:cNvSpPr>
          <p:nvPr/>
        </p:nvSpPr>
        <p:spPr>
          <a:xfrm>
            <a:off x="457200" y="457200"/>
            <a:ext cx="8229600" cy="648072"/>
          </a:xfrm>
          <a:prstGeom prst="rect">
            <a:avLst/>
          </a:prstGeom>
        </p:spPr>
        <p:txBody>
          <a:bodyPr>
            <a:noAutofit/>
          </a:bodyPr>
          <a:lstStyle>
            <a:lvl1pPr algn="ctr" defTabSz="914400" rtl="0" eaLnBrk="1" latinLnBrk="0" hangingPunct="1">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US" sz="4062" b="0" dirty="0">
                <a:solidFill>
                  <a:schemeClr val="bg1">
                    <a:lumMod val="75000"/>
                  </a:schemeClr>
                </a:solidFill>
                <a:latin typeface="+mj-lt"/>
                <a:cs typeface="Calibri" panose="020F0502020204030204" pitchFamily="34" charset="0"/>
              </a:rPr>
              <a:t>Digital Control for PMSM – ADC Int. </a:t>
            </a:r>
          </a:p>
        </p:txBody>
      </p:sp>
      <p:sp>
        <p:nvSpPr>
          <p:cNvPr id="11" name="TextBox 10">
            <a:extLst>
              <a:ext uri="{FF2B5EF4-FFF2-40B4-BE49-F238E27FC236}">
                <a16:creationId xmlns:a16="http://schemas.microsoft.com/office/drawing/2014/main" id="{989B2302-CE92-491A-8E07-3F056AE3B27F}"/>
              </a:ext>
            </a:extLst>
          </p:cNvPr>
          <p:cNvSpPr txBox="1"/>
          <p:nvPr/>
        </p:nvSpPr>
        <p:spPr>
          <a:xfrm>
            <a:off x="439688" y="1268760"/>
            <a:ext cx="5043907" cy="365125"/>
          </a:xfrm>
          <a:prstGeom prst="rect">
            <a:avLst/>
          </a:prstGeom>
        </p:spPr>
        <p:txBody>
          <a:bodyPr wrap="square" rtlCol="0">
            <a:noAutofit/>
          </a:bodyPr>
          <a:lstStyle/>
          <a:p>
            <a:pPr algn="just"/>
            <a:r>
              <a:rPr lang="en-US" sz="1600" dirty="0">
                <a:latin typeface="Calibri" panose="020F0502020204030204" pitchFamily="34" charset="0"/>
                <a:cs typeface="Calibri" panose="020F0502020204030204" pitchFamily="34" charset="0"/>
              </a:rPr>
              <a:t>Example of the optimum point finding, depending on the saliency of the motor.</a:t>
            </a:r>
          </a:p>
          <a:p>
            <a:pPr algn="just"/>
            <a:endParaRPr lang="en-US" sz="16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CB71DEAB-E192-42DF-8C89-AAEAD3EFCADF}"/>
              </a:ext>
            </a:extLst>
          </p:cNvPr>
          <p:cNvPicPr>
            <a:picLocks noChangeAspect="1"/>
          </p:cNvPicPr>
          <p:nvPr/>
        </p:nvPicPr>
        <p:blipFill>
          <a:blip r:embed="rId2"/>
          <a:stretch>
            <a:fillRect/>
          </a:stretch>
        </p:blipFill>
        <p:spPr>
          <a:xfrm>
            <a:off x="490909" y="4456434"/>
            <a:ext cx="2373493" cy="1005840"/>
          </a:xfrm>
          <a:prstGeom prst="rect">
            <a:avLst/>
          </a:prstGeom>
        </p:spPr>
      </p:pic>
      <p:pic>
        <p:nvPicPr>
          <p:cNvPr id="6" name="Picture 5">
            <a:extLst>
              <a:ext uri="{FF2B5EF4-FFF2-40B4-BE49-F238E27FC236}">
                <a16:creationId xmlns:a16="http://schemas.microsoft.com/office/drawing/2014/main" id="{4E56E70E-E421-4486-ACB8-5B33F87CF2F9}"/>
              </a:ext>
            </a:extLst>
          </p:cNvPr>
          <p:cNvPicPr>
            <a:picLocks noChangeAspect="1"/>
          </p:cNvPicPr>
          <p:nvPr/>
        </p:nvPicPr>
        <p:blipFill>
          <a:blip r:embed="rId3"/>
          <a:stretch>
            <a:fillRect/>
          </a:stretch>
        </p:blipFill>
        <p:spPr>
          <a:xfrm>
            <a:off x="6069197" y="1136142"/>
            <a:ext cx="2285029" cy="643891"/>
          </a:xfrm>
          <a:prstGeom prst="rect">
            <a:avLst/>
          </a:prstGeom>
        </p:spPr>
      </p:pic>
      <p:pic>
        <p:nvPicPr>
          <p:cNvPr id="12" name="Picture 11">
            <a:extLst>
              <a:ext uri="{FF2B5EF4-FFF2-40B4-BE49-F238E27FC236}">
                <a16:creationId xmlns:a16="http://schemas.microsoft.com/office/drawing/2014/main" id="{3AB56B44-CD94-4083-AD78-CC288507F9E3}"/>
              </a:ext>
            </a:extLst>
          </p:cNvPr>
          <p:cNvPicPr>
            <a:picLocks noChangeAspect="1"/>
          </p:cNvPicPr>
          <p:nvPr/>
        </p:nvPicPr>
        <p:blipFill>
          <a:blip r:embed="rId4"/>
          <a:stretch>
            <a:fillRect/>
          </a:stretch>
        </p:blipFill>
        <p:spPr>
          <a:xfrm>
            <a:off x="3419872" y="4502154"/>
            <a:ext cx="4035406" cy="914400"/>
          </a:xfrm>
          <a:prstGeom prst="rect">
            <a:avLst/>
          </a:prstGeom>
        </p:spPr>
      </p:pic>
      <p:pic>
        <p:nvPicPr>
          <p:cNvPr id="13" name="Picture 12">
            <a:extLst>
              <a:ext uri="{FF2B5EF4-FFF2-40B4-BE49-F238E27FC236}">
                <a16:creationId xmlns:a16="http://schemas.microsoft.com/office/drawing/2014/main" id="{5EBAD84C-2762-4673-A59F-98BC9B9C74FA}"/>
              </a:ext>
            </a:extLst>
          </p:cNvPr>
          <p:cNvPicPr>
            <a:picLocks noChangeAspect="1"/>
          </p:cNvPicPr>
          <p:nvPr/>
        </p:nvPicPr>
        <p:blipFill>
          <a:blip r:embed="rId5"/>
          <a:stretch>
            <a:fillRect/>
          </a:stretch>
        </p:blipFill>
        <p:spPr>
          <a:xfrm>
            <a:off x="3419872" y="2034560"/>
            <a:ext cx="4123321" cy="914400"/>
          </a:xfrm>
          <a:prstGeom prst="rect">
            <a:avLst/>
          </a:prstGeom>
        </p:spPr>
      </p:pic>
      <p:pic>
        <p:nvPicPr>
          <p:cNvPr id="14" name="Picture 13">
            <a:extLst>
              <a:ext uri="{FF2B5EF4-FFF2-40B4-BE49-F238E27FC236}">
                <a16:creationId xmlns:a16="http://schemas.microsoft.com/office/drawing/2014/main" id="{BD1C6DCF-B203-4876-BED9-A55F321EFEAE}"/>
              </a:ext>
            </a:extLst>
          </p:cNvPr>
          <p:cNvPicPr>
            <a:picLocks noChangeAspect="1"/>
          </p:cNvPicPr>
          <p:nvPr/>
        </p:nvPicPr>
        <p:blipFill>
          <a:blip r:embed="rId6"/>
          <a:stretch>
            <a:fillRect/>
          </a:stretch>
        </p:blipFill>
        <p:spPr>
          <a:xfrm>
            <a:off x="515018" y="1988840"/>
            <a:ext cx="2332694" cy="1005840"/>
          </a:xfrm>
          <a:prstGeom prst="rect">
            <a:avLst/>
          </a:prstGeom>
        </p:spPr>
      </p:pic>
      <p:pic>
        <p:nvPicPr>
          <p:cNvPr id="15" name="Picture 14">
            <a:extLst>
              <a:ext uri="{FF2B5EF4-FFF2-40B4-BE49-F238E27FC236}">
                <a16:creationId xmlns:a16="http://schemas.microsoft.com/office/drawing/2014/main" id="{6AFD360C-127B-4FA8-B836-2A30EF460C1F}"/>
              </a:ext>
            </a:extLst>
          </p:cNvPr>
          <p:cNvPicPr>
            <a:picLocks noChangeAspect="1"/>
          </p:cNvPicPr>
          <p:nvPr/>
        </p:nvPicPr>
        <p:blipFill>
          <a:blip r:embed="rId7"/>
          <a:stretch>
            <a:fillRect/>
          </a:stretch>
        </p:blipFill>
        <p:spPr>
          <a:xfrm>
            <a:off x="496681" y="3212976"/>
            <a:ext cx="2363724" cy="1005840"/>
          </a:xfrm>
          <a:prstGeom prst="rect">
            <a:avLst/>
          </a:prstGeom>
        </p:spPr>
      </p:pic>
      <p:pic>
        <p:nvPicPr>
          <p:cNvPr id="16" name="Picture 15">
            <a:extLst>
              <a:ext uri="{FF2B5EF4-FFF2-40B4-BE49-F238E27FC236}">
                <a16:creationId xmlns:a16="http://schemas.microsoft.com/office/drawing/2014/main" id="{69B630A0-CF5E-4D3F-A398-B2AA12E1C749}"/>
              </a:ext>
            </a:extLst>
          </p:cNvPr>
          <p:cNvPicPr>
            <a:picLocks noChangeAspect="1"/>
          </p:cNvPicPr>
          <p:nvPr/>
        </p:nvPicPr>
        <p:blipFill>
          <a:blip r:embed="rId8"/>
          <a:stretch>
            <a:fillRect/>
          </a:stretch>
        </p:blipFill>
        <p:spPr>
          <a:xfrm>
            <a:off x="3419872" y="3258696"/>
            <a:ext cx="4111962" cy="914400"/>
          </a:xfrm>
          <a:prstGeom prst="rect">
            <a:avLst/>
          </a:prstGeom>
        </p:spPr>
      </p:pic>
      <p:pic>
        <p:nvPicPr>
          <p:cNvPr id="17" name="Picture 16">
            <a:extLst>
              <a:ext uri="{FF2B5EF4-FFF2-40B4-BE49-F238E27FC236}">
                <a16:creationId xmlns:a16="http://schemas.microsoft.com/office/drawing/2014/main" id="{E1945CCE-978D-4C06-A9FD-952D5596A27A}"/>
              </a:ext>
            </a:extLst>
          </p:cNvPr>
          <p:cNvPicPr>
            <a:picLocks noChangeAspect="1"/>
          </p:cNvPicPr>
          <p:nvPr/>
        </p:nvPicPr>
        <p:blipFill>
          <a:blip r:embed="rId9"/>
          <a:stretch>
            <a:fillRect/>
          </a:stretch>
        </p:blipFill>
        <p:spPr>
          <a:xfrm>
            <a:off x="527662" y="5624584"/>
            <a:ext cx="2311294" cy="1005840"/>
          </a:xfrm>
          <a:prstGeom prst="rect">
            <a:avLst/>
          </a:prstGeom>
        </p:spPr>
      </p:pic>
      <p:pic>
        <p:nvPicPr>
          <p:cNvPr id="18" name="Picture 17">
            <a:extLst>
              <a:ext uri="{FF2B5EF4-FFF2-40B4-BE49-F238E27FC236}">
                <a16:creationId xmlns:a16="http://schemas.microsoft.com/office/drawing/2014/main" id="{29CE85A3-87C8-48F0-89C9-2934B2CEAF60}"/>
              </a:ext>
            </a:extLst>
          </p:cNvPr>
          <p:cNvPicPr>
            <a:picLocks noChangeAspect="1"/>
          </p:cNvPicPr>
          <p:nvPr/>
        </p:nvPicPr>
        <p:blipFill>
          <a:blip r:embed="rId10"/>
          <a:stretch>
            <a:fillRect/>
          </a:stretch>
        </p:blipFill>
        <p:spPr>
          <a:xfrm>
            <a:off x="3419872" y="5670304"/>
            <a:ext cx="4123319" cy="914400"/>
          </a:xfrm>
          <a:prstGeom prst="rect">
            <a:avLst/>
          </a:prstGeom>
        </p:spPr>
      </p:pic>
      <p:sp>
        <p:nvSpPr>
          <p:cNvPr id="2" name="Marcador de pie de página 1">
            <a:extLst>
              <a:ext uri="{FF2B5EF4-FFF2-40B4-BE49-F238E27FC236}">
                <a16:creationId xmlns:a16="http://schemas.microsoft.com/office/drawing/2014/main" id="{FEB4ACFC-30AD-4CE0-A06B-0400E04BE12A}"/>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42046317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F2416569-2811-43F1-B194-88031A3098AD}" type="slidenum">
              <a:rPr lang="es-ES" smtClean="0">
                <a:solidFill>
                  <a:prstClr val="black"/>
                </a:solidFill>
              </a:rPr>
              <a:pPr/>
              <a:t>125</a:t>
            </a:fld>
            <a:endParaRPr lang="es-ES">
              <a:solidFill>
                <a:prstClr val="black"/>
              </a:solidFill>
            </a:endParaRPr>
          </a:p>
        </p:txBody>
      </p:sp>
      <p:sp>
        <p:nvSpPr>
          <p:cNvPr id="7" name="Título 1">
            <a:extLst>
              <a:ext uri="{FF2B5EF4-FFF2-40B4-BE49-F238E27FC236}">
                <a16:creationId xmlns:a16="http://schemas.microsoft.com/office/drawing/2014/main" id="{0AB998AB-C2A6-4309-81E8-7B43D2E92E7D}"/>
              </a:ext>
            </a:extLst>
          </p:cNvPr>
          <p:cNvSpPr txBox="1">
            <a:spLocks/>
          </p:cNvSpPr>
          <p:nvPr/>
        </p:nvSpPr>
        <p:spPr>
          <a:xfrm>
            <a:off x="457200" y="457200"/>
            <a:ext cx="8229600" cy="648072"/>
          </a:xfrm>
          <a:prstGeom prst="rect">
            <a:avLst/>
          </a:prstGeom>
        </p:spPr>
        <p:txBody>
          <a:bodyPr>
            <a:noAutofit/>
          </a:bodyPr>
          <a:lstStyle>
            <a:lvl1pPr algn="ctr" defTabSz="914400" rtl="0" eaLnBrk="1" latinLnBrk="0" hangingPunct="1">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US" sz="4062" b="0" dirty="0">
                <a:solidFill>
                  <a:schemeClr val="bg1">
                    <a:lumMod val="75000"/>
                  </a:schemeClr>
                </a:solidFill>
                <a:latin typeface="+mj-lt"/>
                <a:cs typeface="Calibri" panose="020F0502020204030204" pitchFamily="34" charset="0"/>
              </a:rPr>
              <a:t>Digital Control for PMSM – ADC Int. </a:t>
            </a:r>
          </a:p>
        </p:txBody>
      </p:sp>
      <p:sp>
        <p:nvSpPr>
          <p:cNvPr id="5" name="TextBox 5">
            <a:extLst>
              <a:ext uri="{FF2B5EF4-FFF2-40B4-BE49-F238E27FC236}">
                <a16:creationId xmlns:a16="http://schemas.microsoft.com/office/drawing/2014/main" id="{50A66453-8264-4587-9ADC-7DA253B73326}"/>
              </a:ext>
            </a:extLst>
          </p:cNvPr>
          <p:cNvSpPr txBox="1"/>
          <p:nvPr/>
        </p:nvSpPr>
        <p:spPr>
          <a:xfrm>
            <a:off x="152400" y="1371600"/>
            <a:ext cx="8796560" cy="977280"/>
          </a:xfrm>
          <a:prstGeom prst="rect">
            <a:avLst/>
          </a:prstGeom>
        </p:spPr>
        <p:txBody>
          <a:bodyPr wrap="square" rtlCol="0">
            <a:noAutofit/>
          </a:bodyPr>
          <a:lstStyle/>
          <a:p>
            <a:pPr algn="just"/>
            <a:r>
              <a:rPr lang="en-US" sz="2000" b="1" dirty="0">
                <a:solidFill>
                  <a:schemeClr val="tx1">
                    <a:lumMod val="50000"/>
                    <a:lumOff val="50000"/>
                  </a:schemeClr>
                </a:solidFill>
                <a:latin typeface="Calibri" panose="020F0502020204030204" pitchFamily="34" charset="0"/>
                <a:cs typeface="Calibri" panose="020F0502020204030204" pitchFamily="34" charset="0"/>
              </a:rPr>
              <a:t>Voltage Control</a:t>
            </a:r>
          </a:p>
        </p:txBody>
      </p:sp>
      <p:sp>
        <p:nvSpPr>
          <p:cNvPr id="4" name="Marcador de pie de página 3">
            <a:extLst>
              <a:ext uri="{FF2B5EF4-FFF2-40B4-BE49-F238E27FC236}">
                <a16:creationId xmlns:a16="http://schemas.microsoft.com/office/drawing/2014/main" id="{D7712CF0-0705-4C27-8130-E46835507423}"/>
              </a:ext>
            </a:extLst>
          </p:cNvPr>
          <p:cNvSpPr>
            <a:spLocks noGrp="1"/>
          </p:cNvSpPr>
          <p:nvPr>
            <p:ph type="ftr" sz="quarter" idx="11"/>
          </p:nvPr>
        </p:nvSpPr>
        <p:spPr/>
        <p:txBody>
          <a:bodyPr/>
          <a:lstStyle/>
          <a:p>
            <a:r>
              <a:rPr lang="ca-ES"/>
              <a:t>PMSM motor control</a:t>
            </a:r>
          </a:p>
        </p:txBody>
      </p:sp>
      <p:pic>
        <p:nvPicPr>
          <p:cNvPr id="6" name="Imatge 5">
            <a:extLst>
              <a:ext uri="{FF2B5EF4-FFF2-40B4-BE49-F238E27FC236}">
                <a16:creationId xmlns:a16="http://schemas.microsoft.com/office/drawing/2014/main" id="{BF185360-4E36-4892-B574-8D1FB965ADE0}"/>
              </a:ext>
            </a:extLst>
          </p:cNvPr>
          <p:cNvPicPr>
            <a:picLocks noChangeAspect="1"/>
          </p:cNvPicPr>
          <p:nvPr/>
        </p:nvPicPr>
        <p:blipFill>
          <a:blip r:embed="rId2"/>
          <a:stretch>
            <a:fillRect/>
          </a:stretch>
        </p:blipFill>
        <p:spPr>
          <a:xfrm>
            <a:off x="194310" y="1992630"/>
            <a:ext cx="8755380" cy="2872740"/>
          </a:xfrm>
          <a:prstGeom prst="rect">
            <a:avLst/>
          </a:prstGeom>
        </p:spPr>
      </p:pic>
    </p:spTree>
    <p:extLst>
      <p:ext uri="{BB962C8B-B14F-4D97-AF65-F5344CB8AC3E}">
        <p14:creationId xmlns:p14="http://schemas.microsoft.com/office/powerpoint/2010/main" val="2322917517"/>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F2416569-2811-43F1-B194-88031A3098AD}" type="slidenum">
              <a:rPr lang="es-ES" smtClean="0">
                <a:solidFill>
                  <a:prstClr val="black"/>
                </a:solidFill>
              </a:rPr>
              <a:pPr/>
              <a:t>126</a:t>
            </a:fld>
            <a:endParaRPr lang="es-ES">
              <a:solidFill>
                <a:prstClr val="black"/>
              </a:solidFill>
            </a:endParaRPr>
          </a:p>
        </p:txBody>
      </p:sp>
      <p:sp>
        <p:nvSpPr>
          <p:cNvPr id="7" name="Título 1">
            <a:extLst>
              <a:ext uri="{FF2B5EF4-FFF2-40B4-BE49-F238E27FC236}">
                <a16:creationId xmlns:a16="http://schemas.microsoft.com/office/drawing/2014/main" id="{0AB998AB-C2A6-4309-81E8-7B43D2E92E7D}"/>
              </a:ext>
            </a:extLst>
          </p:cNvPr>
          <p:cNvSpPr txBox="1">
            <a:spLocks/>
          </p:cNvSpPr>
          <p:nvPr/>
        </p:nvSpPr>
        <p:spPr>
          <a:xfrm>
            <a:off x="457200" y="457200"/>
            <a:ext cx="8229600" cy="648072"/>
          </a:xfrm>
          <a:prstGeom prst="rect">
            <a:avLst/>
          </a:prstGeom>
        </p:spPr>
        <p:txBody>
          <a:bodyPr>
            <a:noAutofit/>
          </a:bodyPr>
          <a:lstStyle>
            <a:lvl1pPr algn="ctr" defTabSz="914400" rtl="0" eaLnBrk="1" latinLnBrk="0" hangingPunct="1">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US" sz="4062" b="0" dirty="0">
                <a:solidFill>
                  <a:schemeClr val="bg1">
                    <a:lumMod val="75000"/>
                  </a:schemeClr>
                </a:solidFill>
                <a:latin typeface="+mj-lt"/>
                <a:cs typeface="Calibri" panose="020F0502020204030204" pitchFamily="34" charset="0"/>
              </a:rPr>
              <a:t>Digital Control for PMSM – ADC Int. </a:t>
            </a:r>
          </a:p>
        </p:txBody>
      </p:sp>
      <p:sp>
        <p:nvSpPr>
          <p:cNvPr id="5" name="TextBox 5">
            <a:extLst>
              <a:ext uri="{FF2B5EF4-FFF2-40B4-BE49-F238E27FC236}">
                <a16:creationId xmlns:a16="http://schemas.microsoft.com/office/drawing/2014/main" id="{50A66453-8264-4587-9ADC-7DA253B73326}"/>
              </a:ext>
            </a:extLst>
          </p:cNvPr>
          <p:cNvSpPr txBox="1"/>
          <p:nvPr/>
        </p:nvSpPr>
        <p:spPr>
          <a:xfrm>
            <a:off x="152400" y="1371600"/>
            <a:ext cx="8796560" cy="977280"/>
          </a:xfrm>
          <a:prstGeom prst="rect">
            <a:avLst/>
          </a:prstGeom>
        </p:spPr>
        <p:txBody>
          <a:bodyPr wrap="square" rtlCol="0">
            <a:noAutofit/>
          </a:bodyPr>
          <a:lstStyle/>
          <a:p>
            <a:pPr algn="just"/>
            <a:r>
              <a:rPr lang="en-US" sz="2000" b="1" dirty="0">
                <a:solidFill>
                  <a:schemeClr val="tx1">
                    <a:lumMod val="50000"/>
                    <a:lumOff val="50000"/>
                  </a:schemeClr>
                </a:solidFill>
                <a:latin typeface="Calibri" panose="020F0502020204030204" pitchFamily="34" charset="0"/>
                <a:cs typeface="Calibri" panose="020F0502020204030204" pitchFamily="34" charset="0"/>
              </a:rPr>
              <a:t>Voltage Control</a:t>
            </a:r>
          </a:p>
          <a:p>
            <a:pPr algn="just"/>
            <a:endParaRPr lang="en-US" sz="1600" b="1" dirty="0">
              <a:solidFill>
                <a:schemeClr val="tx1">
                  <a:lumMod val="50000"/>
                  <a:lumOff val="50000"/>
                </a:schemeClr>
              </a:solidFill>
              <a:latin typeface="Calibri" panose="020F0502020204030204" pitchFamily="34" charset="0"/>
              <a:cs typeface="Calibri" panose="020F0502020204030204" pitchFamily="34" charset="0"/>
            </a:endParaRPr>
          </a:p>
          <a:p>
            <a:r>
              <a:rPr lang="en-GB" sz="1400" dirty="0"/>
              <a:t>// ============= PI VOLTAGE CONTROLLER ============= //</a:t>
            </a:r>
          </a:p>
          <a:p>
            <a:r>
              <a:rPr lang="en-GB" sz="1400" dirty="0" err="1"/>
              <a:t>v_pid_MAX</a:t>
            </a:r>
            <a:r>
              <a:rPr lang="en-GB" sz="1400" dirty="0"/>
              <a:t> = INV_S6 * </a:t>
            </a:r>
            <a:r>
              <a:rPr lang="en-GB" sz="1400" dirty="0" err="1"/>
              <a:t>Vbus.Valor</a:t>
            </a:r>
            <a:r>
              <a:rPr lang="en-GB" sz="1400" dirty="0"/>
              <a:t>;</a:t>
            </a:r>
          </a:p>
          <a:p>
            <a:r>
              <a:rPr lang="en-GB" sz="1400" dirty="0" err="1"/>
              <a:t>v_pid_FW</a:t>
            </a:r>
            <a:r>
              <a:rPr lang="en-GB" sz="1400" dirty="0"/>
              <a:t> = </a:t>
            </a:r>
            <a:r>
              <a:rPr lang="en-GB" sz="1400" dirty="0" err="1"/>
              <a:t>v_pid_MAX</a:t>
            </a:r>
            <a:r>
              <a:rPr lang="en-GB" sz="1400" dirty="0"/>
              <a:t> * FS_FW;</a:t>
            </a:r>
          </a:p>
          <a:p>
            <a:r>
              <a:rPr lang="en-GB" sz="1400" dirty="0" err="1"/>
              <a:t>v_ref</a:t>
            </a:r>
            <a:r>
              <a:rPr lang="en-GB" sz="1400" dirty="0"/>
              <a:t> = </a:t>
            </a:r>
            <a:r>
              <a:rPr lang="en-GB" sz="1400" dirty="0" err="1"/>
              <a:t>v_PU</a:t>
            </a:r>
            <a:r>
              <a:rPr lang="en-GB" sz="1400" dirty="0"/>
              <a:t> * </a:t>
            </a:r>
            <a:r>
              <a:rPr lang="en-GB" sz="1400" dirty="0" err="1"/>
              <a:t>Vbus.Valor</a:t>
            </a:r>
            <a:r>
              <a:rPr lang="en-GB" sz="1400" dirty="0"/>
              <a:t> * INV_S2;</a:t>
            </a:r>
          </a:p>
          <a:p>
            <a:endParaRPr lang="en-GB" sz="1400" dirty="0"/>
          </a:p>
          <a:p>
            <a:r>
              <a:rPr lang="es-ES" sz="1400" dirty="0" err="1"/>
              <a:t>pid_v.pi_out_max</a:t>
            </a:r>
            <a:r>
              <a:rPr lang="es-ES" sz="1400" dirty="0"/>
              <a:t> = PI*0.95F - </a:t>
            </a:r>
            <a:r>
              <a:rPr lang="es-ES" sz="1400" dirty="0" err="1"/>
              <a:t>gamma_MTPA</a:t>
            </a:r>
            <a:r>
              <a:rPr lang="es-ES" sz="1400" dirty="0"/>
              <a:t>;// </a:t>
            </a:r>
            <a:r>
              <a:rPr lang="es-ES" sz="1400" u="sng" dirty="0"/>
              <a:t>Para evitar dividir por 0 posteriormente cuando se calcula el SINUS del ángulo</a:t>
            </a:r>
          </a:p>
          <a:p>
            <a:r>
              <a:rPr lang="it-IT" sz="1400" dirty="0"/>
              <a:t>pid_v.pi_consig = v_ref;</a:t>
            </a:r>
          </a:p>
          <a:p>
            <a:r>
              <a:rPr lang="en-GB" sz="1400" dirty="0" err="1"/>
              <a:t>pid_v.pi_fdb</a:t>
            </a:r>
            <a:r>
              <a:rPr lang="en-GB" sz="1400" dirty="0"/>
              <a:t> = </a:t>
            </a:r>
            <a:r>
              <a:rPr lang="en-GB" sz="1400" dirty="0" err="1"/>
              <a:t>v_pid_FW</a:t>
            </a:r>
            <a:r>
              <a:rPr lang="en-GB" sz="1400" dirty="0"/>
              <a:t>;</a:t>
            </a:r>
          </a:p>
          <a:p>
            <a:r>
              <a:rPr lang="en-GB" sz="1400" dirty="0" err="1"/>
              <a:t>pid_v.pi_ffw</a:t>
            </a:r>
            <a:r>
              <a:rPr lang="en-GB" sz="1400" dirty="0"/>
              <a:t>[0] = 0.0F;  //No </a:t>
            </a:r>
            <a:r>
              <a:rPr lang="en-GB" sz="1400" u="sng" dirty="0"/>
              <a:t>se </a:t>
            </a:r>
            <a:r>
              <a:rPr lang="en-GB" sz="1400" u="sng" dirty="0" err="1"/>
              <a:t>aplica</a:t>
            </a:r>
            <a:r>
              <a:rPr lang="en-GB" sz="1400" u="sng" dirty="0"/>
              <a:t> feedforward para flux weakening</a:t>
            </a:r>
          </a:p>
          <a:p>
            <a:r>
              <a:rPr lang="en-GB" sz="1400" dirty="0" err="1"/>
              <a:t>pi_init</a:t>
            </a:r>
            <a:r>
              <a:rPr lang="en-GB" sz="1400" dirty="0"/>
              <a:t>(&amp;</a:t>
            </a:r>
            <a:r>
              <a:rPr lang="en-GB" sz="1400" dirty="0" err="1"/>
              <a:t>pid_v</a:t>
            </a:r>
            <a:r>
              <a:rPr lang="en-GB" sz="1400" dirty="0"/>
              <a:t>);</a:t>
            </a:r>
          </a:p>
          <a:p>
            <a:r>
              <a:rPr lang="en-GB" sz="1400" dirty="0" err="1"/>
              <a:t>pi_calc</a:t>
            </a:r>
            <a:r>
              <a:rPr lang="en-GB" sz="1400" dirty="0"/>
              <a:t>(&amp;</a:t>
            </a:r>
            <a:r>
              <a:rPr lang="en-GB" sz="1400" dirty="0" err="1"/>
              <a:t>pid_v</a:t>
            </a:r>
            <a:r>
              <a:rPr lang="en-GB" sz="1400" dirty="0"/>
              <a:t>);</a:t>
            </a:r>
            <a:endParaRPr lang="en-US" sz="1200" b="1" dirty="0">
              <a:solidFill>
                <a:schemeClr val="tx1">
                  <a:lumMod val="50000"/>
                  <a:lumOff val="50000"/>
                </a:schemeClr>
              </a:solidFill>
              <a:latin typeface="Calibri" panose="020F0502020204030204" pitchFamily="34" charset="0"/>
              <a:cs typeface="Calibri" panose="020F0502020204030204" pitchFamily="34" charset="0"/>
            </a:endParaRPr>
          </a:p>
        </p:txBody>
      </p:sp>
      <p:sp>
        <p:nvSpPr>
          <p:cNvPr id="4" name="Marcador de pie de página 3">
            <a:extLst>
              <a:ext uri="{FF2B5EF4-FFF2-40B4-BE49-F238E27FC236}">
                <a16:creationId xmlns:a16="http://schemas.microsoft.com/office/drawing/2014/main" id="{D7712CF0-0705-4C27-8130-E46835507423}"/>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1555873121"/>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F2416569-2811-43F1-B194-88031A3098AD}" type="slidenum">
              <a:rPr lang="es-ES" smtClean="0">
                <a:solidFill>
                  <a:prstClr val="black"/>
                </a:solidFill>
              </a:rPr>
              <a:pPr/>
              <a:t>127</a:t>
            </a:fld>
            <a:endParaRPr lang="es-ES">
              <a:solidFill>
                <a:prstClr val="black"/>
              </a:solidFill>
            </a:endParaRPr>
          </a:p>
        </p:txBody>
      </p:sp>
      <p:sp>
        <p:nvSpPr>
          <p:cNvPr id="7" name="Título 1">
            <a:extLst>
              <a:ext uri="{FF2B5EF4-FFF2-40B4-BE49-F238E27FC236}">
                <a16:creationId xmlns:a16="http://schemas.microsoft.com/office/drawing/2014/main" id="{0AB998AB-C2A6-4309-81E8-7B43D2E92E7D}"/>
              </a:ext>
            </a:extLst>
          </p:cNvPr>
          <p:cNvSpPr txBox="1">
            <a:spLocks/>
          </p:cNvSpPr>
          <p:nvPr/>
        </p:nvSpPr>
        <p:spPr>
          <a:xfrm>
            <a:off x="457200" y="457200"/>
            <a:ext cx="8229600" cy="648072"/>
          </a:xfrm>
          <a:prstGeom prst="rect">
            <a:avLst/>
          </a:prstGeom>
        </p:spPr>
        <p:txBody>
          <a:bodyPr>
            <a:noAutofit/>
          </a:bodyPr>
          <a:lstStyle>
            <a:lvl1pPr algn="ctr" defTabSz="914400" rtl="0" eaLnBrk="1" latinLnBrk="0" hangingPunct="1">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US" sz="4062" b="0" dirty="0">
                <a:solidFill>
                  <a:schemeClr val="bg1">
                    <a:lumMod val="75000"/>
                  </a:schemeClr>
                </a:solidFill>
                <a:latin typeface="+mj-lt"/>
                <a:cs typeface="Calibri" panose="020F0502020204030204" pitchFamily="34" charset="0"/>
              </a:rPr>
              <a:t>Digital Control for PMSM – ADC Int. </a:t>
            </a:r>
          </a:p>
        </p:txBody>
      </p:sp>
      <p:sp>
        <p:nvSpPr>
          <p:cNvPr id="5" name="TextBox 5">
            <a:extLst>
              <a:ext uri="{FF2B5EF4-FFF2-40B4-BE49-F238E27FC236}">
                <a16:creationId xmlns:a16="http://schemas.microsoft.com/office/drawing/2014/main" id="{50A66453-8264-4587-9ADC-7DA253B73326}"/>
              </a:ext>
            </a:extLst>
          </p:cNvPr>
          <p:cNvSpPr txBox="1"/>
          <p:nvPr/>
        </p:nvSpPr>
        <p:spPr>
          <a:xfrm>
            <a:off x="152400" y="1371600"/>
            <a:ext cx="8796560" cy="977280"/>
          </a:xfrm>
          <a:prstGeom prst="rect">
            <a:avLst/>
          </a:prstGeom>
        </p:spPr>
        <p:txBody>
          <a:bodyPr wrap="square" rtlCol="0">
            <a:noAutofit/>
          </a:bodyPr>
          <a:lstStyle/>
          <a:p>
            <a:pPr algn="just"/>
            <a:r>
              <a:rPr lang="en-US" sz="2000" b="1" dirty="0">
                <a:solidFill>
                  <a:schemeClr val="tx1">
                    <a:lumMod val="50000"/>
                    <a:lumOff val="50000"/>
                  </a:schemeClr>
                </a:solidFill>
                <a:latin typeface="Calibri" panose="020F0502020204030204" pitchFamily="34" charset="0"/>
                <a:cs typeface="Calibri" panose="020F0502020204030204" pitchFamily="34" charset="0"/>
              </a:rPr>
              <a:t>Speed Control</a:t>
            </a:r>
          </a:p>
        </p:txBody>
      </p:sp>
      <p:sp>
        <p:nvSpPr>
          <p:cNvPr id="4" name="Marcador de pie de página 3">
            <a:extLst>
              <a:ext uri="{FF2B5EF4-FFF2-40B4-BE49-F238E27FC236}">
                <a16:creationId xmlns:a16="http://schemas.microsoft.com/office/drawing/2014/main" id="{D7712CF0-0705-4C27-8130-E46835507423}"/>
              </a:ext>
            </a:extLst>
          </p:cNvPr>
          <p:cNvSpPr>
            <a:spLocks noGrp="1"/>
          </p:cNvSpPr>
          <p:nvPr>
            <p:ph type="ftr" sz="quarter" idx="11"/>
          </p:nvPr>
        </p:nvSpPr>
        <p:spPr/>
        <p:txBody>
          <a:bodyPr/>
          <a:lstStyle/>
          <a:p>
            <a:r>
              <a:rPr lang="ca-ES"/>
              <a:t>PMSM motor control</a:t>
            </a:r>
          </a:p>
        </p:txBody>
      </p:sp>
      <p:pic>
        <p:nvPicPr>
          <p:cNvPr id="2" name="Imatge 1">
            <a:extLst>
              <a:ext uri="{FF2B5EF4-FFF2-40B4-BE49-F238E27FC236}">
                <a16:creationId xmlns:a16="http://schemas.microsoft.com/office/drawing/2014/main" id="{11FC868A-2F9A-4567-AEAA-4E3EE6311B8C}"/>
              </a:ext>
            </a:extLst>
          </p:cNvPr>
          <p:cNvPicPr>
            <a:picLocks noChangeAspect="1"/>
          </p:cNvPicPr>
          <p:nvPr/>
        </p:nvPicPr>
        <p:blipFill>
          <a:blip r:embed="rId2"/>
          <a:stretch>
            <a:fillRect/>
          </a:stretch>
        </p:blipFill>
        <p:spPr>
          <a:xfrm>
            <a:off x="194310" y="1992630"/>
            <a:ext cx="8755380" cy="2872740"/>
          </a:xfrm>
          <a:prstGeom prst="rect">
            <a:avLst/>
          </a:prstGeom>
        </p:spPr>
      </p:pic>
    </p:spTree>
    <p:extLst>
      <p:ext uri="{BB962C8B-B14F-4D97-AF65-F5344CB8AC3E}">
        <p14:creationId xmlns:p14="http://schemas.microsoft.com/office/powerpoint/2010/main" val="1061654053"/>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F2416569-2811-43F1-B194-88031A3098AD}" type="slidenum">
              <a:rPr lang="es-ES" smtClean="0">
                <a:solidFill>
                  <a:prstClr val="black"/>
                </a:solidFill>
              </a:rPr>
              <a:pPr/>
              <a:t>128</a:t>
            </a:fld>
            <a:endParaRPr lang="es-ES">
              <a:solidFill>
                <a:prstClr val="black"/>
              </a:solidFill>
            </a:endParaRPr>
          </a:p>
        </p:txBody>
      </p:sp>
      <p:sp>
        <p:nvSpPr>
          <p:cNvPr id="7" name="Título 1">
            <a:extLst>
              <a:ext uri="{FF2B5EF4-FFF2-40B4-BE49-F238E27FC236}">
                <a16:creationId xmlns:a16="http://schemas.microsoft.com/office/drawing/2014/main" id="{0AB998AB-C2A6-4309-81E8-7B43D2E92E7D}"/>
              </a:ext>
            </a:extLst>
          </p:cNvPr>
          <p:cNvSpPr txBox="1">
            <a:spLocks/>
          </p:cNvSpPr>
          <p:nvPr/>
        </p:nvSpPr>
        <p:spPr>
          <a:xfrm>
            <a:off x="457200" y="457200"/>
            <a:ext cx="8229600" cy="648072"/>
          </a:xfrm>
          <a:prstGeom prst="rect">
            <a:avLst/>
          </a:prstGeom>
        </p:spPr>
        <p:txBody>
          <a:bodyPr>
            <a:noAutofit/>
          </a:bodyPr>
          <a:lstStyle>
            <a:lvl1pPr algn="ctr" defTabSz="914400" rtl="0" eaLnBrk="1" latinLnBrk="0" hangingPunct="1">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US" sz="4062" b="0" dirty="0">
                <a:solidFill>
                  <a:schemeClr val="bg1">
                    <a:lumMod val="75000"/>
                  </a:schemeClr>
                </a:solidFill>
                <a:latin typeface="+mj-lt"/>
                <a:cs typeface="Calibri" panose="020F0502020204030204" pitchFamily="34" charset="0"/>
              </a:rPr>
              <a:t>Digital Control for PMSM – ADC Int. </a:t>
            </a:r>
          </a:p>
        </p:txBody>
      </p:sp>
      <p:sp>
        <p:nvSpPr>
          <p:cNvPr id="5" name="TextBox 5">
            <a:extLst>
              <a:ext uri="{FF2B5EF4-FFF2-40B4-BE49-F238E27FC236}">
                <a16:creationId xmlns:a16="http://schemas.microsoft.com/office/drawing/2014/main" id="{50A66453-8264-4587-9ADC-7DA253B73326}"/>
              </a:ext>
            </a:extLst>
          </p:cNvPr>
          <p:cNvSpPr txBox="1"/>
          <p:nvPr/>
        </p:nvSpPr>
        <p:spPr>
          <a:xfrm>
            <a:off x="152400" y="1371600"/>
            <a:ext cx="8796560" cy="977280"/>
          </a:xfrm>
          <a:prstGeom prst="rect">
            <a:avLst/>
          </a:prstGeom>
        </p:spPr>
        <p:txBody>
          <a:bodyPr wrap="square" rtlCol="0">
            <a:noAutofit/>
          </a:bodyPr>
          <a:lstStyle/>
          <a:p>
            <a:pPr algn="just"/>
            <a:r>
              <a:rPr lang="en-US" sz="2000" b="1" dirty="0">
                <a:solidFill>
                  <a:schemeClr val="tx1">
                    <a:lumMod val="50000"/>
                    <a:lumOff val="50000"/>
                  </a:schemeClr>
                </a:solidFill>
                <a:latin typeface="Calibri" panose="020F0502020204030204" pitchFamily="34" charset="0"/>
                <a:cs typeface="Calibri" panose="020F0502020204030204" pitchFamily="34" charset="0"/>
              </a:rPr>
              <a:t>Speed Control</a:t>
            </a:r>
          </a:p>
          <a:p>
            <a:pPr algn="just"/>
            <a:endParaRPr lang="en-US" sz="1600" b="1" dirty="0">
              <a:solidFill>
                <a:schemeClr val="tx1">
                  <a:lumMod val="50000"/>
                  <a:lumOff val="50000"/>
                </a:schemeClr>
              </a:solidFill>
              <a:latin typeface="Calibri" panose="020F0502020204030204" pitchFamily="34" charset="0"/>
              <a:cs typeface="Calibri" panose="020F0502020204030204" pitchFamily="34" charset="0"/>
            </a:endParaRPr>
          </a:p>
          <a:p>
            <a:r>
              <a:rPr lang="en-GB" sz="1400" dirty="0"/>
              <a:t>// Speed </a:t>
            </a:r>
            <a:r>
              <a:rPr lang="en-GB" sz="1400" u="sng" dirty="0"/>
              <a:t>Setpoint</a:t>
            </a:r>
          </a:p>
          <a:p>
            <a:r>
              <a:rPr lang="en-US" sz="1400" dirty="0"/>
              <a:t>//</a:t>
            </a:r>
            <a:r>
              <a:rPr lang="en-US" sz="1400" dirty="0" err="1"/>
              <a:t>pid_speed.pi_consig</a:t>
            </a:r>
            <a:r>
              <a:rPr lang="en-US" sz="1400" dirty="0"/>
              <a:t>= </a:t>
            </a:r>
            <a:r>
              <a:rPr lang="en-US" sz="1400" dirty="0" err="1"/>
              <a:t>speed_ref</a:t>
            </a:r>
            <a:r>
              <a:rPr lang="en-US" sz="1400" dirty="0"/>
              <a:t>;</a:t>
            </a:r>
          </a:p>
          <a:p>
            <a:r>
              <a:rPr lang="en-US" sz="1400" dirty="0" err="1"/>
              <a:t>pid_speed.pi_consig</a:t>
            </a:r>
            <a:r>
              <a:rPr lang="en-US" sz="1400" dirty="0"/>
              <a:t>= </a:t>
            </a:r>
            <a:r>
              <a:rPr lang="en-US" sz="1400" dirty="0" err="1"/>
              <a:t>speed_ref_debug</a:t>
            </a:r>
            <a:r>
              <a:rPr lang="en-US" sz="1400" dirty="0"/>
              <a:t>;</a:t>
            </a:r>
          </a:p>
          <a:p>
            <a:endParaRPr lang="en-GB" sz="1400" dirty="0"/>
          </a:p>
          <a:p>
            <a:r>
              <a:rPr lang="en-GB" sz="1400" dirty="0" err="1"/>
              <a:t>pid_speed.pi_fdb</a:t>
            </a:r>
            <a:r>
              <a:rPr lang="en-GB" sz="1400" dirty="0"/>
              <a:t> = speed; 		// speed </a:t>
            </a:r>
            <a:r>
              <a:rPr lang="en-GB" sz="1400" u="sng" dirty="0" err="1"/>
              <a:t>en</a:t>
            </a:r>
            <a:r>
              <a:rPr lang="en-GB" sz="1400" u="sng" dirty="0"/>
              <a:t> </a:t>
            </a:r>
            <a:r>
              <a:rPr lang="en-GB" sz="1400" u="sng" dirty="0" err="1"/>
              <a:t>valor</a:t>
            </a:r>
            <a:r>
              <a:rPr lang="en-GB" sz="1400" u="sng" dirty="0"/>
              <a:t> </a:t>
            </a:r>
            <a:r>
              <a:rPr lang="en-GB" sz="1400" u="sng" dirty="0" err="1"/>
              <a:t>absoluto</a:t>
            </a:r>
            <a:r>
              <a:rPr lang="en-GB" sz="1400" u="sng" dirty="0"/>
              <a:t>, RPMs</a:t>
            </a:r>
          </a:p>
          <a:p>
            <a:r>
              <a:rPr lang="es-ES" sz="1400" dirty="0" err="1"/>
              <a:t>pid_speed.pi_ffw</a:t>
            </a:r>
            <a:r>
              <a:rPr lang="es-ES" sz="1400" dirty="0"/>
              <a:t>[0]     = 0.0F; 	//No </a:t>
            </a:r>
            <a:r>
              <a:rPr lang="es-ES" sz="1400" u="sng" dirty="0"/>
              <a:t>se aplica </a:t>
            </a:r>
            <a:r>
              <a:rPr lang="es-ES" sz="1400" u="sng" dirty="0" err="1"/>
              <a:t>feedforward</a:t>
            </a:r>
            <a:r>
              <a:rPr lang="es-ES" sz="1400" u="sng" dirty="0"/>
              <a:t> para el lazo de velocidad</a:t>
            </a:r>
          </a:p>
          <a:p>
            <a:r>
              <a:rPr lang="en-GB" sz="1400" dirty="0" err="1"/>
              <a:t>pi_init</a:t>
            </a:r>
            <a:r>
              <a:rPr lang="en-GB" sz="1400" dirty="0"/>
              <a:t>(&amp;</a:t>
            </a:r>
            <a:r>
              <a:rPr lang="en-GB" sz="1400" dirty="0" err="1"/>
              <a:t>pid_speed</a:t>
            </a:r>
            <a:r>
              <a:rPr lang="en-GB" sz="1400" dirty="0"/>
              <a:t>);</a:t>
            </a:r>
          </a:p>
          <a:p>
            <a:r>
              <a:rPr lang="en-GB" sz="1400" dirty="0" err="1"/>
              <a:t>pi_calc</a:t>
            </a:r>
            <a:r>
              <a:rPr lang="en-GB" sz="1400" dirty="0"/>
              <a:t>(&amp;</a:t>
            </a:r>
            <a:r>
              <a:rPr lang="en-GB" sz="1400" dirty="0" err="1"/>
              <a:t>pid_speed</a:t>
            </a:r>
            <a:r>
              <a:rPr lang="en-GB" sz="1400" dirty="0"/>
              <a:t>);</a:t>
            </a:r>
          </a:p>
          <a:p>
            <a:endParaRPr lang="en-GB" sz="1400" dirty="0"/>
          </a:p>
          <a:p>
            <a:r>
              <a:rPr lang="pt-BR" sz="1400" dirty="0" err="1"/>
              <a:t>torque_em</a:t>
            </a:r>
            <a:r>
              <a:rPr lang="pt-BR" sz="1400" dirty="0"/>
              <a:t> = </a:t>
            </a:r>
            <a:r>
              <a:rPr lang="pt-BR" sz="1400" dirty="0" err="1"/>
              <a:t>pid_speed.pi_out</a:t>
            </a:r>
            <a:r>
              <a:rPr lang="pt-BR" sz="1400" dirty="0"/>
              <a:t>;</a:t>
            </a:r>
          </a:p>
          <a:p>
            <a:pPr algn="just"/>
            <a:endParaRPr lang="en-US" sz="1600" b="1" dirty="0">
              <a:solidFill>
                <a:schemeClr val="tx1">
                  <a:lumMod val="50000"/>
                  <a:lumOff val="50000"/>
                </a:schemeClr>
              </a:solidFill>
              <a:latin typeface="Calibri" panose="020F0502020204030204" pitchFamily="34" charset="0"/>
              <a:cs typeface="Calibri" panose="020F0502020204030204" pitchFamily="34" charset="0"/>
            </a:endParaRPr>
          </a:p>
        </p:txBody>
      </p:sp>
      <p:sp>
        <p:nvSpPr>
          <p:cNvPr id="4" name="Marcador de pie de página 3">
            <a:extLst>
              <a:ext uri="{FF2B5EF4-FFF2-40B4-BE49-F238E27FC236}">
                <a16:creationId xmlns:a16="http://schemas.microsoft.com/office/drawing/2014/main" id="{D7712CF0-0705-4C27-8130-E46835507423}"/>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292582078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F2416569-2811-43F1-B194-88031A3098AD}" type="slidenum">
              <a:rPr lang="es-ES" smtClean="0">
                <a:solidFill>
                  <a:prstClr val="black"/>
                </a:solidFill>
              </a:rPr>
              <a:pPr/>
              <a:t>129</a:t>
            </a:fld>
            <a:endParaRPr lang="es-ES">
              <a:solidFill>
                <a:prstClr val="black"/>
              </a:solidFill>
            </a:endParaRPr>
          </a:p>
        </p:txBody>
      </p:sp>
      <p:sp>
        <p:nvSpPr>
          <p:cNvPr id="7" name="Título 1">
            <a:extLst>
              <a:ext uri="{FF2B5EF4-FFF2-40B4-BE49-F238E27FC236}">
                <a16:creationId xmlns:a16="http://schemas.microsoft.com/office/drawing/2014/main" id="{0AB998AB-C2A6-4309-81E8-7B43D2E92E7D}"/>
              </a:ext>
            </a:extLst>
          </p:cNvPr>
          <p:cNvSpPr txBox="1">
            <a:spLocks/>
          </p:cNvSpPr>
          <p:nvPr/>
        </p:nvSpPr>
        <p:spPr>
          <a:xfrm>
            <a:off x="457200" y="457200"/>
            <a:ext cx="8229600" cy="648072"/>
          </a:xfrm>
          <a:prstGeom prst="rect">
            <a:avLst/>
          </a:prstGeom>
        </p:spPr>
        <p:txBody>
          <a:bodyPr>
            <a:noAutofit/>
          </a:bodyPr>
          <a:lstStyle>
            <a:lvl1pPr algn="ctr" defTabSz="914400" rtl="0" eaLnBrk="1" latinLnBrk="0" hangingPunct="1">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US" sz="4062" b="0" dirty="0">
                <a:solidFill>
                  <a:schemeClr val="bg1">
                    <a:lumMod val="75000"/>
                  </a:schemeClr>
                </a:solidFill>
                <a:latin typeface="+mj-lt"/>
                <a:cs typeface="Calibri" panose="020F0502020204030204" pitchFamily="34" charset="0"/>
              </a:rPr>
              <a:t>Digital Control for PMSM – ADC Int. </a:t>
            </a:r>
          </a:p>
        </p:txBody>
      </p:sp>
      <p:sp>
        <p:nvSpPr>
          <p:cNvPr id="5" name="TextBox 5">
            <a:extLst>
              <a:ext uri="{FF2B5EF4-FFF2-40B4-BE49-F238E27FC236}">
                <a16:creationId xmlns:a16="http://schemas.microsoft.com/office/drawing/2014/main" id="{50A66453-8264-4587-9ADC-7DA253B73326}"/>
              </a:ext>
            </a:extLst>
          </p:cNvPr>
          <p:cNvSpPr txBox="1"/>
          <p:nvPr/>
        </p:nvSpPr>
        <p:spPr>
          <a:xfrm>
            <a:off x="152400" y="1371600"/>
            <a:ext cx="8796560" cy="977280"/>
          </a:xfrm>
          <a:prstGeom prst="rect">
            <a:avLst/>
          </a:prstGeom>
        </p:spPr>
        <p:txBody>
          <a:bodyPr wrap="square" rtlCol="0">
            <a:noAutofit/>
          </a:bodyPr>
          <a:lstStyle/>
          <a:p>
            <a:pPr algn="just"/>
            <a:r>
              <a:rPr lang="en-US" sz="2000" b="1" dirty="0">
                <a:solidFill>
                  <a:schemeClr val="tx1">
                    <a:lumMod val="50000"/>
                    <a:lumOff val="50000"/>
                  </a:schemeClr>
                </a:solidFill>
                <a:latin typeface="Calibri" panose="020F0502020204030204" pitchFamily="34" charset="0"/>
                <a:cs typeface="Calibri" panose="020F0502020204030204" pitchFamily="34" charset="0"/>
              </a:rPr>
              <a:t>Voltage Limitation</a:t>
            </a:r>
          </a:p>
        </p:txBody>
      </p:sp>
      <p:sp>
        <p:nvSpPr>
          <p:cNvPr id="4" name="Marcador de pie de página 3">
            <a:extLst>
              <a:ext uri="{FF2B5EF4-FFF2-40B4-BE49-F238E27FC236}">
                <a16:creationId xmlns:a16="http://schemas.microsoft.com/office/drawing/2014/main" id="{D7712CF0-0705-4C27-8130-E46835507423}"/>
              </a:ext>
            </a:extLst>
          </p:cNvPr>
          <p:cNvSpPr>
            <a:spLocks noGrp="1"/>
          </p:cNvSpPr>
          <p:nvPr>
            <p:ph type="ftr" sz="quarter" idx="11"/>
          </p:nvPr>
        </p:nvSpPr>
        <p:spPr/>
        <p:txBody>
          <a:bodyPr/>
          <a:lstStyle/>
          <a:p>
            <a:r>
              <a:rPr lang="ca-ES"/>
              <a:t>PMSM motor control</a:t>
            </a:r>
          </a:p>
        </p:txBody>
      </p:sp>
      <p:pic>
        <p:nvPicPr>
          <p:cNvPr id="2" name="Imatge 1">
            <a:extLst>
              <a:ext uri="{FF2B5EF4-FFF2-40B4-BE49-F238E27FC236}">
                <a16:creationId xmlns:a16="http://schemas.microsoft.com/office/drawing/2014/main" id="{0893B618-537A-4A38-9C42-F4BCDC670B1A}"/>
              </a:ext>
            </a:extLst>
          </p:cNvPr>
          <p:cNvPicPr>
            <a:picLocks noChangeAspect="1"/>
          </p:cNvPicPr>
          <p:nvPr/>
        </p:nvPicPr>
        <p:blipFill>
          <a:blip r:embed="rId2"/>
          <a:stretch>
            <a:fillRect/>
          </a:stretch>
        </p:blipFill>
        <p:spPr>
          <a:xfrm>
            <a:off x="194310" y="1992630"/>
            <a:ext cx="8755380" cy="2872740"/>
          </a:xfrm>
          <a:prstGeom prst="rect">
            <a:avLst/>
          </a:prstGeom>
        </p:spPr>
      </p:pic>
    </p:spTree>
    <p:extLst>
      <p:ext uri="{BB962C8B-B14F-4D97-AF65-F5344CB8AC3E}">
        <p14:creationId xmlns:p14="http://schemas.microsoft.com/office/powerpoint/2010/main" val="19503909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6">
            <a:extLst>
              <a:ext uri="{FF2B5EF4-FFF2-40B4-BE49-F238E27FC236}">
                <a16:creationId xmlns:a16="http://schemas.microsoft.com/office/drawing/2014/main" id="{F6C26304-7FE7-475F-A496-B4A033937320}"/>
              </a:ext>
            </a:extLst>
          </p:cNvPr>
          <p:cNvPicPr>
            <a:picLocks noChangeAspect="1"/>
          </p:cNvPicPr>
          <p:nvPr/>
        </p:nvPicPr>
        <p:blipFill>
          <a:blip r:embed="rId2"/>
          <a:stretch>
            <a:fillRect/>
          </a:stretch>
        </p:blipFill>
        <p:spPr>
          <a:xfrm>
            <a:off x="3489231" y="3919154"/>
            <a:ext cx="5159151" cy="2990769"/>
          </a:xfrm>
          <a:prstGeom prst="rect">
            <a:avLst/>
          </a:prstGeom>
        </p:spPr>
      </p:pic>
      <p:pic>
        <p:nvPicPr>
          <p:cNvPr id="21" name="Picture 5">
            <a:extLst>
              <a:ext uri="{FF2B5EF4-FFF2-40B4-BE49-F238E27FC236}">
                <a16:creationId xmlns:a16="http://schemas.microsoft.com/office/drawing/2014/main" id="{A21C05CA-7E5A-40F2-AF06-5BA880672695}"/>
              </a:ext>
            </a:extLst>
          </p:cNvPr>
          <p:cNvPicPr>
            <a:picLocks noChangeAspect="1"/>
          </p:cNvPicPr>
          <p:nvPr/>
        </p:nvPicPr>
        <p:blipFill>
          <a:blip r:embed="rId3"/>
          <a:stretch>
            <a:fillRect/>
          </a:stretch>
        </p:blipFill>
        <p:spPr>
          <a:xfrm>
            <a:off x="3489231" y="1426846"/>
            <a:ext cx="5159147" cy="2990769"/>
          </a:xfrm>
          <a:prstGeom prst="rect">
            <a:avLst/>
          </a:prstGeom>
        </p:spPr>
      </p:pic>
      <p:pic>
        <p:nvPicPr>
          <p:cNvPr id="27" name="Picture 4">
            <a:extLst>
              <a:ext uri="{FF2B5EF4-FFF2-40B4-BE49-F238E27FC236}">
                <a16:creationId xmlns:a16="http://schemas.microsoft.com/office/drawing/2014/main" id="{11A7CCC8-E490-4004-8818-F848B8D33A30}"/>
              </a:ext>
            </a:extLst>
          </p:cNvPr>
          <p:cNvPicPr>
            <a:picLocks noChangeAspect="1"/>
          </p:cNvPicPr>
          <p:nvPr/>
        </p:nvPicPr>
        <p:blipFill>
          <a:blip r:embed="rId4"/>
          <a:stretch>
            <a:fillRect/>
          </a:stretch>
        </p:blipFill>
        <p:spPr>
          <a:xfrm>
            <a:off x="3489231" y="1426846"/>
            <a:ext cx="5159147" cy="2990769"/>
          </a:xfrm>
          <a:prstGeom prst="rect">
            <a:avLst/>
          </a:prstGeom>
        </p:spPr>
      </p:pic>
      <p:pic>
        <p:nvPicPr>
          <p:cNvPr id="26" name="Picture 3">
            <a:extLst>
              <a:ext uri="{FF2B5EF4-FFF2-40B4-BE49-F238E27FC236}">
                <a16:creationId xmlns:a16="http://schemas.microsoft.com/office/drawing/2014/main" id="{42091857-6EC5-4046-9B2F-F36327C2DC74}"/>
              </a:ext>
            </a:extLst>
          </p:cNvPr>
          <p:cNvPicPr>
            <a:picLocks noChangeAspect="1"/>
          </p:cNvPicPr>
          <p:nvPr/>
        </p:nvPicPr>
        <p:blipFill>
          <a:blip r:embed="rId5"/>
          <a:stretch>
            <a:fillRect/>
          </a:stretch>
        </p:blipFill>
        <p:spPr>
          <a:xfrm>
            <a:off x="3489231" y="1426846"/>
            <a:ext cx="5159147" cy="2990769"/>
          </a:xfrm>
          <a:prstGeom prst="rect">
            <a:avLst/>
          </a:prstGeom>
        </p:spPr>
      </p:pic>
      <p:pic>
        <p:nvPicPr>
          <p:cNvPr id="25" name="Picture 2">
            <a:extLst>
              <a:ext uri="{FF2B5EF4-FFF2-40B4-BE49-F238E27FC236}">
                <a16:creationId xmlns:a16="http://schemas.microsoft.com/office/drawing/2014/main" id="{AE442E5A-9112-49FF-88DF-316536508062}"/>
              </a:ext>
            </a:extLst>
          </p:cNvPr>
          <p:cNvPicPr>
            <a:picLocks noChangeAspect="1"/>
          </p:cNvPicPr>
          <p:nvPr/>
        </p:nvPicPr>
        <p:blipFill>
          <a:blip r:embed="rId6"/>
          <a:stretch>
            <a:fillRect/>
          </a:stretch>
        </p:blipFill>
        <p:spPr>
          <a:xfrm>
            <a:off x="3489231" y="1426846"/>
            <a:ext cx="5159147" cy="2990769"/>
          </a:xfrm>
          <a:prstGeom prst="rect">
            <a:avLst/>
          </a:prstGeom>
        </p:spPr>
      </p:pic>
      <p:pic>
        <p:nvPicPr>
          <p:cNvPr id="8" name="Picture 1">
            <a:extLst>
              <a:ext uri="{FF2B5EF4-FFF2-40B4-BE49-F238E27FC236}">
                <a16:creationId xmlns:a16="http://schemas.microsoft.com/office/drawing/2014/main" id="{55CFB4CF-2FE2-474D-A162-B4784EF4C2A9}"/>
              </a:ext>
            </a:extLst>
          </p:cNvPr>
          <p:cNvPicPr>
            <a:picLocks noChangeAspect="1"/>
          </p:cNvPicPr>
          <p:nvPr/>
        </p:nvPicPr>
        <p:blipFill>
          <a:blip r:embed="rId7"/>
          <a:stretch>
            <a:fillRect/>
          </a:stretch>
        </p:blipFill>
        <p:spPr>
          <a:xfrm>
            <a:off x="3489231" y="1426846"/>
            <a:ext cx="5159151" cy="2990769"/>
          </a:xfrm>
          <a:prstGeom prst="rect">
            <a:avLst/>
          </a:prstGeom>
        </p:spPr>
      </p:pic>
      <p:pic>
        <p:nvPicPr>
          <p:cNvPr id="28" name="Picture 11">
            <a:extLst>
              <a:ext uri="{FF2B5EF4-FFF2-40B4-BE49-F238E27FC236}">
                <a16:creationId xmlns:a16="http://schemas.microsoft.com/office/drawing/2014/main" id="{B0B350C6-7172-4F5B-9245-4C2D67A89523}"/>
              </a:ext>
            </a:extLst>
          </p:cNvPr>
          <p:cNvPicPr>
            <a:picLocks noChangeAspect="1"/>
          </p:cNvPicPr>
          <p:nvPr/>
        </p:nvPicPr>
        <p:blipFill>
          <a:blip r:embed="rId8"/>
          <a:stretch>
            <a:fillRect/>
          </a:stretch>
        </p:blipFill>
        <p:spPr>
          <a:xfrm>
            <a:off x="3489231" y="3919154"/>
            <a:ext cx="5159147" cy="2990769"/>
          </a:xfrm>
          <a:prstGeom prst="rect">
            <a:avLst/>
          </a:prstGeom>
        </p:spPr>
      </p:pic>
      <p:pic>
        <p:nvPicPr>
          <p:cNvPr id="20" name="Picture 10">
            <a:extLst>
              <a:ext uri="{FF2B5EF4-FFF2-40B4-BE49-F238E27FC236}">
                <a16:creationId xmlns:a16="http://schemas.microsoft.com/office/drawing/2014/main" id="{FD8E002B-45CE-4FD1-A9A2-B5100837FAE0}"/>
              </a:ext>
            </a:extLst>
          </p:cNvPr>
          <p:cNvPicPr>
            <a:picLocks noChangeAspect="1"/>
          </p:cNvPicPr>
          <p:nvPr/>
        </p:nvPicPr>
        <p:blipFill>
          <a:blip r:embed="rId9"/>
          <a:stretch>
            <a:fillRect/>
          </a:stretch>
        </p:blipFill>
        <p:spPr>
          <a:xfrm>
            <a:off x="3489231" y="3919154"/>
            <a:ext cx="5159151" cy="2990769"/>
          </a:xfrm>
          <a:prstGeom prst="rect">
            <a:avLst/>
          </a:prstGeom>
        </p:spPr>
      </p:pic>
      <p:pic>
        <p:nvPicPr>
          <p:cNvPr id="19" name="Picture 9">
            <a:extLst>
              <a:ext uri="{FF2B5EF4-FFF2-40B4-BE49-F238E27FC236}">
                <a16:creationId xmlns:a16="http://schemas.microsoft.com/office/drawing/2014/main" id="{206BACDF-1B43-4E52-B160-886AAC165176}"/>
              </a:ext>
            </a:extLst>
          </p:cNvPr>
          <p:cNvPicPr>
            <a:picLocks noChangeAspect="1"/>
          </p:cNvPicPr>
          <p:nvPr/>
        </p:nvPicPr>
        <p:blipFill>
          <a:blip r:embed="rId10"/>
          <a:stretch>
            <a:fillRect/>
          </a:stretch>
        </p:blipFill>
        <p:spPr>
          <a:xfrm>
            <a:off x="3489231" y="3919154"/>
            <a:ext cx="5159151" cy="2990769"/>
          </a:xfrm>
          <a:prstGeom prst="rect">
            <a:avLst/>
          </a:prstGeom>
        </p:spPr>
      </p:pic>
      <p:pic>
        <p:nvPicPr>
          <p:cNvPr id="18" name="Picture 8">
            <a:extLst>
              <a:ext uri="{FF2B5EF4-FFF2-40B4-BE49-F238E27FC236}">
                <a16:creationId xmlns:a16="http://schemas.microsoft.com/office/drawing/2014/main" id="{704111FD-DD28-4CAC-A235-43D7F0A8559B}"/>
              </a:ext>
            </a:extLst>
          </p:cNvPr>
          <p:cNvPicPr>
            <a:picLocks noChangeAspect="1"/>
          </p:cNvPicPr>
          <p:nvPr/>
        </p:nvPicPr>
        <p:blipFill>
          <a:blip r:embed="rId11"/>
          <a:stretch>
            <a:fillRect/>
          </a:stretch>
        </p:blipFill>
        <p:spPr>
          <a:xfrm>
            <a:off x="3489231" y="3919154"/>
            <a:ext cx="5159151" cy="2990769"/>
          </a:xfrm>
          <a:prstGeom prst="rect">
            <a:avLst/>
          </a:prstGeom>
        </p:spPr>
      </p:pic>
      <p:pic>
        <p:nvPicPr>
          <p:cNvPr id="17" name="Picture 7">
            <a:extLst>
              <a:ext uri="{FF2B5EF4-FFF2-40B4-BE49-F238E27FC236}">
                <a16:creationId xmlns:a16="http://schemas.microsoft.com/office/drawing/2014/main" id="{07987DE2-8A3B-4A3C-B589-2627CE99B3F2}"/>
              </a:ext>
            </a:extLst>
          </p:cNvPr>
          <p:cNvPicPr>
            <a:picLocks noChangeAspect="1"/>
          </p:cNvPicPr>
          <p:nvPr/>
        </p:nvPicPr>
        <p:blipFill>
          <a:blip r:embed="rId12"/>
          <a:stretch>
            <a:fillRect/>
          </a:stretch>
        </p:blipFill>
        <p:spPr>
          <a:xfrm>
            <a:off x="3489231" y="3919154"/>
            <a:ext cx="5159151" cy="2990769"/>
          </a:xfrm>
          <a:prstGeom prst="rect">
            <a:avLst/>
          </a:prstGeom>
        </p:spPr>
      </p:pic>
      <p:sp>
        <p:nvSpPr>
          <p:cNvPr id="6" name="5 Título"/>
          <p:cNvSpPr>
            <a:spLocks noGrp="1"/>
          </p:cNvSpPr>
          <p:nvPr>
            <p:ph type="title"/>
          </p:nvPr>
        </p:nvSpPr>
        <p:spPr/>
        <p:txBody>
          <a:bodyPr>
            <a:normAutofit/>
          </a:bodyPr>
          <a:lstStyle/>
          <a:p>
            <a:r>
              <a:rPr lang="en-GB" noProof="0" dirty="0">
                <a:solidFill>
                  <a:schemeClr val="bg1">
                    <a:lumMod val="75000"/>
                  </a:schemeClr>
                </a:solidFill>
              </a:rPr>
              <a:t>Electrical and Torque equations</a:t>
            </a:r>
          </a:p>
        </p:txBody>
      </p:sp>
      <p:sp>
        <p:nvSpPr>
          <p:cNvPr id="7" name="Content Placeholder 0">
            <a:extLst>
              <a:ext uri="{FF2B5EF4-FFF2-40B4-BE49-F238E27FC236}">
                <a16:creationId xmlns:a16="http://schemas.microsoft.com/office/drawing/2014/main" id="{1B999EBD-3DF2-4A56-A42D-0B004A657200}"/>
              </a:ext>
            </a:extLst>
          </p:cNvPr>
          <p:cNvSpPr>
            <a:spLocks noGrp="1"/>
          </p:cNvSpPr>
          <p:nvPr>
            <p:ph idx="1"/>
          </p:nvPr>
        </p:nvSpPr>
        <p:spPr>
          <a:xfrm>
            <a:off x="332308" y="1493307"/>
            <a:ext cx="8307692" cy="498462"/>
          </a:xfrm>
        </p:spPr>
        <p:txBody>
          <a:bodyPr>
            <a:normAutofit/>
          </a:bodyPr>
          <a:lstStyle/>
          <a:p>
            <a:pPr marL="0" indent="0">
              <a:buNone/>
            </a:pPr>
            <a:r>
              <a:rPr lang="en-GB" sz="1846" b="1" dirty="0">
                <a:sym typeface="Wingdings" panose="05000000000000000000" pitchFamily="2" charset="2"/>
              </a:rPr>
              <a:t>Torque curves</a:t>
            </a:r>
          </a:p>
          <a:p>
            <a:pPr lvl="1"/>
            <a:endParaRPr lang="en-GB" sz="1846" dirty="0"/>
          </a:p>
        </p:txBody>
      </p:sp>
      <p:sp>
        <p:nvSpPr>
          <p:cNvPr id="12" name="Content Placeholder 3">
            <a:extLst>
              <a:ext uri="{FF2B5EF4-FFF2-40B4-BE49-F238E27FC236}">
                <a16:creationId xmlns:a16="http://schemas.microsoft.com/office/drawing/2014/main" id="{CC644B89-C6BF-4450-924C-20DB5807B038}"/>
              </a:ext>
            </a:extLst>
          </p:cNvPr>
          <p:cNvSpPr txBox="1">
            <a:spLocks/>
          </p:cNvSpPr>
          <p:nvPr/>
        </p:nvSpPr>
        <p:spPr>
          <a:xfrm>
            <a:off x="332308" y="1925308"/>
            <a:ext cx="8307692" cy="996923"/>
          </a:xfrm>
          <a:prstGeom prst="rect">
            <a:avLst/>
          </a:prstGeom>
        </p:spPr>
        <p:txBody>
          <a:bodyPr vert="horz" lIns="84406" tIns="42203" rIns="84406" bIns="42203"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46" dirty="0"/>
              <a:t>SPMSM</a:t>
            </a:r>
          </a:p>
        </p:txBody>
      </p:sp>
      <p:sp>
        <p:nvSpPr>
          <p:cNvPr id="13" name="Content Placeholder 3">
            <a:extLst>
              <a:ext uri="{FF2B5EF4-FFF2-40B4-BE49-F238E27FC236}">
                <a16:creationId xmlns:a16="http://schemas.microsoft.com/office/drawing/2014/main" id="{A5A3E115-91E7-4862-A431-7647F6CE402B}"/>
              </a:ext>
            </a:extLst>
          </p:cNvPr>
          <p:cNvSpPr txBox="1">
            <a:spLocks/>
          </p:cNvSpPr>
          <p:nvPr/>
        </p:nvSpPr>
        <p:spPr>
          <a:xfrm>
            <a:off x="332308" y="4251462"/>
            <a:ext cx="8307692" cy="996923"/>
          </a:xfrm>
          <a:prstGeom prst="rect">
            <a:avLst/>
          </a:prstGeom>
        </p:spPr>
        <p:txBody>
          <a:bodyPr vert="horz" lIns="84406" tIns="42203" rIns="84406" bIns="42203"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46" dirty="0"/>
              <a:t>IPMSM</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274B4140-FBF5-4078-BA47-B6C965FFBB1E}"/>
                  </a:ext>
                </a:extLst>
              </p:cNvPr>
              <p:cNvSpPr/>
              <p:nvPr/>
            </p:nvSpPr>
            <p:spPr>
              <a:xfrm>
                <a:off x="332308" y="2589923"/>
                <a:ext cx="1998176" cy="5707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1662" i="1">
                              <a:latin typeface="Cambria Math" panose="02040503050406030204" pitchFamily="18" charset="0"/>
                            </a:rPr>
                          </m:ctrlPr>
                        </m:sSubPr>
                        <m:e>
                          <m:r>
                            <a:rPr lang="en-GB" sz="1662" i="1">
                              <a:latin typeface="Cambria Math" panose="02040503050406030204" pitchFamily="18" charset="0"/>
                            </a:rPr>
                            <m:t>𝑇</m:t>
                          </m:r>
                        </m:e>
                        <m:sub>
                          <m:r>
                            <a:rPr lang="en-GB" sz="1662" i="1">
                              <a:latin typeface="Cambria Math" panose="02040503050406030204" pitchFamily="18" charset="0"/>
                            </a:rPr>
                            <m:t>𝑒𝑚</m:t>
                          </m:r>
                        </m:sub>
                      </m:sSub>
                      <m:r>
                        <a:rPr lang="en-GB" sz="1662">
                          <a:latin typeface="Cambria Math" panose="02040503050406030204" pitchFamily="18" charset="0"/>
                        </a:rPr>
                        <m:t>=</m:t>
                      </m:r>
                      <m:f>
                        <m:fPr>
                          <m:ctrlPr>
                            <a:rPr lang="en-GB" sz="1662" i="1">
                              <a:latin typeface="Cambria Math" panose="02040503050406030204" pitchFamily="18" charset="0"/>
                            </a:rPr>
                          </m:ctrlPr>
                        </m:fPr>
                        <m:num>
                          <m:r>
                            <a:rPr lang="en-GB" sz="1662">
                              <a:latin typeface="Cambria Math" panose="02040503050406030204" pitchFamily="18" charset="0"/>
                            </a:rPr>
                            <m:t>3</m:t>
                          </m:r>
                        </m:num>
                        <m:den>
                          <m:r>
                            <a:rPr lang="en-GB" sz="1662">
                              <a:latin typeface="Cambria Math" panose="02040503050406030204" pitchFamily="18" charset="0"/>
                            </a:rPr>
                            <m:t>2</m:t>
                          </m:r>
                        </m:den>
                      </m:f>
                      <m:r>
                        <a:rPr lang="en-GB" sz="1662">
                          <a:latin typeface="Cambria Math" panose="02040503050406030204" pitchFamily="18" charset="0"/>
                        </a:rPr>
                        <m:t>·</m:t>
                      </m:r>
                      <m:r>
                        <a:rPr lang="en-GB" sz="1662" i="1">
                          <a:latin typeface="Cambria Math" panose="02040503050406030204" pitchFamily="18" charset="0"/>
                        </a:rPr>
                        <m:t>𝑝</m:t>
                      </m:r>
                      <m:r>
                        <a:rPr lang="en-GB" sz="1662">
                          <a:latin typeface="Cambria Math" panose="02040503050406030204" pitchFamily="18" charset="0"/>
                        </a:rPr>
                        <m:t>·</m:t>
                      </m:r>
                      <m:sSub>
                        <m:sSubPr>
                          <m:ctrlPr>
                            <a:rPr lang="en-GB" sz="1662" i="1">
                              <a:latin typeface="Cambria Math" panose="02040503050406030204" pitchFamily="18" charset="0"/>
                            </a:rPr>
                          </m:ctrlPr>
                        </m:sSubPr>
                        <m:e>
                          <m:r>
                            <a:rPr lang="en-GB" sz="1662" i="1">
                              <a:latin typeface="Cambria Math" panose="02040503050406030204" pitchFamily="18" charset="0"/>
                            </a:rPr>
                            <m:t>𝜆</m:t>
                          </m:r>
                        </m:e>
                        <m:sub>
                          <m:r>
                            <a:rPr lang="en-GB" sz="1662" i="1">
                              <a:latin typeface="Cambria Math" panose="02040503050406030204" pitchFamily="18" charset="0"/>
                            </a:rPr>
                            <m:t>𝑚</m:t>
                          </m:r>
                        </m:sub>
                      </m:sSub>
                      <m:r>
                        <a:rPr lang="en-GB" sz="1662">
                          <a:latin typeface="Cambria Math" panose="02040503050406030204" pitchFamily="18" charset="0"/>
                        </a:rPr>
                        <m:t>·</m:t>
                      </m:r>
                      <m:sSub>
                        <m:sSubPr>
                          <m:ctrlPr>
                            <a:rPr lang="en-GB" sz="1662" i="1">
                              <a:latin typeface="Cambria Math" panose="02040503050406030204" pitchFamily="18" charset="0"/>
                            </a:rPr>
                          </m:ctrlPr>
                        </m:sSubPr>
                        <m:e>
                          <m:r>
                            <a:rPr lang="en-GB" sz="1662" i="1">
                              <a:latin typeface="Cambria Math" panose="02040503050406030204" pitchFamily="18" charset="0"/>
                            </a:rPr>
                            <m:t>𝐼</m:t>
                          </m:r>
                        </m:e>
                        <m:sub>
                          <m:r>
                            <a:rPr lang="en-GB" sz="1662" i="1">
                              <a:latin typeface="Cambria Math" panose="02040503050406030204" pitchFamily="18" charset="0"/>
                            </a:rPr>
                            <m:t>𝑞</m:t>
                          </m:r>
                        </m:sub>
                      </m:sSub>
                    </m:oMath>
                  </m:oMathPara>
                </a14:m>
                <a:endParaRPr lang="en-GB" sz="1662" dirty="0"/>
              </a:p>
            </p:txBody>
          </p:sp>
        </mc:Choice>
        <mc:Fallback xmlns="">
          <p:sp>
            <p:nvSpPr>
              <p:cNvPr id="3" name="Rectangle 2">
                <a:extLst>
                  <a:ext uri="{FF2B5EF4-FFF2-40B4-BE49-F238E27FC236}">
                    <a16:creationId xmlns:a16="http://schemas.microsoft.com/office/drawing/2014/main" id="{274B4140-FBF5-4078-BA47-B6C965FFBB1E}"/>
                  </a:ext>
                </a:extLst>
              </p:cNvPr>
              <p:cNvSpPr>
                <a:spLocks noRot="1" noChangeAspect="1" noMove="1" noResize="1" noEditPoints="1" noAdjustHandles="1" noChangeArrowheads="1" noChangeShapeType="1" noTextEdit="1"/>
              </p:cNvSpPr>
              <p:nvPr/>
            </p:nvSpPr>
            <p:spPr>
              <a:xfrm>
                <a:off x="332308" y="2589923"/>
                <a:ext cx="1998176" cy="570734"/>
              </a:xfrm>
              <a:prstGeom prst="rect">
                <a:avLst/>
              </a:prstGeom>
              <a:blipFill>
                <a:blip r:embed="rId13"/>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11E3C19-0EF2-458E-B2AC-933509C29665}"/>
                  </a:ext>
                </a:extLst>
              </p:cNvPr>
              <p:cNvSpPr/>
              <p:nvPr/>
            </p:nvSpPr>
            <p:spPr>
              <a:xfrm>
                <a:off x="332308" y="4916077"/>
                <a:ext cx="4001160" cy="5707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1662" i="1">
                              <a:latin typeface="Cambria Math" panose="02040503050406030204" pitchFamily="18" charset="0"/>
                            </a:rPr>
                          </m:ctrlPr>
                        </m:sSubPr>
                        <m:e>
                          <m:r>
                            <a:rPr lang="en-GB" sz="1662" i="1">
                              <a:latin typeface="Cambria Math" panose="02040503050406030204" pitchFamily="18" charset="0"/>
                            </a:rPr>
                            <m:t>𝑇</m:t>
                          </m:r>
                        </m:e>
                        <m:sub>
                          <m:r>
                            <a:rPr lang="en-GB" sz="1662" i="1">
                              <a:latin typeface="Cambria Math" panose="02040503050406030204" pitchFamily="18" charset="0"/>
                            </a:rPr>
                            <m:t>𝑒𝑚</m:t>
                          </m:r>
                        </m:sub>
                      </m:sSub>
                      <m:r>
                        <a:rPr lang="en-GB" sz="1662" i="1">
                          <a:latin typeface="Cambria Math" panose="02040503050406030204" pitchFamily="18" charset="0"/>
                        </a:rPr>
                        <m:t>=</m:t>
                      </m:r>
                      <m:f>
                        <m:fPr>
                          <m:ctrlPr>
                            <a:rPr lang="es-ES" sz="1662" i="1">
                              <a:latin typeface="Cambria Math" panose="02040503050406030204" pitchFamily="18" charset="0"/>
                            </a:rPr>
                          </m:ctrlPr>
                        </m:fPr>
                        <m:num>
                          <m:r>
                            <a:rPr lang="en-GB" sz="1662" i="1">
                              <a:latin typeface="Cambria Math" panose="02040503050406030204" pitchFamily="18" charset="0"/>
                            </a:rPr>
                            <m:t>3</m:t>
                          </m:r>
                        </m:num>
                        <m:den>
                          <m:r>
                            <a:rPr lang="en-GB" sz="1662" i="1">
                              <a:latin typeface="Cambria Math" panose="02040503050406030204" pitchFamily="18" charset="0"/>
                            </a:rPr>
                            <m:t>2</m:t>
                          </m:r>
                        </m:den>
                      </m:f>
                      <m:r>
                        <a:rPr lang="en-GB" sz="1662" i="1">
                          <a:latin typeface="Cambria Math" panose="02040503050406030204" pitchFamily="18" charset="0"/>
                        </a:rPr>
                        <m:t>·</m:t>
                      </m:r>
                      <m:r>
                        <a:rPr lang="en-GB" sz="1662" i="1">
                          <a:latin typeface="Cambria Math" panose="02040503050406030204" pitchFamily="18" charset="0"/>
                        </a:rPr>
                        <m:t>𝑝</m:t>
                      </m:r>
                      <m:r>
                        <a:rPr lang="en-GB" sz="1662" i="1">
                          <a:latin typeface="Cambria Math" panose="02040503050406030204" pitchFamily="18" charset="0"/>
                        </a:rPr>
                        <m:t>·</m:t>
                      </m:r>
                      <m:d>
                        <m:dPr>
                          <m:ctrlPr>
                            <a:rPr lang="es-ES" sz="1662" i="1">
                              <a:latin typeface="Cambria Math" panose="02040503050406030204" pitchFamily="18" charset="0"/>
                            </a:rPr>
                          </m:ctrlPr>
                        </m:dPr>
                        <m:e>
                          <m:sSub>
                            <m:sSubPr>
                              <m:ctrlPr>
                                <a:rPr lang="es-ES" sz="1662" i="1">
                                  <a:latin typeface="Cambria Math" panose="02040503050406030204" pitchFamily="18" charset="0"/>
                                </a:rPr>
                              </m:ctrlPr>
                            </m:sSubPr>
                            <m:e>
                              <m:r>
                                <a:rPr lang="en-GB" sz="1662" i="1">
                                  <a:latin typeface="Cambria Math" panose="02040503050406030204" pitchFamily="18" charset="0"/>
                                </a:rPr>
                                <m:t>𝜆</m:t>
                              </m:r>
                            </m:e>
                            <m:sub>
                              <m:r>
                                <a:rPr lang="en-GB" sz="1662" i="1">
                                  <a:latin typeface="Cambria Math" panose="02040503050406030204" pitchFamily="18" charset="0"/>
                                </a:rPr>
                                <m:t>𝑚</m:t>
                              </m:r>
                            </m:sub>
                          </m:sSub>
                          <m:r>
                            <a:rPr lang="en-GB" sz="1662" i="1">
                              <a:latin typeface="Cambria Math" panose="02040503050406030204" pitchFamily="18" charset="0"/>
                            </a:rPr>
                            <m:t>·</m:t>
                          </m:r>
                          <m:sSub>
                            <m:sSubPr>
                              <m:ctrlPr>
                                <a:rPr lang="es-ES" sz="1662" i="1">
                                  <a:latin typeface="Cambria Math" panose="02040503050406030204" pitchFamily="18" charset="0"/>
                                </a:rPr>
                              </m:ctrlPr>
                            </m:sSubPr>
                            <m:e>
                              <m:r>
                                <a:rPr lang="en-GB" sz="1662" i="1">
                                  <a:latin typeface="Cambria Math" panose="02040503050406030204" pitchFamily="18" charset="0"/>
                                </a:rPr>
                                <m:t>𝐼</m:t>
                              </m:r>
                            </m:e>
                            <m:sub>
                              <m:r>
                                <a:rPr lang="en-GB" sz="1662" i="1">
                                  <a:latin typeface="Cambria Math" panose="02040503050406030204" pitchFamily="18" charset="0"/>
                                </a:rPr>
                                <m:t>𝑞</m:t>
                              </m:r>
                            </m:sub>
                          </m:sSub>
                          <m:r>
                            <a:rPr lang="en-GB" sz="1662" i="1">
                              <a:latin typeface="Cambria Math" panose="02040503050406030204" pitchFamily="18" charset="0"/>
                            </a:rPr>
                            <m:t>+</m:t>
                          </m:r>
                          <m:d>
                            <m:dPr>
                              <m:ctrlPr>
                                <a:rPr lang="es-ES" sz="1662" i="1">
                                  <a:latin typeface="Cambria Math" panose="02040503050406030204" pitchFamily="18" charset="0"/>
                                </a:rPr>
                              </m:ctrlPr>
                            </m:dPr>
                            <m:e>
                              <m:sSub>
                                <m:sSubPr>
                                  <m:ctrlPr>
                                    <a:rPr lang="es-ES" sz="1662" i="1">
                                      <a:latin typeface="Cambria Math" panose="02040503050406030204" pitchFamily="18" charset="0"/>
                                    </a:rPr>
                                  </m:ctrlPr>
                                </m:sSubPr>
                                <m:e>
                                  <m:r>
                                    <a:rPr lang="en-GB" sz="1662" i="1">
                                      <a:latin typeface="Cambria Math" panose="02040503050406030204" pitchFamily="18" charset="0"/>
                                    </a:rPr>
                                    <m:t>𝐿</m:t>
                                  </m:r>
                                </m:e>
                                <m:sub>
                                  <m:r>
                                    <a:rPr lang="en-GB" sz="1662" i="1">
                                      <a:latin typeface="Cambria Math" panose="02040503050406030204" pitchFamily="18" charset="0"/>
                                    </a:rPr>
                                    <m:t>𝑑</m:t>
                                  </m:r>
                                </m:sub>
                              </m:sSub>
                              <m:r>
                                <a:rPr lang="en-GB" sz="1662" i="1">
                                  <a:latin typeface="Cambria Math" panose="02040503050406030204" pitchFamily="18" charset="0"/>
                                </a:rPr>
                                <m:t>−</m:t>
                              </m:r>
                              <m:sSub>
                                <m:sSubPr>
                                  <m:ctrlPr>
                                    <a:rPr lang="es-ES" sz="1662" i="1">
                                      <a:latin typeface="Cambria Math" panose="02040503050406030204" pitchFamily="18" charset="0"/>
                                    </a:rPr>
                                  </m:ctrlPr>
                                </m:sSubPr>
                                <m:e>
                                  <m:r>
                                    <a:rPr lang="en-GB" sz="1662" i="1">
                                      <a:latin typeface="Cambria Math" panose="02040503050406030204" pitchFamily="18" charset="0"/>
                                    </a:rPr>
                                    <m:t>𝐿</m:t>
                                  </m:r>
                                </m:e>
                                <m:sub>
                                  <m:r>
                                    <a:rPr lang="en-GB" sz="1662" i="1">
                                      <a:latin typeface="Cambria Math" panose="02040503050406030204" pitchFamily="18" charset="0"/>
                                    </a:rPr>
                                    <m:t>𝑞</m:t>
                                  </m:r>
                                </m:sub>
                              </m:sSub>
                            </m:e>
                          </m:d>
                          <m:r>
                            <a:rPr lang="en-GB" sz="1662" i="1">
                              <a:latin typeface="Cambria Math" panose="02040503050406030204" pitchFamily="18" charset="0"/>
                            </a:rPr>
                            <m:t>·</m:t>
                          </m:r>
                          <m:sSub>
                            <m:sSubPr>
                              <m:ctrlPr>
                                <a:rPr lang="es-ES" sz="1662" i="1">
                                  <a:latin typeface="Cambria Math" panose="02040503050406030204" pitchFamily="18" charset="0"/>
                                </a:rPr>
                              </m:ctrlPr>
                            </m:sSubPr>
                            <m:e>
                              <m:r>
                                <a:rPr lang="en-GB" sz="1662" i="1">
                                  <a:latin typeface="Cambria Math" panose="02040503050406030204" pitchFamily="18" charset="0"/>
                                </a:rPr>
                                <m:t>𝐼</m:t>
                              </m:r>
                            </m:e>
                            <m:sub>
                              <m:r>
                                <a:rPr lang="en-GB" sz="1662" i="1">
                                  <a:latin typeface="Cambria Math" panose="02040503050406030204" pitchFamily="18" charset="0"/>
                                </a:rPr>
                                <m:t>𝑑</m:t>
                              </m:r>
                            </m:sub>
                          </m:sSub>
                          <m:r>
                            <a:rPr lang="en-GB" sz="1662" i="1">
                              <a:latin typeface="Cambria Math" panose="02040503050406030204" pitchFamily="18" charset="0"/>
                            </a:rPr>
                            <m:t>·</m:t>
                          </m:r>
                          <m:sSub>
                            <m:sSubPr>
                              <m:ctrlPr>
                                <a:rPr lang="es-ES" sz="1662" i="1">
                                  <a:latin typeface="Cambria Math" panose="02040503050406030204" pitchFamily="18" charset="0"/>
                                </a:rPr>
                              </m:ctrlPr>
                            </m:sSubPr>
                            <m:e>
                              <m:r>
                                <a:rPr lang="en-GB" sz="1662" i="1">
                                  <a:latin typeface="Cambria Math" panose="02040503050406030204" pitchFamily="18" charset="0"/>
                                </a:rPr>
                                <m:t>𝐼</m:t>
                              </m:r>
                            </m:e>
                            <m:sub>
                              <m:r>
                                <a:rPr lang="en-GB" sz="1662" i="1">
                                  <a:latin typeface="Cambria Math" panose="02040503050406030204" pitchFamily="18" charset="0"/>
                                </a:rPr>
                                <m:t>𝑞</m:t>
                              </m:r>
                            </m:sub>
                          </m:sSub>
                        </m:e>
                      </m:d>
                    </m:oMath>
                  </m:oMathPara>
                </a14:m>
                <a:endParaRPr lang="en-GB" sz="1662" dirty="0"/>
              </a:p>
            </p:txBody>
          </p:sp>
        </mc:Choice>
        <mc:Fallback xmlns="">
          <p:sp>
            <p:nvSpPr>
              <p:cNvPr id="4" name="Rectangle 3">
                <a:extLst>
                  <a:ext uri="{FF2B5EF4-FFF2-40B4-BE49-F238E27FC236}">
                    <a16:creationId xmlns:a16="http://schemas.microsoft.com/office/drawing/2014/main" id="{F11E3C19-0EF2-458E-B2AC-933509C29665}"/>
                  </a:ext>
                </a:extLst>
              </p:cNvPr>
              <p:cNvSpPr>
                <a:spLocks noRot="1" noChangeAspect="1" noMove="1" noResize="1" noEditPoints="1" noAdjustHandles="1" noChangeArrowheads="1" noChangeShapeType="1" noTextEdit="1"/>
              </p:cNvSpPr>
              <p:nvPr/>
            </p:nvSpPr>
            <p:spPr>
              <a:xfrm>
                <a:off x="332308" y="4916077"/>
                <a:ext cx="4001160" cy="570734"/>
              </a:xfrm>
              <a:prstGeom prst="rect">
                <a:avLst/>
              </a:prstGeom>
              <a:blipFill>
                <a:blip r:embed="rId14"/>
                <a:stretch>
                  <a:fillRect/>
                </a:stretch>
              </a:blipFill>
            </p:spPr>
            <p:txBody>
              <a:bodyPr/>
              <a:lstStyle/>
              <a:p>
                <a:r>
                  <a:rPr lang="es-ES">
                    <a:noFill/>
                  </a:rPr>
                  <a:t> </a:t>
                </a:r>
              </a:p>
            </p:txBody>
          </p:sp>
        </mc:Fallback>
      </mc:AlternateContent>
      <p:sp>
        <p:nvSpPr>
          <p:cNvPr id="2" name="Footer Placeholder 1">
            <a:extLst>
              <a:ext uri="{FF2B5EF4-FFF2-40B4-BE49-F238E27FC236}">
                <a16:creationId xmlns:a16="http://schemas.microsoft.com/office/drawing/2014/main" id="{E867C8B4-C84C-48DB-88A2-2912C50190ED}"/>
              </a:ext>
            </a:extLst>
          </p:cNvPr>
          <p:cNvSpPr>
            <a:spLocks noGrp="1"/>
          </p:cNvSpPr>
          <p:nvPr>
            <p:ph type="ftr" sz="quarter" idx="11"/>
          </p:nvPr>
        </p:nvSpPr>
        <p:spPr/>
        <p:txBody>
          <a:bodyPr/>
          <a:lstStyle/>
          <a:p>
            <a:r>
              <a:rPr lang="ca-ES"/>
              <a:t>PMSM motor control</a:t>
            </a:r>
            <a:endParaRPr lang="ca-ES" dirty="0"/>
          </a:p>
        </p:txBody>
      </p:sp>
      <p:sp>
        <p:nvSpPr>
          <p:cNvPr id="9" name="Slide Number Placeholder 8">
            <a:extLst>
              <a:ext uri="{FF2B5EF4-FFF2-40B4-BE49-F238E27FC236}">
                <a16:creationId xmlns:a16="http://schemas.microsoft.com/office/drawing/2014/main" id="{1994011E-2A0F-47E1-871F-0299E7B52279}"/>
              </a:ext>
            </a:extLst>
          </p:cNvPr>
          <p:cNvSpPr>
            <a:spLocks noGrp="1"/>
          </p:cNvSpPr>
          <p:nvPr>
            <p:ph type="sldNum" sz="quarter" idx="12"/>
          </p:nvPr>
        </p:nvSpPr>
        <p:spPr/>
        <p:txBody>
          <a:bodyPr/>
          <a:lstStyle/>
          <a:p>
            <a:fld id="{AC73A611-7CB3-407B-8955-E73429FEB09D}" type="slidenum">
              <a:rPr lang="ca-ES" smtClean="0"/>
              <a:pPr/>
              <a:t>13</a:t>
            </a:fld>
            <a:endParaRPr lang="ca-ES"/>
          </a:p>
        </p:txBody>
      </p:sp>
    </p:spTree>
    <p:extLst>
      <p:ext uri="{BB962C8B-B14F-4D97-AF65-F5344CB8AC3E}">
        <p14:creationId xmlns:p14="http://schemas.microsoft.com/office/powerpoint/2010/main" val="182596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5"/>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26"/>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7"/>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6"/>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17"/>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18"/>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1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19"/>
                                        </p:tgtEl>
                                        <p:attrNameLst>
                                          <p:attrName>style.visibility</p:attrName>
                                        </p:attrNameLst>
                                      </p:cBhvr>
                                      <p:to>
                                        <p:strVal val="hidden"/>
                                      </p:to>
                                    </p:set>
                                  </p:childTnLst>
                                </p:cTn>
                              </p:par>
                              <p:par>
                                <p:cTn id="69" presetID="1" presetClass="entr" presetSubtype="0" fill="hold" nodeType="withEffect">
                                  <p:stCondLst>
                                    <p:cond delay="0"/>
                                  </p:stCondLst>
                                  <p:childTnLst>
                                    <p:set>
                                      <p:cBhvr>
                                        <p:cTn id="70" dur="1" fill="hold">
                                          <p:stCondLst>
                                            <p:cond delay="0"/>
                                          </p:stCondLst>
                                        </p:cTn>
                                        <p:tgtEl>
                                          <p:spTgt spid="2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20"/>
                                        </p:tgtEl>
                                        <p:attrNameLst>
                                          <p:attrName>style.visibility</p:attrName>
                                        </p:attrNameLst>
                                      </p:cBhvr>
                                      <p:to>
                                        <p:strVal val="hidden"/>
                                      </p:to>
                                    </p:set>
                                  </p:childTnLst>
                                </p:cTn>
                              </p:par>
                              <p:par>
                                <p:cTn id="75" presetID="1" presetClass="entr" presetSubtype="0" fill="hold" nodeType="withEffect">
                                  <p:stCondLst>
                                    <p:cond delay="0"/>
                                  </p:stCondLst>
                                  <p:childTnLst>
                                    <p:set>
                                      <p:cBhvr>
                                        <p:cTn id="7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3" grpId="0"/>
      <p:bldP spid="4"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F2416569-2811-43F1-B194-88031A3098AD}" type="slidenum">
              <a:rPr lang="es-ES" smtClean="0">
                <a:solidFill>
                  <a:prstClr val="black"/>
                </a:solidFill>
              </a:rPr>
              <a:pPr/>
              <a:t>130</a:t>
            </a:fld>
            <a:endParaRPr lang="es-ES">
              <a:solidFill>
                <a:prstClr val="black"/>
              </a:solidFill>
            </a:endParaRPr>
          </a:p>
        </p:txBody>
      </p:sp>
      <p:sp>
        <p:nvSpPr>
          <p:cNvPr id="7" name="Título 1">
            <a:extLst>
              <a:ext uri="{FF2B5EF4-FFF2-40B4-BE49-F238E27FC236}">
                <a16:creationId xmlns:a16="http://schemas.microsoft.com/office/drawing/2014/main" id="{0AB998AB-C2A6-4309-81E8-7B43D2E92E7D}"/>
              </a:ext>
            </a:extLst>
          </p:cNvPr>
          <p:cNvSpPr txBox="1">
            <a:spLocks/>
          </p:cNvSpPr>
          <p:nvPr/>
        </p:nvSpPr>
        <p:spPr>
          <a:xfrm>
            <a:off x="457200" y="457200"/>
            <a:ext cx="8229600" cy="648072"/>
          </a:xfrm>
          <a:prstGeom prst="rect">
            <a:avLst/>
          </a:prstGeom>
        </p:spPr>
        <p:txBody>
          <a:bodyPr>
            <a:noAutofit/>
          </a:bodyPr>
          <a:lstStyle>
            <a:lvl1pPr algn="ctr" defTabSz="914400" rtl="0" eaLnBrk="1" latinLnBrk="0" hangingPunct="1">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US" sz="4062" b="0" dirty="0">
                <a:solidFill>
                  <a:schemeClr val="bg1">
                    <a:lumMod val="75000"/>
                  </a:schemeClr>
                </a:solidFill>
                <a:latin typeface="+mj-lt"/>
                <a:cs typeface="Calibri" panose="020F0502020204030204" pitchFamily="34" charset="0"/>
              </a:rPr>
              <a:t>Digital Control for PMSM – ADC Int. </a:t>
            </a:r>
          </a:p>
        </p:txBody>
      </p:sp>
      <p:sp>
        <p:nvSpPr>
          <p:cNvPr id="5" name="TextBox 5">
            <a:extLst>
              <a:ext uri="{FF2B5EF4-FFF2-40B4-BE49-F238E27FC236}">
                <a16:creationId xmlns:a16="http://schemas.microsoft.com/office/drawing/2014/main" id="{50A66453-8264-4587-9ADC-7DA253B73326}"/>
              </a:ext>
            </a:extLst>
          </p:cNvPr>
          <p:cNvSpPr txBox="1"/>
          <p:nvPr/>
        </p:nvSpPr>
        <p:spPr>
          <a:xfrm>
            <a:off x="152400" y="1371600"/>
            <a:ext cx="8796560" cy="977280"/>
          </a:xfrm>
          <a:prstGeom prst="rect">
            <a:avLst/>
          </a:prstGeom>
        </p:spPr>
        <p:txBody>
          <a:bodyPr wrap="square" rtlCol="0">
            <a:noAutofit/>
          </a:bodyPr>
          <a:lstStyle/>
          <a:p>
            <a:pPr algn="just"/>
            <a:r>
              <a:rPr lang="en-US" sz="2000" b="1" dirty="0">
                <a:solidFill>
                  <a:schemeClr val="tx1">
                    <a:lumMod val="50000"/>
                    <a:lumOff val="50000"/>
                  </a:schemeClr>
                </a:solidFill>
                <a:latin typeface="Calibri" panose="020F0502020204030204" pitchFamily="34" charset="0"/>
                <a:cs typeface="Calibri" panose="020F0502020204030204" pitchFamily="34" charset="0"/>
              </a:rPr>
              <a:t>Voltage Limitation</a:t>
            </a:r>
          </a:p>
          <a:p>
            <a:pPr algn="just"/>
            <a:endParaRPr lang="en-US" sz="1600" b="1" dirty="0">
              <a:solidFill>
                <a:schemeClr val="tx1">
                  <a:lumMod val="50000"/>
                  <a:lumOff val="50000"/>
                </a:schemeClr>
              </a:solidFill>
              <a:latin typeface="Calibri" panose="020F0502020204030204" pitchFamily="34" charset="0"/>
              <a:cs typeface="Calibri" panose="020F0502020204030204" pitchFamily="34" charset="0"/>
            </a:endParaRPr>
          </a:p>
          <a:p>
            <a:r>
              <a:rPr lang="en-GB" sz="1200" dirty="0"/>
              <a:t>// Bus voltage decoupling</a:t>
            </a:r>
          </a:p>
          <a:p>
            <a:r>
              <a:rPr lang="pt-BR" sz="1200" dirty="0"/>
              <a:t>s2_div_vdc = S2/</a:t>
            </a:r>
            <a:r>
              <a:rPr lang="pt-BR" sz="1200" dirty="0" err="1"/>
              <a:t>Vbus.Valor</a:t>
            </a:r>
            <a:r>
              <a:rPr lang="pt-BR" sz="1200" dirty="0"/>
              <a:t>;</a:t>
            </a:r>
          </a:p>
          <a:p>
            <a:r>
              <a:rPr lang="en-GB" sz="1200" dirty="0" err="1"/>
              <a:t>vd_PU</a:t>
            </a:r>
            <a:r>
              <a:rPr lang="en-GB" sz="1200" dirty="0"/>
              <a:t> = </a:t>
            </a:r>
            <a:r>
              <a:rPr lang="en-GB" sz="1200" dirty="0" err="1"/>
              <a:t>vd</a:t>
            </a:r>
            <a:r>
              <a:rPr lang="en-GB" sz="1200" dirty="0"/>
              <a:t> * s2_div_vdc;</a:t>
            </a:r>
          </a:p>
          <a:p>
            <a:r>
              <a:rPr lang="fr-FR" sz="1200" dirty="0" err="1"/>
              <a:t>vq_PU</a:t>
            </a:r>
            <a:r>
              <a:rPr lang="fr-FR" sz="1200" dirty="0"/>
              <a:t> = </a:t>
            </a:r>
            <a:r>
              <a:rPr lang="fr-FR" sz="1200" dirty="0" err="1"/>
              <a:t>vq</a:t>
            </a:r>
            <a:r>
              <a:rPr lang="fr-FR" sz="1200" dirty="0"/>
              <a:t> * s2_div_vdc;</a:t>
            </a:r>
          </a:p>
          <a:p>
            <a:endParaRPr lang="en-GB" sz="1200" dirty="0"/>
          </a:p>
          <a:p>
            <a:r>
              <a:rPr lang="en-US" sz="1200" dirty="0"/>
              <a:t>// Saturation </a:t>
            </a:r>
            <a:r>
              <a:rPr lang="en-US" sz="1200" u="sng" dirty="0" err="1"/>
              <a:t>vd</a:t>
            </a:r>
            <a:r>
              <a:rPr lang="en-US" sz="1200" u="sng" dirty="0"/>
              <a:t> &amp; </a:t>
            </a:r>
            <a:r>
              <a:rPr lang="en-US" sz="1200" u="sng" dirty="0" err="1"/>
              <a:t>vq</a:t>
            </a:r>
            <a:r>
              <a:rPr lang="en-US" sz="1200" u="sng" dirty="0"/>
              <a:t> (keeping the delta angle)</a:t>
            </a:r>
          </a:p>
          <a:p>
            <a:r>
              <a:rPr lang="fr-FR" sz="1200" dirty="0"/>
              <a:t>cordic_rect2polar(&amp;vd_PU,&amp;vq_PU,&amp;dummy_angle,&amp;</a:t>
            </a:r>
            <a:r>
              <a:rPr lang="fr-FR" sz="1200" dirty="0" err="1"/>
              <a:t>v_PU</a:t>
            </a:r>
            <a:r>
              <a:rPr lang="fr-FR" sz="1200" dirty="0"/>
              <a:t>);</a:t>
            </a:r>
          </a:p>
          <a:p>
            <a:endParaRPr lang="en-GB" sz="1200" dirty="0"/>
          </a:p>
          <a:p>
            <a:r>
              <a:rPr lang="fr-FR" sz="1200" dirty="0" err="1"/>
              <a:t>v_PU_max</a:t>
            </a:r>
            <a:r>
              <a:rPr lang="fr-FR" sz="1200" dirty="0"/>
              <a:t> = INV_S3 * </a:t>
            </a:r>
            <a:r>
              <a:rPr lang="fr-FR" sz="1200" dirty="0" err="1"/>
              <a:t>VDC_PU_Coef</a:t>
            </a:r>
            <a:r>
              <a:rPr lang="fr-FR" sz="1200" dirty="0"/>
              <a:t>;</a:t>
            </a:r>
          </a:p>
          <a:p>
            <a:r>
              <a:rPr lang="fr-FR" sz="1200" b="1" dirty="0"/>
              <a:t>if (</a:t>
            </a:r>
            <a:r>
              <a:rPr lang="fr-FR" sz="1200" b="1" dirty="0" err="1"/>
              <a:t>v_PU</a:t>
            </a:r>
            <a:r>
              <a:rPr lang="fr-FR" sz="1200" b="1" dirty="0"/>
              <a:t> &gt; </a:t>
            </a:r>
            <a:r>
              <a:rPr lang="fr-FR" sz="1200" b="1" dirty="0" err="1"/>
              <a:t>v_PU_max</a:t>
            </a:r>
            <a:r>
              <a:rPr lang="fr-FR" sz="1200" b="1" dirty="0"/>
              <a:t>)</a:t>
            </a:r>
          </a:p>
          <a:p>
            <a:r>
              <a:rPr lang="en-GB" sz="1200" dirty="0"/>
              <a:t>{</a:t>
            </a:r>
          </a:p>
          <a:p>
            <a:r>
              <a:rPr lang="fr-FR" sz="1200" dirty="0"/>
              <a:t>delta = cordic_atan2(&amp;</a:t>
            </a:r>
            <a:r>
              <a:rPr lang="fr-FR" sz="1200" dirty="0" err="1"/>
              <a:t>vd_PU</a:t>
            </a:r>
            <a:r>
              <a:rPr lang="fr-FR" sz="1200" dirty="0"/>
              <a:t>, &amp;</a:t>
            </a:r>
            <a:r>
              <a:rPr lang="fr-FR" sz="1200" dirty="0" err="1"/>
              <a:t>vq_PU</a:t>
            </a:r>
            <a:r>
              <a:rPr lang="fr-FR" sz="1200" dirty="0"/>
              <a:t>) ;</a:t>
            </a:r>
          </a:p>
          <a:p>
            <a:r>
              <a:rPr lang="es-ES" sz="1200" dirty="0" err="1"/>
              <a:t>cordic_sincos</a:t>
            </a:r>
            <a:r>
              <a:rPr lang="es-ES" sz="1200" dirty="0"/>
              <a:t>(&amp;delta, &amp;</a:t>
            </a:r>
            <a:r>
              <a:rPr lang="es-ES" sz="1200" dirty="0" err="1"/>
              <a:t>delta_COS</a:t>
            </a:r>
            <a:r>
              <a:rPr lang="es-ES" sz="1200" dirty="0"/>
              <a:t>, &amp;</a:t>
            </a:r>
            <a:r>
              <a:rPr lang="es-ES" sz="1200" dirty="0" err="1"/>
              <a:t>delta_SIN</a:t>
            </a:r>
            <a:r>
              <a:rPr lang="es-ES" sz="1200" dirty="0"/>
              <a:t>);</a:t>
            </a:r>
          </a:p>
          <a:p>
            <a:endParaRPr lang="en-GB" sz="1200" dirty="0"/>
          </a:p>
          <a:p>
            <a:r>
              <a:rPr lang="fr-FR" sz="1200" dirty="0" err="1"/>
              <a:t>vd_PU_sat</a:t>
            </a:r>
            <a:r>
              <a:rPr lang="fr-FR" sz="1200" dirty="0"/>
              <a:t> = </a:t>
            </a:r>
            <a:r>
              <a:rPr lang="fr-FR" sz="1200" dirty="0" err="1"/>
              <a:t>delta_COS</a:t>
            </a:r>
            <a:r>
              <a:rPr lang="fr-FR" sz="1200" dirty="0"/>
              <a:t> * </a:t>
            </a:r>
            <a:r>
              <a:rPr lang="fr-FR" sz="1200" dirty="0" err="1"/>
              <a:t>v_PU_max</a:t>
            </a:r>
            <a:r>
              <a:rPr lang="fr-FR" sz="1200" dirty="0"/>
              <a:t>;</a:t>
            </a:r>
          </a:p>
          <a:p>
            <a:r>
              <a:rPr lang="fr-FR" sz="1200" dirty="0" err="1"/>
              <a:t>vq_PU_sat</a:t>
            </a:r>
            <a:r>
              <a:rPr lang="fr-FR" sz="1200" dirty="0"/>
              <a:t> = </a:t>
            </a:r>
            <a:r>
              <a:rPr lang="fr-FR" sz="1200" dirty="0" err="1"/>
              <a:t>delta_SIN</a:t>
            </a:r>
            <a:r>
              <a:rPr lang="fr-FR" sz="1200" dirty="0"/>
              <a:t> * </a:t>
            </a:r>
            <a:r>
              <a:rPr lang="fr-FR" sz="1200" dirty="0" err="1"/>
              <a:t>v_PU_max</a:t>
            </a:r>
            <a:r>
              <a:rPr lang="fr-FR" sz="1200" dirty="0"/>
              <a:t>;</a:t>
            </a:r>
          </a:p>
          <a:p>
            <a:r>
              <a:rPr lang="en-GB" sz="1200" dirty="0"/>
              <a:t>}</a:t>
            </a:r>
          </a:p>
          <a:p>
            <a:r>
              <a:rPr lang="en-GB" sz="1200" b="1" dirty="0"/>
              <a:t>else</a:t>
            </a:r>
          </a:p>
          <a:p>
            <a:r>
              <a:rPr lang="en-GB" sz="1200" dirty="0"/>
              <a:t>{</a:t>
            </a:r>
          </a:p>
          <a:p>
            <a:r>
              <a:rPr lang="fr-FR" sz="1200" dirty="0" err="1"/>
              <a:t>vd_PU_sat</a:t>
            </a:r>
            <a:r>
              <a:rPr lang="fr-FR" sz="1200" dirty="0"/>
              <a:t> = </a:t>
            </a:r>
            <a:r>
              <a:rPr lang="fr-FR" sz="1200" dirty="0" err="1"/>
              <a:t>vd_PU</a:t>
            </a:r>
            <a:r>
              <a:rPr lang="fr-FR" sz="1200" dirty="0"/>
              <a:t>;</a:t>
            </a:r>
          </a:p>
          <a:p>
            <a:r>
              <a:rPr lang="fr-FR" sz="1200" dirty="0" err="1"/>
              <a:t>vq_PU_sat</a:t>
            </a:r>
            <a:r>
              <a:rPr lang="fr-FR" sz="1200" dirty="0"/>
              <a:t> = </a:t>
            </a:r>
            <a:r>
              <a:rPr lang="fr-FR" sz="1200" dirty="0" err="1"/>
              <a:t>vq_PU</a:t>
            </a:r>
            <a:r>
              <a:rPr lang="fr-FR" sz="1200" dirty="0"/>
              <a:t>;</a:t>
            </a:r>
          </a:p>
          <a:p>
            <a:r>
              <a:rPr lang="en-GB" sz="1200" dirty="0"/>
              <a:t>}</a:t>
            </a:r>
            <a:endParaRPr lang="en-US" sz="1600" b="1" dirty="0">
              <a:solidFill>
                <a:schemeClr val="tx1">
                  <a:lumMod val="50000"/>
                  <a:lumOff val="50000"/>
                </a:schemeClr>
              </a:solidFill>
              <a:latin typeface="Calibri" panose="020F0502020204030204" pitchFamily="34" charset="0"/>
              <a:cs typeface="Calibri" panose="020F0502020204030204" pitchFamily="34" charset="0"/>
            </a:endParaRPr>
          </a:p>
        </p:txBody>
      </p:sp>
      <p:sp>
        <p:nvSpPr>
          <p:cNvPr id="4" name="Marcador de pie de página 3">
            <a:extLst>
              <a:ext uri="{FF2B5EF4-FFF2-40B4-BE49-F238E27FC236}">
                <a16:creationId xmlns:a16="http://schemas.microsoft.com/office/drawing/2014/main" id="{D7712CF0-0705-4C27-8130-E46835507423}"/>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3334074224"/>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F2416569-2811-43F1-B194-88031A3098AD}" type="slidenum">
              <a:rPr lang="es-ES" smtClean="0">
                <a:solidFill>
                  <a:prstClr val="black"/>
                </a:solidFill>
              </a:rPr>
              <a:pPr/>
              <a:t>131</a:t>
            </a:fld>
            <a:endParaRPr lang="es-ES">
              <a:solidFill>
                <a:prstClr val="black"/>
              </a:solidFill>
            </a:endParaRPr>
          </a:p>
        </p:txBody>
      </p:sp>
      <p:sp>
        <p:nvSpPr>
          <p:cNvPr id="7" name="Título 1">
            <a:extLst>
              <a:ext uri="{FF2B5EF4-FFF2-40B4-BE49-F238E27FC236}">
                <a16:creationId xmlns:a16="http://schemas.microsoft.com/office/drawing/2014/main" id="{0AB998AB-C2A6-4309-81E8-7B43D2E92E7D}"/>
              </a:ext>
            </a:extLst>
          </p:cNvPr>
          <p:cNvSpPr txBox="1">
            <a:spLocks/>
          </p:cNvSpPr>
          <p:nvPr/>
        </p:nvSpPr>
        <p:spPr>
          <a:xfrm>
            <a:off x="457200" y="457200"/>
            <a:ext cx="8229600" cy="648072"/>
          </a:xfrm>
          <a:prstGeom prst="rect">
            <a:avLst/>
          </a:prstGeom>
        </p:spPr>
        <p:txBody>
          <a:bodyPr>
            <a:noAutofit/>
          </a:bodyPr>
          <a:lstStyle>
            <a:lvl1pPr algn="ctr" defTabSz="914400" rtl="0" eaLnBrk="1" latinLnBrk="0" hangingPunct="1">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US" sz="4062" b="0" dirty="0">
                <a:solidFill>
                  <a:schemeClr val="bg1">
                    <a:lumMod val="75000"/>
                  </a:schemeClr>
                </a:solidFill>
                <a:latin typeface="+mj-lt"/>
                <a:cs typeface="Calibri" panose="020F0502020204030204" pitchFamily="34" charset="0"/>
              </a:rPr>
              <a:t>Digital Control for PMSM – LFT</a:t>
            </a:r>
          </a:p>
        </p:txBody>
      </p:sp>
      <p:sp>
        <p:nvSpPr>
          <p:cNvPr id="5" name="TextBox 5">
            <a:extLst>
              <a:ext uri="{FF2B5EF4-FFF2-40B4-BE49-F238E27FC236}">
                <a16:creationId xmlns:a16="http://schemas.microsoft.com/office/drawing/2014/main" id="{50A66453-8264-4587-9ADC-7DA253B73326}"/>
              </a:ext>
            </a:extLst>
          </p:cNvPr>
          <p:cNvSpPr txBox="1"/>
          <p:nvPr/>
        </p:nvSpPr>
        <p:spPr>
          <a:xfrm>
            <a:off x="152400" y="1371600"/>
            <a:ext cx="8796560" cy="445770"/>
          </a:xfrm>
          <a:prstGeom prst="rect">
            <a:avLst/>
          </a:prstGeom>
        </p:spPr>
        <p:txBody>
          <a:bodyPr wrap="square" rtlCol="0">
            <a:noAutofit/>
          </a:bodyPr>
          <a:lstStyle/>
          <a:p>
            <a:pPr algn="just"/>
            <a:r>
              <a:rPr lang="en-US" sz="2000" b="1" dirty="0">
                <a:solidFill>
                  <a:schemeClr val="tx1">
                    <a:lumMod val="50000"/>
                    <a:lumOff val="50000"/>
                  </a:schemeClr>
                </a:solidFill>
                <a:latin typeface="Calibri" panose="020F0502020204030204" pitchFamily="34" charset="0"/>
                <a:cs typeface="Calibri" panose="020F0502020204030204" pitchFamily="34" charset="0"/>
              </a:rPr>
              <a:t>Low Frequency Timer</a:t>
            </a:r>
          </a:p>
        </p:txBody>
      </p:sp>
      <p:sp>
        <p:nvSpPr>
          <p:cNvPr id="4" name="Rectangle 2">
            <a:extLst>
              <a:ext uri="{FF2B5EF4-FFF2-40B4-BE49-F238E27FC236}">
                <a16:creationId xmlns:a16="http://schemas.microsoft.com/office/drawing/2014/main" id="{DD99273E-02FF-43F2-820E-483A24044CD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8" name="Rectangle 4">
            <a:extLst>
              <a:ext uri="{FF2B5EF4-FFF2-40B4-BE49-F238E27FC236}">
                <a16:creationId xmlns:a16="http://schemas.microsoft.com/office/drawing/2014/main" id="{1C514DE3-FBB4-4915-B92D-8B41A733241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 name="Rectángulo 1">
            <a:extLst>
              <a:ext uri="{FF2B5EF4-FFF2-40B4-BE49-F238E27FC236}">
                <a16:creationId xmlns:a16="http://schemas.microsoft.com/office/drawing/2014/main" id="{0A27D234-208F-4CC1-ADE8-421CDBD6296D}"/>
              </a:ext>
            </a:extLst>
          </p:cNvPr>
          <p:cNvSpPr/>
          <p:nvPr/>
        </p:nvSpPr>
        <p:spPr>
          <a:xfrm>
            <a:off x="528856" y="1830540"/>
            <a:ext cx="7263014" cy="923330"/>
          </a:xfrm>
          <a:prstGeom prst="rect">
            <a:avLst/>
          </a:prstGeom>
        </p:spPr>
        <p:txBody>
          <a:bodyPr wrap="none">
            <a:spAutoFit/>
          </a:bodyPr>
          <a:lstStyle/>
          <a:p>
            <a:pPr marL="285750" indent="-285750" algn="just">
              <a:buFont typeface="Arial" panose="020B0604020202020204" pitchFamily="34" charset="0"/>
              <a:buChar char="•"/>
            </a:pPr>
            <a:r>
              <a:rPr lang="en-US" dirty="0">
                <a:latin typeface="Calibri" panose="020F0502020204030204" pitchFamily="34" charset="0"/>
                <a:cs typeface="Calibri" panose="020F0502020204030204" pitchFamily="34" charset="0"/>
              </a:rPr>
              <a:t>Motor, converter and microcontroller temperature calculations</a:t>
            </a:r>
          </a:p>
          <a:p>
            <a:pPr marL="285750" indent="-285750" algn="just">
              <a:buFont typeface="Arial" panose="020B0604020202020204" pitchFamily="34" charset="0"/>
              <a:buChar char="•"/>
            </a:pPr>
            <a:r>
              <a:rPr lang="en-US" dirty="0" err="1">
                <a:latin typeface="Calibri" panose="020F0502020204030204" pitchFamily="34" charset="0"/>
                <a:cs typeface="Calibri" panose="020F0502020204030204" pitchFamily="34" charset="0"/>
              </a:rPr>
              <a:t>Systick</a:t>
            </a:r>
            <a:r>
              <a:rPr lang="en-US" dirty="0">
                <a:latin typeface="Calibri" panose="020F0502020204030204" pitchFamily="34" charset="0"/>
                <a:cs typeface="Calibri" panose="020F0502020204030204" pitchFamily="34" charset="0"/>
              </a:rPr>
              <a:t> calculation, that is the base of the state machine of the converter</a:t>
            </a:r>
          </a:p>
          <a:p>
            <a:pPr marL="285750" indent="-285750" algn="just">
              <a:buFont typeface="Arial" panose="020B0604020202020204" pitchFamily="34" charset="0"/>
              <a:buChar char="•"/>
            </a:pPr>
            <a:r>
              <a:rPr lang="en-US" dirty="0">
                <a:latin typeface="Calibri" panose="020F0502020204030204" pitchFamily="34" charset="0"/>
                <a:cs typeface="Calibri" panose="020F0502020204030204" pitchFamily="34" charset="0"/>
              </a:rPr>
              <a:t>Torque reference </a:t>
            </a:r>
            <a:r>
              <a:rPr lang="en-US" dirty="0" err="1">
                <a:latin typeface="Calibri" panose="020F0502020204030204" pitchFamily="34" charset="0"/>
                <a:cs typeface="Calibri" panose="020F0502020204030204" pitchFamily="34" charset="0"/>
              </a:rPr>
              <a:t>reference</a:t>
            </a:r>
            <a:r>
              <a:rPr lang="en-US" dirty="0">
                <a:latin typeface="Calibri" panose="020F0502020204030204" pitchFamily="34" charset="0"/>
                <a:cs typeface="Calibri" panose="020F0502020204030204" pitchFamily="34" charset="0"/>
              </a:rPr>
              <a:t> and ramp limitations</a:t>
            </a:r>
          </a:p>
        </p:txBody>
      </p:sp>
      <p:sp>
        <p:nvSpPr>
          <p:cNvPr id="6" name="Marcador de pie de página 5">
            <a:extLst>
              <a:ext uri="{FF2B5EF4-FFF2-40B4-BE49-F238E27FC236}">
                <a16:creationId xmlns:a16="http://schemas.microsoft.com/office/drawing/2014/main" id="{770B08EC-E094-405C-80F3-390FBADC7DD8}"/>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2804331873"/>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F2416569-2811-43F1-B194-88031A3098AD}" type="slidenum">
              <a:rPr lang="es-ES" smtClean="0">
                <a:solidFill>
                  <a:prstClr val="black"/>
                </a:solidFill>
              </a:rPr>
              <a:pPr/>
              <a:t>132</a:t>
            </a:fld>
            <a:endParaRPr lang="es-ES">
              <a:solidFill>
                <a:prstClr val="black"/>
              </a:solidFill>
            </a:endParaRPr>
          </a:p>
        </p:txBody>
      </p:sp>
      <p:sp>
        <p:nvSpPr>
          <p:cNvPr id="7" name="Título 1">
            <a:extLst>
              <a:ext uri="{FF2B5EF4-FFF2-40B4-BE49-F238E27FC236}">
                <a16:creationId xmlns:a16="http://schemas.microsoft.com/office/drawing/2014/main" id="{0AB998AB-C2A6-4309-81E8-7B43D2E92E7D}"/>
              </a:ext>
            </a:extLst>
          </p:cNvPr>
          <p:cNvSpPr txBox="1">
            <a:spLocks/>
          </p:cNvSpPr>
          <p:nvPr/>
        </p:nvSpPr>
        <p:spPr>
          <a:xfrm>
            <a:off x="457200" y="457200"/>
            <a:ext cx="8229600" cy="648072"/>
          </a:xfrm>
          <a:prstGeom prst="rect">
            <a:avLst/>
          </a:prstGeom>
        </p:spPr>
        <p:txBody>
          <a:bodyPr>
            <a:noAutofit/>
          </a:bodyPr>
          <a:lstStyle>
            <a:lvl1pPr algn="ctr" defTabSz="914400" rtl="0" eaLnBrk="1" latinLnBrk="0" hangingPunct="1">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US" sz="4062" b="0" dirty="0">
                <a:solidFill>
                  <a:schemeClr val="bg1">
                    <a:lumMod val="75000"/>
                  </a:schemeClr>
                </a:solidFill>
                <a:latin typeface="+mj-lt"/>
                <a:cs typeface="Calibri" panose="020F0502020204030204" pitchFamily="34" charset="0"/>
              </a:rPr>
              <a:t>Digital Control for PMSM – Pos. </a:t>
            </a:r>
            <a:r>
              <a:rPr lang="en-US" sz="4062" b="0" dirty="0" err="1">
                <a:solidFill>
                  <a:schemeClr val="bg1">
                    <a:lumMod val="75000"/>
                  </a:schemeClr>
                </a:solidFill>
                <a:latin typeface="+mj-lt"/>
                <a:cs typeface="Calibri" panose="020F0502020204030204" pitchFamily="34" charset="0"/>
              </a:rPr>
              <a:t>Fdb</a:t>
            </a:r>
            <a:r>
              <a:rPr lang="en-US" sz="4062" b="0" dirty="0">
                <a:solidFill>
                  <a:schemeClr val="bg1">
                    <a:lumMod val="75000"/>
                  </a:schemeClr>
                </a:solidFill>
                <a:latin typeface="+mj-lt"/>
                <a:cs typeface="Calibri" panose="020F0502020204030204" pitchFamily="34" charset="0"/>
              </a:rPr>
              <a:t>.</a:t>
            </a:r>
          </a:p>
          <a:p>
            <a:endParaRPr lang="en-US" dirty="0">
              <a:latin typeface="Calibri" panose="020F0502020204030204" pitchFamily="34" charset="0"/>
              <a:cs typeface="Calibri" panose="020F0502020204030204" pitchFamily="34" charset="0"/>
            </a:endParaRPr>
          </a:p>
        </p:txBody>
      </p:sp>
      <p:sp>
        <p:nvSpPr>
          <p:cNvPr id="5" name="TextBox 5">
            <a:extLst>
              <a:ext uri="{FF2B5EF4-FFF2-40B4-BE49-F238E27FC236}">
                <a16:creationId xmlns:a16="http://schemas.microsoft.com/office/drawing/2014/main" id="{50A66453-8264-4587-9ADC-7DA253B73326}"/>
              </a:ext>
            </a:extLst>
          </p:cNvPr>
          <p:cNvSpPr txBox="1"/>
          <p:nvPr/>
        </p:nvSpPr>
        <p:spPr>
          <a:xfrm>
            <a:off x="152400" y="1371600"/>
            <a:ext cx="8796560" cy="445770"/>
          </a:xfrm>
          <a:prstGeom prst="rect">
            <a:avLst/>
          </a:prstGeom>
        </p:spPr>
        <p:txBody>
          <a:bodyPr wrap="square" rtlCol="0">
            <a:noAutofit/>
          </a:bodyPr>
          <a:lstStyle/>
          <a:p>
            <a:pPr algn="just"/>
            <a:r>
              <a:rPr lang="en-US" sz="2000" b="1" dirty="0">
                <a:solidFill>
                  <a:schemeClr val="tx1">
                    <a:lumMod val="50000"/>
                    <a:lumOff val="50000"/>
                  </a:schemeClr>
                </a:solidFill>
                <a:latin typeface="Calibri" panose="020F0502020204030204" pitchFamily="34" charset="0"/>
                <a:cs typeface="Calibri" panose="020F0502020204030204" pitchFamily="34" charset="0"/>
              </a:rPr>
              <a:t>Position Sensor Calculation</a:t>
            </a:r>
          </a:p>
        </p:txBody>
      </p:sp>
      <p:sp>
        <p:nvSpPr>
          <p:cNvPr id="4" name="Rectangle 2">
            <a:extLst>
              <a:ext uri="{FF2B5EF4-FFF2-40B4-BE49-F238E27FC236}">
                <a16:creationId xmlns:a16="http://schemas.microsoft.com/office/drawing/2014/main" id="{DD99273E-02FF-43F2-820E-483A24044CD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8" name="Rectangle 4">
            <a:extLst>
              <a:ext uri="{FF2B5EF4-FFF2-40B4-BE49-F238E27FC236}">
                <a16:creationId xmlns:a16="http://schemas.microsoft.com/office/drawing/2014/main" id="{1C514DE3-FBB4-4915-B92D-8B41A733241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 name="Rectángulo 1">
            <a:extLst>
              <a:ext uri="{FF2B5EF4-FFF2-40B4-BE49-F238E27FC236}">
                <a16:creationId xmlns:a16="http://schemas.microsoft.com/office/drawing/2014/main" id="{0A27D234-208F-4CC1-ADE8-421CDBD6296D}"/>
              </a:ext>
            </a:extLst>
          </p:cNvPr>
          <p:cNvSpPr/>
          <p:nvPr/>
        </p:nvSpPr>
        <p:spPr>
          <a:xfrm>
            <a:off x="729609" y="1830540"/>
            <a:ext cx="6861494" cy="369332"/>
          </a:xfrm>
          <a:prstGeom prst="rect">
            <a:avLst/>
          </a:prstGeom>
        </p:spPr>
        <p:txBody>
          <a:bodyPr wrap="none">
            <a:spAutoFit/>
          </a:bodyPr>
          <a:lstStyle/>
          <a:p>
            <a:pPr marL="285750" indent="-285750" algn="just">
              <a:buFont typeface="Arial" panose="020B0604020202020204" pitchFamily="34" charset="0"/>
              <a:buChar char="•"/>
            </a:pPr>
            <a:r>
              <a:rPr lang="en-US" dirty="0">
                <a:latin typeface="Calibri" panose="020F0502020204030204" pitchFamily="34" charset="0"/>
                <a:cs typeface="Calibri" panose="020F0502020204030204" pitchFamily="34" charset="0"/>
              </a:rPr>
              <a:t>Hall sensors using ECAP interrupts generated by Hall signals triggers.</a:t>
            </a:r>
          </a:p>
        </p:txBody>
      </p:sp>
      <p:sp>
        <p:nvSpPr>
          <p:cNvPr id="6" name="Marcador de pie de página 5">
            <a:extLst>
              <a:ext uri="{FF2B5EF4-FFF2-40B4-BE49-F238E27FC236}">
                <a16:creationId xmlns:a16="http://schemas.microsoft.com/office/drawing/2014/main" id="{B696AE46-E7B3-457A-B123-BBE95875ABD0}"/>
              </a:ext>
            </a:extLst>
          </p:cNvPr>
          <p:cNvSpPr>
            <a:spLocks noGrp="1"/>
          </p:cNvSpPr>
          <p:nvPr>
            <p:ph type="ftr" sz="quarter" idx="11"/>
          </p:nvPr>
        </p:nvSpPr>
        <p:spPr/>
        <p:txBody>
          <a:bodyPr/>
          <a:lstStyle/>
          <a:p>
            <a:r>
              <a:rPr lang="ca-ES"/>
              <a:t>PMSM motor control</a:t>
            </a:r>
          </a:p>
        </p:txBody>
      </p:sp>
      <p:pic>
        <p:nvPicPr>
          <p:cNvPr id="10" name="Imatge 9">
            <a:extLst>
              <a:ext uri="{FF2B5EF4-FFF2-40B4-BE49-F238E27FC236}">
                <a16:creationId xmlns:a16="http://schemas.microsoft.com/office/drawing/2014/main" id="{367869DC-10A1-4B19-85B0-C9DC023E34AC}"/>
              </a:ext>
            </a:extLst>
          </p:cNvPr>
          <p:cNvPicPr>
            <a:picLocks noChangeAspect="1"/>
          </p:cNvPicPr>
          <p:nvPr/>
        </p:nvPicPr>
        <p:blipFill>
          <a:blip r:embed="rId2"/>
          <a:stretch>
            <a:fillRect/>
          </a:stretch>
        </p:blipFill>
        <p:spPr>
          <a:xfrm>
            <a:off x="1962986" y="2362244"/>
            <a:ext cx="4394739" cy="3588469"/>
          </a:xfrm>
          <a:prstGeom prst="rect">
            <a:avLst/>
          </a:prstGeom>
        </p:spPr>
      </p:pic>
    </p:spTree>
    <p:extLst>
      <p:ext uri="{BB962C8B-B14F-4D97-AF65-F5344CB8AC3E}">
        <p14:creationId xmlns:p14="http://schemas.microsoft.com/office/powerpoint/2010/main" val="3580037846"/>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F2416569-2811-43F1-B194-88031A3098AD}" type="slidenum">
              <a:rPr lang="es-ES" smtClean="0">
                <a:solidFill>
                  <a:prstClr val="black"/>
                </a:solidFill>
              </a:rPr>
              <a:pPr/>
              <a:t>133</a:t>
            </a:fld>
            <a:endParaRPr lang="es-ES">
              <a:solidFill>
                <a:prstClr val="black"/>
              </a:solidFill>
            </a:endParaRPr>
          </a:p>
        </p:txBody>
      </p:sp>
      <p:sp>
        <p:nvSpPr>
          <p:cNvPr id="7" name="Título 1">
            <a:extLst>
              <a:ext uri="{FF2B5EF4-FFF2-40B4-BE49-F238E27FC236}">
                <a16:creationId xmlns:a16="http://schemas.microsoft.com/office/drawing/2014/main" id="{0AB998AB-C2A6-4309-81E8-7B43D2E92E7D}"/>
              </a:ext>
            </a:extLst>
          </p:cNvPr>
          <p:cNvSpPr txBox="1">
            <a:spLocks/>
          </p:cNvSpPr>
          <p:nvPr/>
        </p:nvSpPr>
        <p:spPr>
          <a:xfrm>
            <a:off x="457200" y="457200"/>
            <a:ext cx="8229600" cy="648072"/>
          </a:xfrm>
          <a:prstGeom prst="rect">
            <a:avLst/>
          </a:prstGeom>
        </p:spPr>
        <p:txBody>
          <a:bodyPr>
            <a:noAutofit/>
          </a:bodyPr>
          <a:lstStyle>
            <a:lvl1pPr algn="ctr" defTabSz="914400" rtl="0" eaLnBrk="1" latinLnBrk="0" hangingPunct="1">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US" sz="4062" b="0" dirty="0">
                <a:solidFill>
                  <a:schemeClr val="bg1">
                    <a:lumMod val="75000"/>
                  </a:schemeClr>
                </a:solidFill>
                <a:latin typeface="+mj-lt"/>
                <a:cs typeface="Calibri" panose="020F0502020204030204" pitchFamily="34" charset="0"/>
              </a:rPr>
              <a:t>Digital Control for PMSM – Pos. </a:t>
            </a:r>
            <a:r>
              <a:rPr lang="en-US" sz="4062" b="0" dirty="0" err="1">
                <a:solidFill>
                  <a:schemeClr val="bg1">
                    <a:lumMod val="75000"/>
                  </a:schemeClr>
                </a:solidFill>
                <a:latin typeface="+mj-lt"/>
                <a:cs typeface="Calibri" panose="020F0502020204030204" pitchFamily="34" charset="0"/>
              </a:rPr>
              <a:t>Fdb</a:t>
            </a:r>
            <a:r>
              <a:rPr lang="en-US" sz="4062" b="0" dirty="0">
                <a:solidFill>
                  <a:schemeClr val="bg1">
                    <a:lumMod val="75000"/>
                  </a:schemeClr>
                </a:solidFill>
                <a:latin typeface="+mj-lt"/>
                <a:cs typeface="Calibri" panose="020F0502020204030204" pitchFamily="34" charset="0"/>
              </a:rPr>
              <a:t>.</a:t>
            </a:r>
          </a:p>
          <a:p>
            <a:endParaRPr lang="en-US" dirty="0">
              <a:latin typeface="Calibri" panose="020F0502020204030204" pitchFamily="34" charset="0"/>
              <a:cs typeface="Calibri" panose="020F0502020204030204" pitchFamily="34" charset="0"/>
            </a:endParaRPr>
          </a:p>
        </p:txBody>
      </p:sp>
      <p:sp>
        <p:nvSpPr>
          <p:cNvPr id="5" name="TextBox 5">
            <a:extLst>
              <a:ext uri="{FF2B5EF4-FFF2-40B4-BE49-F238E27FC236}">
                <a16:creationId xmlns:a16="http://schemas.microsoft.com/office/drawing/2014/main" id="{50A66453-8264-4587-9ADC-7DA253B73326}"/>
              </a:ext>
            </a:extLst>
          </p:cNvPr>
          <p:cNvSpPr txBox="1"/>
          <p:nvPr/>
        </p:nvSpPr>
        <p:spPr>
          <a:xfrm>
            <a:off x="152400" y="1371600"/>
            <a:ext cx="8796560" cy="445770"/>
          </a:xfrm>
          <a:prstGeom prst="rect">
            <a:avLst/>
          </a:prstGeom>
        </p:spPr>
        <p:txBody>
          <a:bodyPr wrap="square" rtlCol="0">
            <a:noAutofit/>
          </a:bodyPr>
          <a:lstStyle/>
          <a:p>
            <a:pPr algn="just"/>
            <a:r>
              <a:rPr lang="en-US" sz="2000" b="1" dirty="0">
                <a:solidFill>
                  <a:schemeClr val="tx1">
                    <a:lumMod val="50000"/>
                    <a:lumOff val="50000"/>
                  </a:schemeClr>
                </a:solidFill>
                <a:latin typeface="Calibri" panose="020F0502020204030204" pitchFamily="34" charset="0"/>
                <a:cs typeface="Calibri" panose="020F0502020204030204" pitchFamily="34" charset="0"/>
              </a:rPr>
              <a:t>Position Sensor Calculation</a:t>
            </a:r>
          </a:p>
        </p:txBody>
      </p:sp>
      <p:sp>
        <p:nvSpPr>
          <p:cNvPr id="4" name="Rectangle 2">
            <a:extLst>
              <a:ext uri="{FF2B5EF4-FFF2-40B4-BE49-F238E27FC236}">
                <a16:creationId xmlns:a16="http://schemas.microsoft.com/office/drawing/2014/main" id="{DD99273E-02FF-43F2-820E-483A24044CD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8" name="Rectangle 4">
            <a:extLst>
              <a:ext uri="{FF2B5EF4-FFF2-40B4-BE49-F238E27FC236}">
                <a16:creationId xmlns:a16="http://schemas.microsoft.com/office/drawing/2014/main" id="{1C514DE3-FBB4-4915-B92D-8B41A733241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 name="Rectángulo 1">
            <a:extLst>
              <a:ext uri="{FF2B5EF4-FFF2-40B4-BE49-F238E27FC236}">
                <a16:creationId xmlns:a16="http://schemas.microsoft.com/office/drawing/2014/main" id="{0A27D234-208F-4CC1-ADE8-421CDBD6296D}"/>
              </a:ext>
            </a:extLst>
          </p:cNvPr>
          <p:cNvSpPr/>
          <p:nvPr/>
        </p:nvSpPr>
        <p:spPr>
          <a:xfrm>
            <a:off x="586076" y="1830540"/>
            <a:ext cx="7148560" cy="1200329"/>
          </a:xfrm>
          <a:prstGeom prst="rect">
            <a:avLst/>
          </a:prstGeom>
        </p:spPr>
        <p:txBody>
          <a:bodyPr wrap="none">
            <a:spAutoFit/>
          </a:bodyPr>
          <a:lstStyle/>
          <a:p>
            <a:pPr marL="285750" indent="-285750" algn="just">
              <a:buFont typeface="Arial" panose="020B0604020202020204" pitchFamily="34" charset="0"/>
              <a:buChar char="•"/>
            </a:pPr>
            <a:r>
              <a:rPr lang="en-US" dirty="0">
                <a:latin typeface="Calibri" panose="020F0502020204030204" pitchFamily="34" charset="0"/>
                <a:cs typeface="Calibri" panose="020F0502020204030204" pitchFamily="34" charset="0"/>
              </a:rPr>
              <a:t>Resolver using atan2 function or PLL executed depending the electrical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frequency to calculate.</a:t>
            </a:r>
          </a:p>
          <a:p>
            <a:pPr marL="285750" indent="-285750" algn="just">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sp>
        <p:nvSpPr>
          <p:cNvPr id="6" name="Marcador de pie de página 5">
            <a:extLst>
              <a:ext uri="{FF2B5EF4-FFF2-40B4-BE49-F238E27FC236}">
                <a16:creationId xmlns:a16="http://schemas.microsoft.com/office/drawing/2014/main" id="{B696AE46-E7B3-457A-B123-BBE95875ABD0}"/>
              </a:ext>
            </a:extLst>
          </p:cNvPr>
          <p:cNvSpPr>
            <a:spLocks noGrp="1"/>
          </p:cNvSpPr>
          <p:nvPr>
            <p:ph type="ftr" sz="quarter" idx="11"/>
          </p:nvPr>
        </p:nvSpPr>
        <p:spPr/>
        <p:txBody>
          <a:bodyPr/>
          <a:lstStyle/>
          <a:p>
            <a:r>
              <a:rPr lang="ca-ES"/>
              <a:t>PMSM motor control</a:t>
            </a:r>
          </a:p>
        </p:txBody>
      </p:sp>
      <p:pic>
        <p:nvPicPr>
          <p:cNvPr id="9" name="Imatge 8">
            <a:extLst>
              <a:ext uri="{FF2B5EF4-FFF2-40B4-BE49-F238E27FC236}">
                <a16:creationId xmlns:a16="http://schemas.microsoft.com/office/drawing/2014/main" id="{E59F7755-A2D8-454C-96DD-7C9CCE59380C}"/>
              </a:ext>
            </a:extLst>
          </p:cNvPr>
          <p:cNvPicPr>
            <a:picLocks noChangeAspect="1"/>
          </p:cNvPicPr>
          <p:nvPr/>
        </p:nvPicPr>
        <p:blipFill>
          <a:blip r:embed="rId2"/>
          <a:stretch>
            <a:fillRect/>
          </a:stretch>
        </p:blipFill>
        <p:spPr>
          <a:xfrm>
            <a:off x="863600" y="2656549"/>
            <a:ext cx="7048500" cy="3548407"/>
          </a:xfrm>
          <a:prstGeom prst="rect">
            <a:avLst/>
          </a:prstGeom>
        </p:spPr>
      </p:pic>
    </p:spTree>
    <p:extLst>
      <p:ext uri="{BB962C8B-B14F-4D97-AF65-F5344CB8AC3E}">
        <p14:creationId xmlns:p14="http://schemas.microsoft.com/office/powerpoint/2010/main" val="3643161645"/>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B0969B08-B214-4D00-A057-E9272541E40E}"/>
              </a:ext>
            </a:extLst>
          </p:cNvPr>
          <p:cNvSpPr txBox="1">
            <a:spLocks/>
          </p:cNvSpPr>
          <p:nvPr/>
        </p:nvSpPr>
        <p:spPr>
          <a:xfrm>
            <a:off x="457200" y="457199"/>
            <a:ext cx="8229600" cy="1100753"/>
          </a:xfrm>
          <a:prstGeom prst="rect">
            <a:avLst/>
          </a:prstGeom>
        </p:spPr>
        <p:txBody>
          <a:bodyPr>
            <a:noAutofit/>
          </a:bodyPr>
          <a:lstStyle>
            <a:lvl1pPr algn="ctr" defTabSz="914400" rtl="0" eaLnBrk="1" latinLnBrk="0" hangingPunct="1">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US" dirty="0">
                <a:latin typeface="Calibri" panose="020F0502020204030204" pitchFamily="34" charset="0"/>
                <a:cs typeface="Calibri" panose="020F0502020204030204" pitchFamily="34" charset="0"/>
              </a:rPr>
              <a:t>Q&amp;A</a:t>
            </a:r>
          </a:p>
        </p:txBody>
      </p:sp>
      <p:pic>
        <p:nvPicPr>
          <p:cNvPr id="11" name="Picture 10">
            <a:extLst>
              <a:ext uri="{FF2B5EF4-FFF2-40B4-BE49-F238E27FC236}">
                <a16:creationId xmlns:a16="http://schemas.microsoft.com/office/drawing/2014/main" id="{11A7FB9B-F037-46D9-BA95-204BEC4DCD97}"/>
              </a:ext>
            </a:extLst>
          </p:cNvPr>
          <p:cNvPicPr>
            <a:picLocks noChangeAspect="1"/>
          </p:cNvPicPr>
          <p:nvPr/>
        </p:nvPicPr>
        <p:blipFill>
          <a:blip r:embed="rId2"/>
          <a:stretch>
            <a:fillRect/>
          </a:stretch>
        </p:blipFill>
        <p:spPr>
          <a:xfrm>
            <a:off x="1320800" y="1600200"/>
            <a:ext cx="6502400" cy="3657600"/>
          </a:xfrm>
          <a:prstGeom prst="rect">
            <a:avLst/>
          </a:prstGeom>
        </p:spPr>
      </p:pic>
      <p:sp>
        <p:nvSpPr>
          <p:cNvPr id="2" name="Marcador de pie de página 1">
            <a:extLst>
              <a:ext uri="{FF2B5EF4-FFF2-40B4-BE49-F238E27FC236}">
                <a16:creationId xmlns:a16="http://schemas.microsoft.com/office/drawing/2014/main" id="{9B48A704-B9BD-4016-8D45-AEEDBD25255C}"/>
              </a:ext>
            </a:extLst>
          </p:cNvPr>
          <p:cNvSpPr>
            <a:spLocks noGrp="1"/>
          </p:cNvSpPr>
          <p:nvPr>
            <p:ph type="ftr" sz="quarter" idx="11"/>
          </p:nvPr>
        </p:nvSpPr>
        <p:spPr/>
        <p:txBody>
          <a:bodyPr/>
          <a:lstStyle/>
          <a:p>
            <a:r>
              <a:rPr lang="ca-ES"/>
              <a:t>PMSM motor control</a:t>
            </a:r>
          </a:p>
        </p:txBody>
      </p:sp>
      <p:sp>
        <p:nvSpPr>
          <p:cNvPr id="3" name="Marcador de número de diapositiva 2">
            <a:extLst>
              <a:ext uri="{FF2B5EF4-FFF2-40B4-BE49-F238E27FC236}">
                <a16:creationId xmlns:a16="http://schemas.microsoft.com/office/drawing/2014/main" id="{928F5BE4-26FC-4B58-9F78-680D72BC9636}"/>
              </a:ext>
            </a:extLst>
          </p:cNvPr>
          <p:cNvSpPr>
            <a:spLocks noGrp="1"/>
          </p:cNvSpPr>
          <p:nvPr>
            <p:ph type="sldNum" sz="quarter" idx="12"/>
          </p:nvPr>
        </p:nvSpPr>
        <p:spPr/>
        <p:txBody>
          <a:bodyPr/>
          <a:lstStyle/>
          <a:p>
            <a:fld id="{AC73A611-7CB3-407B-8955-E73429FEB09D}" type="slidenum">
              <a:rPr lang="ca-ES" smtClean="0"/>
              <a:pPr/>
              <a:t>134</a:t>
            </a:fld>
            <a:endParaRPr lang="ca-ES"/>
          </a:p>
        </p:txBody>
      </p:sp>
    </p:spTree>
    <p:extLst>
      <p:ext uri="{BB962C8B-B14F-4D97-AF65-F5344CB8AC3E}">
        <p14:creationId xmlns:p14="http://schemas.microsoft.com/office/powerpoint/2010/main" val="220970084"/>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F2416569-2811-43F1-B194-88031A3098AD}" type="slidenum">
              <a:rPr lang="en-US" smtClean="0">
                <a:solidFill>
                  <a:prstClr val="black"/>
                </a:solidFill>
              </a:rPr>
              <a:pPr/>
              <a:t>135</a:t>
            </a:fld>
            <a:endParaRPr lang="en-US" dirty="0">
              <a:solidFill>
                <a:prstClr val="black"/>
              </a:solidFill>
            </a:endParaRPr>
          </a:p>
        </p:txBody>
      </p:sp>
      <p:sp>
        <p:nvSpPr>
          <p:cNvPr id="32" name="Título 1">
            <a:extLst>
              <a:ext uri="{FF2B5EF4-FFF2-40B4-BE49-F238E27FC236}">
                <a16:creationId xmlns:a16="http://schemas.microsoft.com/office/drawing/2014/main" id="{C1207A6D-C03A-421E-92B8-0A09AC7F8CE3}"/>
              </a:ext>
            </a:extLst>
          </p:cNvPr>
          <p:cNvSpPr txBox="1">
            <a:spLocks/>
          </p:cNvSpPr>
          <p:nvPr/>
        </p:nvSpPr>
        <p:spPr>
          <a:xfrm>
            <a:off x="457200" y="457200"/>
            <a:ext cx="8229600" cy="648072"/>
          </a:xfrm>
          <a:prstGeom prst="rect">
            <a:avLst/>
          </a:prstGeom>
        </p:spPr>
        <p:txBody>
          <a:bodyPr>
            <a:noAutofit/>
          </a:bodyPr>
          <a:lstStyle>
            <a:lvl1pPr algn="ctr" defTabSz="914400" rtl="0" eaLnBrk="1" latinLnBrk="0" hangingPunct="1">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US" dirty="0">
                <a:latin typeface="Calibri" panose="020F0502020204030204" pitchFamily="34" charset="0"/>
                <a:cs typeface="Calibri" panose="020F0502020204030204" pitchFamily="34" charset="0"/>
              </a:rPr>
              <a:t>PMSM Trajectories</a:t>
            </a:r>
          </a:p>
        </p:txBody>
      </p:sp>
      <p:sp>
        <p:nvSpPr>
          <p:cNvPr id="33" name="Rectangle 32">
            <a:extLst>
              <a:ext uri="{FF2B5EF4-FFF2-40B4-BE49-F238E27FC236}">
                <a16:creationId xmlns:a16="http://schemas.microsoft.com/office/drawing/2014/main" id="{8C94FCB7-A824-4D36-8BAA-7B1FC5EF9F2C}"/>
              </a:ext>
            </a:extLst>
          </p:cNvPr>
          <p:cNvSpPr/>
          <p:nvPr/>
        </p:nvSpPr>
        <p:spPr>
          <a:xfrm>
            <a:off x="224956" y="1196752"/>
            <a:ext cx="8229600"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Equations</a:t>
            </a:r>
            <a:br>
              <a:rPr lang="en-US" b="1" dirty="0">
                <a:latin typeface="Calibri" panose="020F0502020204030204" pitchFamily="34" charset="0"/>
                <a:cs typeface="Calibri" panose="020F0502020204030204" pitchFamily="34" charset="0"/>
              </a:rPr>
            </a:br>
            <a:br>
              <a:rPr lang="en-US" b="1" dirty="0">
                <a:latin typeface="Calibri" panose="020F0502020204030204" pitchFamily="34" charset="0"/>
                <a:cs typeface="Calibri" panose="020F0502020204030204" pitchFamily="34" charset="0"/>
              </a:rPr>
            </a:br>
            <a:r>
              <a:rPr lang="en-US" b="1" dirty="0">
                <a:latin typeface="Calibri" panose="020F0502020204030204" pitchFamily="34" charset="0"/>
                <a:cs typeface="Calibri" panose="020F0502020204030204" pitchFamily="34" charset="0"/>
              </a:rPr>
              <a:t>MTPA</a:t>
            </a:r>
          </a:p>
        </p:txBody>
      </p:sp>
      <p:pic>
        <p:nvPicPr>
          <p:cNvPr id="2" name="Imagen 1">
            <a:extLst>
              <a:ext uri="{FF2B5EF4-FFF2-40B4-BE49-F238E27FC236}">
                <a16:creationId xmlns:a16="http://schemas.microsoft.com/office/drawing/2014/main" id="{9CC6491D-4258-49DF-8BF4-B76535DD3671}"/>
              </a:ext>
            </a:extLst>
          </p:cNvPr>
          <p:cNvPicPr>
            <a:picLocks noChangeAspect="1"/>
          </p:cNvPicPr>
          <p:nvPr/>
        </p:nvPicPr>
        <p:blipFill>
          <a:blip r:embed="rId3"/>
          <a:stretch>
            <a:fillRect/>
          </a:stretch>
        </p:blipFill>
        <p:spPr>
          <a:xfrm>
            <a:off x="457200" y="2194706"/>
            <a:ext cx="3857625" cy="1028700"/>
          </a:xfrm>
          <a:prstGeom prst="rect">
            <a:avLst/>
          </a:prstGeom>
        </p:spPr>
      </p:pic>
      <p:pic>
        <p:nvPicPr>
          <p:cNvPr id="4" name="Imagen 3">
            <a:extLst>
              <a:ext uri="{FF2B5EF4-FFF2-40B4-BE49-F238E27FC236}">
                <a16:creationId xmlns:a16="http://schemas.microsoft.com/office/drawing/2014/main" id="{A7EF9258-C2BA-4D17-A29C-7CBAF2F82582}"/>
              </a:ext>
            </a:extLst>
          </p:cNvPr>
          <p:cNvPicPr>
            <a:picLocks noChangeAspect="1"/>
          </p:cNvPicPr>
          <p:nvPr/>
        </p:nvPicPr>
        <p:blipFill>
          <a:blip r:embed="rId4"/>
          <a:stretch>
            <a:fillRect/>
          </a:stretch>
        </p:blipFill>
        <p:spPr>
          <a:xfrm>
            <a:off x="179512" y="4130774"/>
            <a:ext cx="4371975" cy="1314450"/>
          </a:xfrm>
          <a:prstGeom prst="rect">
            <a:avLst/>
          </a:prstGeom>
        </p:spPr>
      </p:pic>
      <p:pic>
        <p:nvPicPr>
          <p:cNvPr id="5" name="Imagen 4">
            <a:extLst>
              <a:ext uri="{FF2B5EF4-FFF2-40B4-BE49-F238E27FC236}">
                <a16:creationId xmlns:a16="http://schemas.microsoft.com/office/drawing/2014/main" id="{DB8C2062-3808-4E2A-B4ED-14408A402992}"/>
              </a:ext>
            </a:extLst>
          </p:cNvPr>
          <p:cNvPicPr>
            <a:picLocks noChangeAspect="1"/>
          </p:cNvPicPr>
          <p:nvPr/>
        </p:nvPicPr>
        <p:blipFill>
          <a:blip r:embed="rId5"/>
          <a:stretch>
            <a:fillRect/>
          </a:stretch>
        </p:blipFill>
        <p:spPr>
          <a:xfrm>
            <a:off x="4724253" y="2145035"/>
            <a:ext cx="3943350" cy="923925"/>
          </a:xfrm>
          <a:prstGeom prst="rect">
            <a:avLst/>
          </a:prstGeom>
        </p:spPr>
      </p:pic>
      <p:pic>
        <p:nvPicPr>
          <p:cNvPr id="6" name="Imagen 5">
            <a:extLst>
              <a:ext uri="{FF2B5EF4-FFF2-40B4-BE49-F238E27FC236}">
                <a16:creationId xmlns:a16="http://schemas.microsoft.com/office/drawing/2014/main" id="{33356960-625B-4299-A885-E6D8893953EC}"/>
              </a:ext>
            </a:extLst>
          </p:cNvPr>
          <p:cNvPicPr>
            <a:picLocks noChangeAspect="1"/>
          </p:cNvPicPr>
          <p:nvPr/>
        </p:nvPicPr>
        <p:blipFill>
          <a:blip r:embed="rId6"/>
          <a:stretch>
            <a:fillRect/>
          </a:stretch>
        </p:blipFill>
        <p:spPr>
          <a:xfrm>
            <a:off x="5525451" y="4506284"/>
            <a:ext cx="3043227" cy="429271"/>
          </a:xfrm>
          <a:prstGeom prst="rect">
            <a:avLst/>
          </a:prstGeom>
        </p:spPr>
      </p:pic>
      <p:pic>
        <p:nvPicPr>
          <p:cNvPr id="7" name="Imagen 6">
            <a:extLst>
              <a:ext uri="{FF2B5EF4-FFF2-40B4-BE49-F238E27FC236}">
                <a16:creationId xmlns:a16="http://schemas.microsoft.com/office/drawing/2014/main" id="{3ED8DB22-A290-4765-AA28-F88E0A2DBEF1}"/>
              </a:ext>
            </a:extLst>
          </p:cNvPr>
          <p:cNvPicPr>
            <a:picLocks noChangeAspect="1"/>
          </p:cNvPicPr>
          <p:nvPr/>
        </p:nvPicPr>
        <p:blipFill>
          <a:blip r:embed="rId7"/>
          <a:stretch>
            <a:fillRect/>
          </a:stretch>
        </p:blipFill>
        <p:spPr>
          <a:xfrm>
            <a:off x="5488680" y="5821757"/>
            <a:ext cx="2723811" cy="717155"/>
          </a:xfrm>
          <a:prstGeom prst="rect">
            <a:avLst/>
          </a:prstGeom>
        </p:spPr>
      </p:pic>
      <p:pic>
        <p:nvPicPr>
          <p:cNvPr id="8" name="Imagen 7">
            <a:extLst>
              <a:ext uri="{FF2B5EF4-FFF2-40B4-BE49-F238E27FC236}">
                <a16:creationId xmlns:a16="http://schemas.microsoft.com/office/drawing/2014/main" id="{BDEC35EA-C0C1-4867-B552-DCD45ED6236E}"/>
              </a:ext>
            </a:extLst>
          </p:cNvPr>
          <p:cNvPicPr>
            <a:picLocks noChangeAspect="1"/>
          </p:cNvPicPr>
          <p:nvPr/>
        </p:nvPicPr>
        <p:blipFill>
          <a:blip r:embed="rId8"/>
          <a:stretch>
            <a:fillRect/>
          </a:stretch>
        </p:blipFill>
        <p:spPr>
          <a:xfrm>
            <a:off x="4972013" y="3140968"/>
            <a:ext cx="3567244" cy="341690"/>
          </a:xfrm>
          <a:prstGeom prst="rect">
            <a:avLst/>
          </a:prstGeom>
        </p:spPr>
      </p:pic>
      <p:sp>
        <p:nvSpPr>
          <p:cNvPr id="11" name="Flecha derecha 5">
            <a:extLst>
              <a:ext uri="{FF2B5EF4-FFF2-40B4-BE49-F238E27FC236}">
                <a16:creationId xmlns:a16="http://schemas.microsoft.com/office/drawing/2014/main" id="{D69AE90C-3203-46F0-99F8-F57E5196B75E}"/>
              </a:ext>
            </a:extLst>
          </p:cNvPr>
          <p:cNvSpPr/>
          <p:nvPr/>
        </p:nvSpPr>
        <p:spPr>
          <a:xfrm rot="5400000">
            <a:off x="1717241" y="3395501"/>
            <a:ext cx="80002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lecha derecha 5">
            <a:extLst>
              <a:ext uri="{FF2B5EF4-FFF2-40B4-BE49-F238E27FC236}">
                <a16:creationId xmlns:a16="http://schemas.microsoft.com/office/drawing/2014/main" id="{8D616968-3472-4947-8223-7F13F5889E56}"/>
              </a:ext>
            </a:extLst>
          </p:cNvPr>
          <p:cNvSpPr/>
          <p:nvPr/>
        </p:nvSpPr>
        <p:spPr>
          <a:xfrm>
            <a:off x="4688654" y="4578449"/>
            <a:ext cx="80002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lecha derecha 5">
            <a:extLst>
              <a:ext uri="{FF2B5EF4-FFF2-40B4-BE49-F238E27FC236}">
                <a16:creationId xmlns:a16="http://schemas.microsoft.com/office/drawing/2014/main" id="{42FBA341-6EA8-4E7E-A687-76A010087C25}"/>
              </a:ext>
            </a:extLst>
          </p:cNvPr>
          <p:cNvSpPr/>
          <p:nvPr/>
        </p:nvSpPr>
        <p:spPr>
          <a:xfrm rot="5400000">
            <a:off x="6660122" y="5131631"/>
            <a:ext cx="80002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lecha derecha 5">
            <a:extLst>
              <a:ext uri="{FF2B5EF4-FFF2-40B4-BE49-F238E27FC236}">
                <a16:creationId xmlns:a16="http://schemas.microsoft.com/office/drawing/2014/main" id="{909E1F63-7CBE-416C-BDC6-F56FF27739C1}"/>
              </a:ext>
            </a:extLst>
          </p:cNvPr>
          <p:cNvSpPr/>
          <p:nvPr/>
        </p:nvSpPr>
        <p:spPr>
          <a:xfrm rot="16200000">
            <a:off x="6626733" y="3835488"/>
            <a:ext cx="80002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Marcador de pie de página 8">
            <a:extLst>
              <a:ext uri="{FF2B5EF4-FFF2-40B4-BE49-F238E27FC236}">
                <a16:creationId xmlns:a16="http://schemas.microsoft.com/office/drawing/2014/main" id="{D83645B6-5889-4F04-A7C4-C795D4128ABB}"/>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639509914"/>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F2416569-2811-43F1-B194-88031A3098AD}" type="slidenum">
              <a:rPr lang="en-US" smtClean="0">
                <a:solidFill>
                  <a:prstClr val="black"/>
                </a:solidFill>
              </a:rPr>
              <a:pPr/>
              <a:t>136</a:t>
            </a:fld>
            <a:endParaRPr lang="en-US" dirty="0">
              <a:solidFill>
                <a:prstClr val="black"/>
              </a:solidFill>
            </a:endParaRPr>
          </a:p>
        </p:txBody>
      </p:sp>
      <p:sp>
        <p:nvSpPr>
          <p:cNvPr id="32" name="Título 1">
            <a:extLst>
              <a:ext uri="{FF2B5EF4-FFF2-40B4-BE49-F238E27FC236}">
                <a16:creationId xmlns:a16="http://schemas.microsoft.com/office/drawing/2014/main" id="{C1207A6D-C03A-421E-92B8-0A09AC7F8CE3}"/>
              </a:ext>
            </a:extLst>
          </p:cNvPr>
          <p:cNvSpPr txBox="1">
            <a:spLocks/>
          </p:cNvSpPr>
          <p:nvPr/>
        </p:nvSpPr>
        <p:spPr>
          <a:xfrm>
            <a:off x="457200" y="457200"/>
            <a:ext cx="8229600" cy="648072"/>
          </a:xfrm>
          <a:prstGeom prst="rect">
            <a:avLst/>
          </a:prstGeom>
        </p:spPr>
        <p:txBody>
          <a:bodyPr>
            <a:noAutofit/>
          </a:bodyPr>
          <a:lstStyle>
            <a:lvl1pPr algn="ctr" defTabSz="914400" rtl="0" eaLnBrk="1" latinLnBrk="0" hangingPunct="1">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US" dirty="0">
                <a:latin typeface="Calibri" panose="020F0502020204030204" pitchFamily="34" charset="0"/>
                <a:cs typeface="Calibri" panose="020F0502020204030204" pitchFamily="34" charset="0"/>
              </a:rPr>
              <a:t>PMSM Trajectories</a:t>
            </a:r>
          </a:p>
        </p:txBody>
      </p:sp>
      <p:sp>
        <p:nvSpPr>
          <p:cNvPr id="33" name="Rectangle 32">
            <a:extLst>
              <a:ext uri="{FF2B5EF4-FFF2-40B4-BE49-F238E27FC236}">
                <a16:creationId xmlns:a16="http://schemas.microsoft.com/office/drawing/2014/main" id="{8C94FCB7-A824-4D36-8BAA-7B1FC5EF9F2C}"/>
              </a:ext>
            </a:extLst>
          </p:cNvPr>
          <p:cNvSpPr/>
          <p:nvPr/>
        </p:nvSpPr>
        <p:spPr>
          <a:xfrm>
            <a:off x="224956" y="1196752"/>
            <a:ext cx="8229600"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Equations</a:t>
            </a:r>
            <a:br>
              <a:rPr lang="en-US" b="1" dirty="0">
                <a:latin typeface="Calibri" panose="020F0502020204030204" pitchFamily="34" charset="0"/>
                <a:cs typeface="Calibri" panose="020F0502020204030204" pitchFamily="34" charset="0"/>
              </a:rPr>
            </a:br>
            <a:endParaRPr lang="en-US"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MTPV</a:t>
            </a:r>
          </a:p>
        </p:txBody>
      </p:sp>
      <p:pic>
        <p:nvPicPr>
          <p:cNvPr id="2" name="Imagen 1">
            <a:extLst>
              <a:ext uri="{FF2B5EF4-FFF2-40B4-BE49-F238E27FC236}">
                <a16:creationId xmlns:a16="http://schemas.microsoft.com/office/drawing/2014/main" id="{1A42CD1E-B243-417B-8B5A-D1B56CF38A56}"/>
              </a:ext>
            </a:extLst>
          </p:cNvPr>
          <p:cNvPicPr>
            <a:picLocks noChangeAspect="1"/>
          </p:cNvPicPr>
          <p:nvPr/>
        </p:nvPicPr>
        <p:blipFill>
          <a:blip r:embed="rId3"/>
          <a:stretch>
            <a:fillRect/>
          </a:stretch>
        </p:blipFill>
        <p:spPr>
          <a:xfrm>
            <a:off x="465874" y="2204864"/>
            <a:ext cx="1585846" cy="1057231"/>
          </a:xfrm>
          <a:prstGeom prst="rect">
            <a:avLst/>
          </a:prstGeom>
        </p:spPr>
      </p:pic>
      <p:pic>
        <p:nvPicPr>
          <p:cNvPr id="4" name="Imagen 3">
            <a:extLst>
              <a:ext uri="{FF2B5EF4-FFF2-40B4-BE49-F238E27FC236}">
                <a16:creationId xmlns:a16="http://schemas.microsoft.com/office/drawing/2014/main" id="{98EA6488-391C-4F3F-8672-9653E3A83F2C}"/>
              </a:ext>
            </a:extLst>
          </p:cNvPr>
          <p:cNvPicPr>
            <a:picLocks noChangeAspect="1"/>
          </p:cNvPicPr>
          <p:nvPr/>
        </p:nvPicPr>
        <p:blipFill>
          <a:blip r:embed="rId4"/>
          <a:stretch>
            <a:fillRect/>
          </a:stretch>
        </p:blipFill>
        <p:spPr>
          <a:xfrm>
            <a:off x="404971" y="4437112"/>
            <a:ext cx="4200525" cy="447675"/>
          </a:xfrm>
          <a:prstGeom prst="rect">
            <a:avLst/>
          </a:prstGeom>
        </p:spPr>
      </p:pic>
      <p:pic>
        <p:nvPicPr>
          <p:cNvPr id="5" name="Imagen 4">
            <a:extLst>
              <a:ext uri="{FF2B5EF4-FFF2-40B4-BE49-F238E27FC236}">
                <a16:creationId xmlns:a16="http://schemas.microsoft.com/office/drawing/2014/main" id="{B6B89456-3846-42AC-BA57-451155FBAFD0}"/>
              </a:ext>
            </a:extLst>
          </p:cNvPr>
          <p:cNvPicPr>
            <a:picLocks noChangeAspect="1"/>
          </p:cNvPicPr>
          <p:nvPr/>
        </p:nvPicPr>
        <p:blipFill>
          <a:blip r:embed="rId5"/>
          <a:stretch>
            <a:fillRect/>
          </a:stretch>
        </p:blipFill>
        <p:spPr>
          <a:xfrm>
            <a:off x="369360" y="6093296"/>
            <a:ext cx="4171950" cy="314325"/>
          </a:xfrm>
          <a:prstGeom prst="rect">
            <a:avLst/>
          </a:prstGeom>
        </p:spPr>
      </p:pic>
      <p:pic>
        <p:nvPicPr>
          <p:cNvPr id="6" name="Imagen 5">
            <a:extLst>
              <a:ext uri="{FF2B5EF4-FFF2-40B4-BE49-F238E27FC236}">
                <a16:creationId xmlns:a16="http://schemas.microsoft.com/office/drawing/2014/main" id="{BDE12E74-D8DB-4CFA-B10A-CC396DFB392B}"/>
              </a:ext>
            </a:extLst>
          </p:cNvPr>
          <p:cNvPicPr>
            <a:picLocks noChangeAspect="1"/>
          </p:cNvPicPr>
          <p:nvPr/>
        </p:nvPicPr>
        <p:blipFill>
          <a:blip r:embed="rId6"/>
          <a:stretch>
            <a:fillRect/>
          </a:stretch>
        </p:blipFill>
        <p:spPr>
          <a:xfrm>
            <a:off x="5000510" y="4811683"/>
            <a:ext cx="3672408" cy="864096"/>
          </a:xfrm>
          <a:prstGeom prst="rect">
            <a:avLst/>
          </a:prstGeom>
        </p:spPr>
      </p:pic>
      <p:sp>
        <p:nvSpPr>
          <p:cNvPr id="9" name="Flecha derecha 5">
            <a:extLst>
              <a:ext uri="{FF2B5EF4-FFF2-40B4-BE49-F238E27FC236}">
                <a16:creationId xmlns:a16="http://schemas.microsoft.com/office/drawing/2014/main" id="{852252FF-AD5B-456A-B910-D9D2AE096353}"/>
              </a:ext>
            </a:extLst>
          </p:cNvPr>
          <p:cNvSpPr/>
          <p:nvPr/>
        </p:nvSpPr>
        <p:spPr>
          <a:xfrm rot="5400000">
            <a:off x="778964" y="3536217"/>
            <a:ext cx="959666"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echa derecha 5">
            <a:extLst>
              <a:ext uri="{FF2B5EF4-FFF2-40B4-BE49-F238E27FC236}">
                <a16:creationId xmlns:a16="http://schemas.microsoft.com/office/drawing/2014/main" id="{069BF219-F89D-40FB-BAD6-5F9C02E881C3}"/>
              </a:ext>
            </a:extLst>
          </p:cNvPr>
          <p:cNvSpPr/>
          <p:nvPr/>
        </p:nvSpPr>
        <p:spPr>
          <a:xfrm rot="5400000">
            <a:off x="778964" y="5240847"/>
            <a:ext cx="959666"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echa derecha 5">
            <a:extLst>
              <a:ext uri="{FF2B5EF4-FFF2-40B4-BE49-F238E27FC236}">
                <a16:creationId xmlns:a16="http://schemas.microsoft.com/office/drawing/2014/main" id="{CD788DA9-011D-4AD1-9503-F4B0800D591A}"/>
              </a:ext>
            </a:extLst>
          </p:cNvPr>
          <p:cNvSpPr/>
          <p:nvPr/>
        </p:nvSpPr>
        <p:spPr>
          <a:xfrm rot="19297219">
            <a:off x="4595279" y="5544742"/>
            <a:ext cx="959666"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arcador de pie de página 6">
            <a:extLst>
              <a:ext uri="{FF2B5EF4-FFF2-40B4-BE49-F238E27FC236}">
                <a16:creationId xmlns:a16="http://schemas.microsoft.com/office/drawing/2014/main" id="{3923F1B3-6953-42E2-AA50-EC66E342D124}"/>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505082007"/>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8BAF5EC8-3755-4D1B-9DDD-5F5E4945A3D6}"/>
              </a:ext>
            </a:extLst>
          </p:cNvPr>
          <p:cNvPicPr>
            <a:picLocks noChangeAspect="1"/>
          </p:cNvPicPr>
          <p:nvPr/>
        </p:nvPicPr>
        <p:blipFill rotWithShape="1">
          <a:blip r:embed="rId3"/>
          <a:srcRect l="1" t="5015" r="5515" b="1641"/>
          <a:stretch/>
        </p:blipFill>
        <p:spPr>
          <a:xfrm>
            <a:off x="1835696" y="1628106"/>
            <a:ext cx="5472608" cy="4032448"/>
          </a:xfrm>
          <a:prstGeom prst="rect">
            <a:avLst/>
          </a:prstGeom>
          <a:ln>
            <a:noFill/>
          </a:ln>
        </p:spPr>
      </p:pic>
      <p:sp>
        <p:nvSpPr>
          <p:cNvPr id="3" name="Marcador de número de diapositiva 2"/>
          <p:cNvSpPr>
            <a:spLocks noGrp="1"/>
          </p:cNvSpPr>
          <p:nvPr>
            <p:ph type="sldNum" sz="quarter" idx="12"/>
          </p:nvPr>
        </p:nvSpPr>
        <p:spPr/>
        <p:txBody>
          <a:bodyPr/>
          <a:lstStyle/>
          <a:p>
            <a:fld id="{F2416569-2811-43F1-B194-88031A3098AD}" type="slidenum">
              <a:rPr lang="en-US" smtClean="0">
                <a:solidFill>
                  <a:prstClr val="black"/>
                </a:solidFill>
              </a:rPr>
              <a:pPr/>
              <a:t>137</a:t>
            </a:fld>
            <a:endParaRPr lang="en-US" dirty="0">
              <a:solidFill>
                <a:prstClr val="black"/>
              </a:solidFill>
            </a:endParaRPr>
          </a:p>
        </p:txBody>
      </p:sp>
      <p:sp>
        <p:nvSpPr>
          <p:cNvPr id="32" name="Título 1">
            <a:extLst>
              <a:ext uri="{FF2B5EF4-FFF2-40B4-BE49-F238E27FC236}">
                <a16:creationId xmlns:a16="http://schemas.microsoft.com/office/drawing/2014/main" id="{C1207A6D-C03A-421E-92B8-0A09AC7F8CE3}"/>
              </a:ext>
            </a:extLst>
          </p:cNvPr>
          <p:cNvSpPr txBox="1">
            <a:spLocks/>
          </p:cNvSpPr>
          <p:nvPr/>
        </p:nvSpPr>
        <p:spPr>
          <a:xfrm>
            <a:off x="457200" y="457200"/>
            <a:ext cx="8229600" cy="648072"/>
          </a:xfrm>
          <a:prstGeom prst="rect">
            <a:avLst/>
          </a:prstGeom>
        </p:spPr>
        <p:txBody>
          <a:bodyPr>
            <a:noAutofit/>
          </a:bodyPr>
          <a:lstStyle>
            <a:lvl1pPr algn="ctr" defTabSz="914400" rtl="0" eaLnBrk="1" latinLnBrk="0" hangingPunct="1">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US" dirty="0">
                <a:latin typeface="Calibri" panose="020F0502020204030204" pitchFamily="34" charset="0"/>
                <a:cs typeface="Calibri" panose="020F0502020204030204" pitchFamily="34" charset="0"/>
              </a:rPr>
              <a:t>PMSM Trajectories</a:t>
            </a:r>
          </a:p>
        </p:txBody>
      </p:sp>
      <p:sp>
        <p:nvSpPr>
          <p:cNvPr id="33" name="Rectangle 32">
            <a:extLst>
              <a:ext uri="{FF2B5EF4-FFF2-40B4-BE49-F238E27FC236}">
                <a16:creationId xmlns:a16="http://schemas.microsoft.com/office/drawing/2014/main" id="{8C94FCB7-A824-4D36-8BAA-7B1FC5EF9F2C}"/>
              </a:ext>
            </a:extLst>
          </p:cNvPr>
          <p:cNvSpPr/>
          <p:nvPr/>
        </p:nvSpPr>
        <p:spPr>
          <a:xfrm>
            <a:off x="224956" y="1196752"/>
            <a:ext cx="8229600" cy="369332"/>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Example</a:t>
            </a:r>
          </a:p>
        </p:txBody>
      </p:sp>
      <p:sp>
        <p:nvSpPr>
          <p:cNvPr id="2" name="Marcador de pie de página 1">
            <a:extLst>
              <a:ext uri="{FF2B5EF4-FFF2-40B4-BE49-F238E27FC236}">
                <a16:creationId xmlns:a16="http://schemas.microsoft.com/office/drawing/2014/main" id="{9C93E0EA-08D4-4632-9FFB-AEBD7C6EA3DF}"/>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1130697991"/>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DEEFBDC8-09C1-4DCB-806C-561D1717AA32}"/>
              </a:ext>
            </a:extLst>
          </p:cNvPr>
          <p:cNvPicPr>
            <a:picLocks noChangeAspect="1"/>
          </p:cNvPicPr>
          <p:nvPr/>
        </p:nvPicPr>
        <p:blipFill rotWithShape="1">
          <a:blip r:embed="rId3"/>
          <a:srcRect l="4243" t="6698" r="10817" b="4087"/>
          <a:stretch/>
        </p:blipFill>
        <p:spPr>
          <a:xfrm>
            <a:off x="1835696" y="1628800"/>
            <a:ext cx="5472608" cy="4031754"/>
          </a:xfrm>
          <a:prstGeom prst="rect">
            <a:avLst/>
          </a:prstGeom>
        </p:spPr>
      </p:pic>
      <p:sp>
        <p:nvSpPr>
          <p:cNvPr id="3" name="Marcador de número de diapositiva 2"/>
          <p:cNvSpPr>
            <a:spLocks noGrp="1"/>
          </p:cNvSpPr>
          <p:nvPr>
            <p:ph type="sldNum" sz="quarter" idx="12"/>
          </p:nvPr>
        </p:nvSpPr>
        <p:spPr/>
        <p:txBody>
          <a:bodyPr/>
          <a:lstStyle/>
          <a:p>
            <a:fld id="{F2416569-2811-43F1-B194-88031A3098AD}" type="slidenum">
              <a:rPr lang="en-US" smtClean="0">
                <a:solidFill>
                  <a:prstClr val="black"/>
                </a:solidFill>
              </a:rPr>
              <a:pPr/>
              <a:t>138</a:t>
            </a:fld>
            <a:endParaRPr lang="en-US" dirty="0">
              <a:solidFill>
                <a:prstClr val="black"/>
              </a:solidFill>
            </a:endParaRPr>
          </a:p>
        </p:txBody>
      </p:sp>
      <p:sp>
        <p:nvSpPr>
          <p:cNvPr id="32" name="Título 1">
            <a:extLst>
              <a:ext uri="{FF2B5EF4-FFF2-40B4-BE49-F238E27FC236}">
                <a16:creationId xmlns:a16="http://schemas.microsoft.com/office/drawing/2014/main" id="{C1207A6D-C03A-421E-92B8-0A09AC7F8CE3}"/>
              </a:ext>
            </a:extLst>
          </p:cNvPr>
          <p:cNvSpPr txBox="1">
            <a:spLocks/>
          </p:cNvSpPr>
          <p:nvPr/>
        </p:nvSpPr>
        <p:spPr>
          <a:xfrm>
            <a:off x="457200" y="457200"/>
            <a:ext cx="8229600" cy="648072"/>
          </a:xfrm>
          <a:prstGeom prst="rect">
            <a:avLst/>
          </a:prstGeom>
        </p:spPr>
        <p:txBody>
          <a:bodyPr>
            <a:noAutofit/>
          </a:bodyPr>
          <a:lstStyle>
            <a:lvl1pPr algn="ctr" defTabSz="914400" rtl="0" eaLnBrk="1" latinLnBrk="0" hangingPunct="1">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US" dirty="0">
                <a:latin typeface="Calibri" panose="020F0502020204030204" pitchFamily="34" charset="0"/>
                <a:cs typeface="Calibri" panose="020F0502020204030204" pitchFamily="34" charset="0"/>
              </a:rPr>
              <a:t>PMSM Trajectories</a:t>
            </a:r>
          </a:p>
        </p:txBody>
      </p:sp>
      <p:sp>
        <p:nvSpPr>
          <p:cNvPr id="33" name="Rectangle 32">
            <a:extLst>
              <a:ext uri="{FF2B5EF4-FFF2-40B4-BE49-F238E27FC236}">
                <a16:creationId xmlns:a16="http://schemas.microsoft.com/office/drawing/2014/main" id="{8C94FCB7-A824-4D36-8BAA-7B1FC5EF9F2C}"/>
              </a:ext>
            </a:extLst>
          </p:cNvPr>
          <p:cNvSpPr/>
          <p:nvPr/>
        </p:nvSpPr>
        <p:spPr>
          <a:xfrm>
            <a:off x="224956" y="1196752"/>
            <a:ext cx="8229600" cy="369332"/>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Example</a:t>
            </a:r>
          </a:p>
        </p:txBody>
      </p:sp>
      <p:sp>
        <p:nvSpPr>
          <p:cNvPr id="2" name="Marcador de pie de página 1">
            <a:extLst>
              <a:ext uri="{FF2B5EF4-FFF2-40B4-BE49-F238E27FC236}">
                <a16:creationId xmlns:a16="http://schemas.microsoft.com/office/drawing/2014/main" id="{7CBEA9C8-9ECD-4759-A10E-361BF62734BC}"/>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81383429"/>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F449EED3-4D52-4B2A-A119-9FB0A44E0FA1}"/>
              </a:ext>
            </a:extLst>
          </p:cNvPr>
          <p:cNvPicPr>
            <a:picLocks noChangeAspect="1"/>
          </p:cNvPicPr>
          <p:nvPr/>
        </p:nvPicPr>
        <p:blipFill rotWithShape="1">
          <a:blip r:embed="rId3"/>
          <a:srcRect t="8661" r="10883" b="3490"/>
          <a:stretch/>
        </p:blipFill>
        <p:spPr>
          <a:xfrm>
            <a:off x="1331640" y="1628800"/>
            <a:ext cx="6008787" cy="4031754"/>
          </a:xfrm>
          <a:prstGeom prst="rect">
            <a:avLst/>
          </a:prstGeom>
        </p:spPr>
      </p:pic>
      <p:sp>
        <p:nvSpPr>
          <p:cNvPr id="3" name="Marcador de número de diapositiva 2"/>
          <p:cNvSpPr>
            <a:spLocks noGrp="1"/>
          </p:cNvSpPr>
          <p:nvPr>
            <p:ph type="sldNum" sz="quarter" idx="12"/>
          </p:nvPr>
        </p:nvSpPr>
        <p:spPr/>
        <p:txBody>
          <a:bodyPr/>
          <a:lstStyle/>
          <a:p>
            <a:fld id="{F2416569-2811-43F1-B194-88031A3098AD}" type="slidenum">
              <a:rPr lang="en-US" smtClean="0">
                <a:solidFill>
                  <a:prstClr val="black"/>
                </a:solidFill>
              </a:rPr>
              <a:pPr/>
              <a:t>139</a:t>
            </a:fld>
            <a:endParaRPr lang="en-US" dirty="0">
              <a:solidFill>
                <a:prstClr val="black"/>
              </a:solidFill>
            </a:endParaRPr>
          </a:p>
        </p:txBody>
      </p:sp>
      <p:sp>
        <p:nvSpPr>
          <p:cNvPr id="32" name="Título 1">
            <a:extLst>
              <a:ext uri="{FF2B5EF4-FFF2-40B4-BE49-F238E27FC236}">
                <a16:creationId xmlns:a16="http://schemas.microsoft.com/office/drawing/2014/main" id="{C1207A6D-C03A-421E-92B8-0A09AC7F8CE3}"/>
              </a:ext>
            </a:extLst>
          </p:cNvPr>
          <p:cNvSpPr txBox="1">
            <a:spLocks/>
          </p:cNvSpPr>
          <p:nvPr/>
        </p:nvSpPr>
        <p:spPr>
          <a:xfrm>
            <a:off x="457200" y="457200"/>
            <a:ext cx="8229600" cy="648072"/>
          </a:xfrm>
          <a:prstGeom prst="rect">
            <a:avLst/>
          </a:prstGeom>
        </p:spPr>
        <p:txBody>
          <a:bodyPr>
            <a:noAutofit/>
          </a:bodyPr>
          <a:lstStyle>
            <a:lvl1pPr algn="ctr" defTabSz="914400" rtl="0" eaLnBrk="1" latinLnBrk="0" hangingPunct="1">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US" dirty="0">
                <a:latin typeface="Calibri" panose="020F0502020204030204" pitchFamily="34" charset="0"/>
                <a:cs typeface="Calibri" panose="020F0502020204030204" pitchFamily="34" charset="0"/>
              </a:rPr>
              <a:t>PMSM Trajectories</a:t>
            </a:r>
          </a:p>
        </p:txBody>
      </p:sp>
      <p:sp>
        <p:nvSpPr>
          <p:cNvPr id="33" name="Rectangle 32">
            <a:extLst>
              <a:ext uri="{FF2B5EF4-FFF2-40B4-BE49-F238E27FC236}">
                <a16:creationId xmlns:a16="http://schemas.microsoft.com/office/drawing/2014/main" id="{8C94FCB7-A824-4D36-8BAA-7B1FC5EF9F2C}"/>
              </a:ext>
            </a:extLst>
          </p:cNvPr>
          <p:cNvSpPr/>
          <p:nvPr/>
        </p:nvSpPr>
        <p:spPr>
          <a:xfrm>
            <a:off x="224956" y="1196752"/>
            <a:ext cx="8229600" cy="369332"/>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Example</a:t>
            </a:r>
          </a:p>
        </p:txBody>
      </p:sp>
      <p:sp>
        <p:nvSpPr>
          <p:cNvPr id="2" name="Marcador de pie de página 1">
            <a:extLst>
              <a:ext uri="{FF2B5EF4-FFF2-40B4-BE49-F238E27FC236}">
                <a16:creationId xmlns:a16="http://schemas.microsoft.com/office/drawing/2014/main" id="{B2E067E8-D48D-4A36-922B-4E0DA957566E}"/>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344404000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Título"/>
          <p:cNvSpPr>
            <a:spLocks noGrp="1"/>
          </p:cNvSpPr>
          <p:nvPr>
            <p:ph type="title"/>
          </p:nvPr>
        </p:nvSpPr>
        <p:spPr/>
        <p:txBody>
          <a:bodyPr/>
          <a:lstStyle/>
          <a:p>
            <a:r>
              <a:rPr lang="en-GB" dirty="0"/>
              <a:t>Control Strategies at LBEF zone</a:t>
            </a:r>
            <a:endParaRPr lang="en-GB" noProof="0" dirty="0"/>
          </a:p>
        </p:txBody>
      </p:sp>
      <p:sp>
        <p:nvSpPr>
          <p:cNvPr id="7" name="6 Marcador de texto"/>
          <p:cNvSpPr>
            <a:spLocks noGrp="1"/>
          </p:cNvSpPr>
          <p:nvPr>
            <p:ph type="body" idx="1"/>
          </p:nvPr>
        </p:nvSpPr>
        <p:spPr/>
        <p:txBody>
          <a:bodyPr/>
          <a:lstStyle/>
          <a:p>
            <a:endParaRPr lang="ca-ES" dirty="0"/>
          </a:p>
        </p:txBody>
      </p:sp>
    </p:spTree>
    <p:extLst>
      <p:ext uri="{BB962C8B-B14F-4D97-AF65-F5344CB8AC3E}">
        <p14:creationId xmlns:p14="http://schemas.microsoft.com/office/powerpoint/2010/main" val="1488039326"/>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F449EED3-4D52-4B2A-A119-9FB0A44E0FA1}"/>
              </a:ext>
            </a:extLst>
          </p:cNvPr>
          <p:cNvPicPr>
            <a:picLocks noChangeAspect="1"/>
          </p:cNvPicPr>
          <p:nvPr/>
        </p:nvPicPr>
        <p:blipFill rotWithShape="1">
          <a:blip r:embed="rId3"/>
          <a:srcRect t="8661" r="10883" b="3490"/>
          <a:stretch/>
        </p:blipFill>
        <p:spPr>
          <a:xfrm>
            <a:off x="1331640" y="1628800"/>
            <a:ext cx="6008787" cy="4031754"/>
          </a:xfrm>
          <a:prstGeom prst="rect">
            <a:avLst/>
          </a:prstGeom>
        </p:spPr>
      </p:pic>
      <p:pic>
        <p:nvPicPr>
          <p:cNvPr id="8" name="Imagen 7">
            <a:extLst>
              <a:ext uri="{FF2B5EF4-FFF2-40B4-BE49-F238E27FC236}">
                <a16:creationId xmlns:a16="http://schemas.microsoft.com/office/drawing/2014/main" id="{2BCD5E9F-B578-479A-937B-973888433833}"/>
              </a:ext>
            </a:extLst>
          </p:cNvPr>
          <p:cNvPicPr>
            <a:picLocks noChangeAspect="1"/>
          </p:cNvPicPr>
          <p:nvPr/>
        </p:nvPicPr>
        <p:blipFill rotWithShape="1">
          <a:blip r:embed="rId4"/>
          <a:srcRect t="8764" r="4317"/>
          <a:stretch/>
        </p:blipFill>
        <p:spPr>
          <a:xfrm>
            <a:off x="1608714" y="1628800"/>
            <a:ext cx="5699590" cy="4031754"/>
          </a:xfrm>
          <a:prstGeom prst="rect">
            <a:avLst/>
          </a:prstGeom>
        </p:spPr>
      </p:pic>
      <p:sp>
        <p:nvSpPr>
          <p:cNvPr id="3" name="Marcador de número de diapositiva 2"/>
          <p:cNvSpPr>
            <a:spLocks noGrp="1"/>
          </p:cNvSpPr>
          <p:nvPr>
            <p:ph type="sldNum" sz="quarter" idx="12"/>
          </p:nvPr>
        </p:nvSpPr>
        <p:spPr/>
        <p:txBody>
          <a:bodyPr/>
          <a:lstStyle/>
          <a:p>
            <a:fld id="{F2416569-2811-43F1-B194-88031A3098AD}" type="slidenum">
              <a:rPr lang="en-US" smtClean="0">
                <a:solidFill>
                  <a:prstClr val="black"/>
                </a:solidFill>
              </a:rPr>
              <a:pPr/>
              <a:t>140</a:t>
            </a:fld>
            <a:endParaRPr lang="en-US" dirty="0">
              <a:solidFill>
                <a:prstClr val="black"/>
              </a:solidFill>
            </a:endParaRPr>
          </a:p>
        </p:txBody>
      </p:sp>
      <p:sp>
        <p:nvSpPr>
          <p:cNvPr id="32" name="Título 1">
            <a:extLst>
              <a:ext uri="{FF2B5EF4-FFF2-40B4-BE49-F238E27FC236}">
                <a16:creationId xmlns:a16="http://schemas.microsoft.com/office/drawing/2014/main" id="{C1207A6D-C03A-421E-92B8-0A09AC7F8CE3}"/>
              </a:ext>
            </a:extLst>
          </p:cNvPr>
          <p:cNvSpPr txBox="1">
            <a:spLocks/>
          </p:cNvSpPr>
          <p:nvPr/>
        </p:nvSpPr>
        <p:spPr>
          <a:xfrm>
            <a:off x="457200" y="457200"/>
            <a:ext cx="8229600" cy="648072"/>
          </a:xfrm>
          <a:prstGeom prst="rect">
            <a:avLst/>
          </a:prstGeom>
        </p:spPr>
        <p:txBody>
          <a:bodyPr>
            <a:noAutofit/>
          </a:bodyPr>
          <a:lstStyle>
            <a:lvl1pPr algn="ctr" defTabSz="914400" rtl="0" eaLnBrk="1" latinLnBrk="0" hangingPunct="1">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US" dirty="0">
                <a:latin typeface="Calibri" panose="020F0502020204030204" pitchFamily="34" charset="0"/>
                <a:cs typeface="Calibri" panose="020F0502020204030204" pitchFamily="34" charset="0"/>
              </a:rPr>
              <a:t>PMSM Trajectories</a:t>
            </a:r>
          </a:p>
        </p:txBody>
      </p:sp>
      <p:sp>
        <p:nvSpPr>
          <p:cNvPr id="33" name="Rectangle 32">
            <a:extLst>
              <a:ext uri="{FF2B5EF4-FFF2-40B4-BE49-F238E27FC236}">
                <a16:creationId xmlns:a16="http://schemas.microsoft.com/office/drawing/2014/main" id="{8C94FCB7-A824-4D36-8BAA-7B1FC5EF9F2C}"/>
              </a:ext>
            </a:extLst>
          </p:cNvPr>
          <p:cNvSpPr/>
          <p:nvPr/>
        </p:nvSpPr>
        <p:spPr>
          <a:xfrm>
            <a:off x="224956" y="1196752"/>
            <a:ext cx="8229600" cy="369332"/>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Example</a:t>
            </a:r>
          </a:p>
        </p:txBody>
      </p:sp>
      <p:sp>
        <p:nvSpPr>
          <p:cNvPr id="2" name="Marcador de pie de página 1">
            <a:extLst>
              <a:ext uri="{FF2B5EF4-FFF2-40B4-BE49-F238E27FC236}">
                <a16:creationId xmlns:a16="http://schemas.microsoft.com/office/drawing/2014/main" id="{5A0B1DC8-B9CC-4CD4-A49A-29F69283CE37}"/>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1715324966"/>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F2416569-2811-43F1-B194-88031A3098AD}" type="slidenum">
              <a:rPr lang="en-US" smtClean="0">
                <a:solidFill>
                  <a:prstClr val="black"/>
                </a:solidFill>
              </a:rPr>
              <a:pPr/>
              <a:t>141</a:t>
            </a:fld>
            <a:endParaRPr lang="en-US" dirty="0">
              <a:solidFill>
                <a:prstClr val="black"/>
              </a:solidFill>
            </a:endParaRPr>
          </a:p>
        </p:txBody>
      </p:sp>
      <p:sp>
        <p:nvSpPr>
          <p:cNvPr id="32" name="Título 1">
            <a:extLst>
              <a:ext uri="{FF2B5EF4-FFF2-40B4-BE49-F238E27FC236}">
                <a16:creationId xmlns:a16="http://schemas.microsoft.com/office/drawing/2014/main" id="{C1207A6D-C03A-421E-92B8-0A09AC7F8CE3}"/>
              </a:ext>
            </a:extLst>
          </p:cNvPr>
          <p:cNvSpPr txBox="1">
            <a:spLocks/>
          </p:cNvSpPr>
          <p:nvPr/>
        </p:nvSpPr>
        <p:spPr>
          <a:xfrm>
            <a:off x="457200" y="457200"/>
            <a:ext cx="8229600" cy="648072"/>
          </a:xfrm>
          <a:prstGeom prst="rect">
            <a:avLst/>
          </a:prstGeom>
        </p:spPr>
        <p:txBody>
          <a:bodyPr>
            <a:noAutofit/>
          </a:bodyPr>
          <a:lstStyle>
            <a:lvl1pPr algn="ctr" defTabSz="914400" rtl="0" eaLnBrk="1" latinLnBrk="0" hangingPunct="1">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US" dirty="0">
                <a:latin typeface="Calibri" panose="020F0502020204030204" pitchFamily="34" charset="0"/>
                <a:cs typeface="Calibri" panose="020F0502020204030204" pitchFamily="34" charset="0"/>
              </a:rPr>
              <a:t>PMSM Trajectories</a:t>
            </a:r>
          </a:p>
        </p:txBody>
      </p:sp>
      <p:sp>
        <p:nvSpPr>
          <p:cNvPr id="33" name="Rectangle 32">
            <a:extLst>
              <a:ext uri="{FF2B5EF4-FFF2-40B4-BE49-F238E27FC236}">
                <a16:creationId xmlns:a16="http://schemas.microsoft.com/office/drawing/2014/main" id="{8C94FCB7-A824-4D36-8BAA-7B1FC5EF9F2C}"/>
              </a:ext>
            </a:extLst>
          </p:cNvPr>
          <p:cNvSpPr/>
          <p:nvPr/>
        </p:nvSpPr>
        <p:spPr>
          <a:xfrm>
            <a:off x="224956" y="1196752"/>
            <a:ext cx="8229600" cy="369332"/>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Example</a:t>
            </a:r>
          </a:p>
        </p:txBody>
      </p:sp>
      <p:pic>
        <p:nvPicPr>
          <p:cNvPr id="2" name="Imagen 1">
            <a:extLst>
              <a:ext uri="{FF2B5EF4-FFF2-40B4-BE49-F238E27FC236}">
                <a16:creationId xmlns:a16="http://schemas.microsoft.com/office/drawing/2014/main" id="{B3CDC20A-7858-41BB-9433-EA0976370B14}"/>
              </a:ext>
            </a:extLst>
          </p:cNvPr>
          <p:cNvPicPr>
            <a:picLocks noChangeAspect="1"/>
          </p:cNvPicPr>
          <p:nvPr/>
        </p:nvPicPr>
        <p:blipFill rotWithShape="1">
          <a:blip r:embed="rId3"/>
          <a:srcRect t="6913" r="2688"/>
          <a:stretch/>
        </p:blipFill>
        <p:spPr>
          <a:xfrm>
            <a:off x="1781769" y="1556793"/>
            <a:ext cx="5580461" cy="4104455"/>
          </a:xfrm>
          <a:prstGeom prst="rect">
            <a:avLst/>
          </a:prstGeom>
          <a:ln>
            <a:noFill/>
          </a:ln>
        </p:spPr>
      </p:pic>
      <p:sp>
        <p:nvSpPr>
          <p:cNvPr id="4" name="Marcador de pie de página 3">
            <a:extLst>
              <a:ext uri="{FF2B5EF4-FFF2-40B4-BE49-F238E27FC236}">
                <a16:creationId xmlns:a16="http://schemas.microsoft.com/office/drawing/2014/main" id="{F46A43D1-BC78-445E-9C2E-5F5C86B47E2D}"/>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2273170290"/>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F2416569-2811-43F1-B194-88031A3098AD}" type="slidenum">
              <a:rPr lang="en-US" smtClean="0">
                <a:solidFill>
                  <a:prstClr val="black"/>
                </a:solidFill>
              </a:rPr>
              <a:pPr/>
              <a:t>142</a:t>
            </a:fld>
            <a:endParaRPr lang="en-US" dirty="0">
              <a:solidFill>
                <a:prstClr val="black"/>
              </a:solidFill>
            </a:endParaRPr>
          </a:p>
        </p:txBody>
      </p:sp>
      <p:sp>
        <p:nvSpPr>
          <p:cNvPr id="32" name="Título 1">
            <a:extLst>
              <a:ext uri="{FF2B5EF4-FFF2-40B4-BE49-F238E27FC236}">
                <a16:creationId xmlns:a16="http://schemas.microsoft.com/office/drawing/2014/main" id="{C1207A6D-C03A-421E-92B8-0A09AC7F8CE3}"/>
              </a:ext>
            </a:extLst>
          </p:cNvPr>
          <p:cNvSpPr txBox="1">
            <a:spLocks/>
          </p:cNvSpPr>
          <p:nvPr/>
        </p:nvSpPr>
        <p:spPr>
          <a:xfrm>
            <a:off x="457200" y="457200"/>
            <a:ext cx="8229600" cy="648072"/>
          </a:xfrm>
          <a:prstGeom prst="rect">
            <a:avLst/>
          </a:prstGeom>
        </p:spPr>
        <p:txBody>
          <a:bodyPr>
            <a:noAutofit/>
          </a:bodyPr>
          <a:lstStyle>
            <a:lvl1pPr algn="ctr" defTabSz="914400" rtl="0" eaLnBrk="1" latinLnBrk="0" hangingPunct="1">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US" dirty="0">
                <a:latin typeface="Calibri" panose="020F0502020204030204" pitchFamily="34" charset="0"/>
                <a:cs typeface="Calibri" panose="020F0502020204030204" pitchFamily="34" charset="0"/>
              </a:rPr>
              <a:t>PMSM Trajectories</a:t>
            </a:r>
          </a:p>
        </p:txBody>
      </p:sp>
      <p:sp>
        <p:nvSpPr>
          <p:cNvPr id="33" name="Rectangle 32">
            <a:extLst>
              <a:ext uri="{FF2B5EF4-FFF2-40B4-BE49-F238E27FC236}">
                <a16:creationId xmlns:a16="http://schemas.microsoft.com/office/drawing/2014/main" id="{8C94FCB7-A824-4D36-8BAA-7B1FC5EF9F2C}"/>
              </a:ext>
            </a:extLst>
          </p:cNvPr>
          <p:cNvSpPr/>
          <p:nvPr/>
        </p:nvSpPr>
        <p:spPr>
          <a:xfrm>
            <a:off x="224956" y="1196752"/>
            <a:ext cx="8229600" cy="369332"/>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Example</a:t>
            </a:r>
          </a:p>
        </p:txBody>
      </p:sp>
      <p:pic>
        <p:nvPicPr>
          <p:cNvPr id="12" name="Imagen 11">
            <a:extLst>
              <a:ext uri="{FF2B5EF4-FFF2-40B4-BE49-F238E27FC236}">
                <a16:creationId xmlns:a16="http://schemas.microsoft.com/office/drawing/2014/main" id="{EE334D0A-8F1A-49A6-B611-A2AD68B72448}"/>
              </a:ext>
            </a:extLst>
          </p:cNvPr>
          <p:cNvPicPr>
            <a:picLocks noChangeAspect="1"/>
          </p:cNvPicPr>
          <p:nvPr/>
        </p:nvPicPr>
        <p:blipFill rotWithShape="1">
          <a:blip r:embed="rId3"/>
          <a:srcRect t="8754" r="7259"/>
          <a:stretch/>
        </p:blipFill>
        <p:spPr>
          <a:xfrm>
            <a:off x="1259632" y="1493259"/>
            <a:ext cx="6120680" cy="4167990"/>
          </a:xfrm>
          <a:prstGeom prst="rect">
            <a:avLst/>
          </a:prstGeom>
        </p:spPr>
      </p:pic>
      <p:sp>
        <p:nvSpPr>
          <p:cNvPr id="2" name="Marcador de pie de página 1">
            <a:extLst>
              <a:ext uri="{FF2B5EF4-FFF2-40B4-BE49-F238E27FC236}">
                <a16:creationId xmlns:a16="http://schemas.microsoft.com/office/drawing/2014/main" id="{34B16215-9477-4703-9B5D-CF153CBB0E49}"/>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2251442010"/>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B993A19D-F113-4A76-971B-AE079BAC77DC}"/>
              </a:ext>
            </a:extLst>
          </p:cNvPr>
          <p:cNvPicPr>
            <a:picLocks noChangeAspect="1"/>
          </p:cNvPicPr>
          <p:nvPr/>
        </p:nvPicPr>
        <p:blipFill>
          <a:blip r:embed="rId3"/>
          <a:stretch>
            <a:fillRect/>
          </a:stretch>
        </p:blipFill>
        <p:spPr>
          <a:xfrm>
            <a:off x="1641819" y="1268761"/>
            <a:ext cx="6098533" cy="4392488"/>
          </a:xfrm>
          <a:prstGeom prst="rect">
            <a:avLst/>
          </a:prstGeom>
        </p:spPr>
      </p:pic>
      <p:sp>
        <p:nvSpPr>
          <p:cNvPr id="3" name="Marcador de número de diapositiva 2"/>
          <p:cNvSpPr>
            <a:spLocks noGrp="1"/>
          </p:cNvSpPr>
          <p:nvPr>
            <p:ph type="sldNum" sz="quarter" idx="12"/>
          </p:nvPr>
        </p:nvSpPr>
        <p:spPr/>
        <p:txBody>
          <a:bodyPr/>
          <a:lstStyle/>
          <a:p>
            <a:fld id="{F2416569-2811-43F1-B194-88031A3098AD}" type="slidenum">
              <a:rPr lang="en-US" smtClean="0">
                <a:solidFill>
                  <a:prstClr val="black"/>
                </a:solidFill>
              </a:rPr>
              <a:pPr/>
              <a:t>143</a:t>
            </a:fld>
            <a:endParaRPr lang="en-US" dirty="0">
              <a:solidFill>
                <a:prstClr val="black"/>
              </a:solidFill>
            </a:endParaRPr>
          </a:p>
        </p:txBody>
      </p:sp>
      <p:sp>
        <p:nvSpPr>
          <p:cNvPr id="32" name="Título 1">
            <a:extLst>
              <a:ext uri="{FF2B5EF4-FFF2-40B4-BE49-F238E27FC236}">
                <a16:creationId xmlns:a16="http://schemas.microsoft.com/office/drawing/2014/main" id="{C1207A6D-C03A-421E-92B8-0A09AC7F8CE3}"/>
              </a:ext>
            </a:extLst>
          </p:cNvPr>
          <p:cNvSpPr txBox="1">
            <a:spLocks/>
          </p:cNvSpPr>
          <p:nvPr/>
        </p:nvSpPr>
        <p:spPr>
          <a:xfrm>
            <a:off x="457200" y="457200"/>
            <a:ext cx="8229600" cy="648072"/>
          </a:xfrm>
          <a:prstGeom prst="rect">
            <a:avLst/>
          </a:prstGeom>
        </p:spPr>
        <p:txBody>
          <a:bodyPr>
            <a:noAutofit/>
          </a:bodyPr>
          <a:lstStyle>
            <a:lvl1pPr algn="ctr" defTabSz="914400" rtl="0" eaLnBrk="1" latinLnBrk="0" hangingPunct="1">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US" dirty="0">
                <a:latin typeface="Calibri" panose="020F0502020204030204" pitchFamily="34" charset="0"/>
                <a:cs typeface="Calibri" panose="020F0502020204030204" pitchFamily="34" charset="0"/>
              </a:rPr>
              <a:t>PMSM Trajectories</a:t>
            </a:r>
          </a:p>
        </p:txBody>
      </p:sp>
      <p:sp>
        <p:nvSpPr>
          <p:cNvPr id="33" name="Rectangle 32">
            <a:extLst>
              <a:ext uri="{FF2B5EF4-FFF2-40B4-BE49-F238E27FC236}">
                <a16:creationId xmlns:a16="http://schemas.microsoft.com/office/drawing/2014/main" id="{8C94FCB7-A824-4D36-8BAA-7B1FC5EF9F2C}"/>
              </a:ext>
            </a:extLst>
          </p:cNvPr>
          <p:cNvSpPr/>
          <p:nvPr/>
        </p:nvSpPr>
        <p:spPr>
          <a:xfrm>
            <a:off x="224956" y="1196752"/>
            <a:ext cx="8229600" cy="369332"/>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Example</a:t>
            </a:r>
          </a:p>
        </p:txBody>
      </p:sp>
      <p:sp>
        <p:nvSpPr>
          <p:cNvPr id="2" name="Marcador de pie de página 1">
            <a:extLst>
              <a:ext uri="{FF2B5EF4-FFF2-40B4-BE49-F238E27FC236}">
                <a16:creationId xmlns:a16="http://schemas.microsoft.com/office/drawing/2014/main" id="{B5E8FEEA-D2D9-4376-8394-C7A27C43DA6F}"/>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2220027838"/>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3A925698-5951-4BF3-938D-36B598F4C264}"/>
              </a:ext>
            </a:extLst>
          </p:cNvPr>
          <p:cNvPicPr>
            <a:picLocks noChangeAspect="1"/>
          </p:cNvPicPr>
          <p:nvPr/>
        </p:nvPicPr>
        <p:blipFill rotWithShape="1">
          <a:blip r:embed="rId3"/>
          <a:srcRect t="6653" r="5443" b="2866"/>
          <a:stretch/>
        </p:blipFill>
        <p:spPr>
          <a:xfrm>
            <a:off x="2051720" y="1510823"/>
            <a:ext cx="5400600" cy="4104455"/>
          </a:xfrm>
          <a:prstGeom prst="rect">
            <a:avLst/>
          </a:prstGeom>
        </p:spPr>
      </p:pic>
      <p:sp>
        <p:nvSpPr>
          <p:cNvPr id="3" name="Marcador de número de diapositiva 2"/>
          <p:cNvSpPr>
            <a:spLocks noGrp="1"/>
          </p:cNvSpPr>
          <p:nvPr>
            <p:ph type="sldNum" sz="quarter" idx="12"/>
          </p:nvPr>
        </p:nvSpPr>
        <p:spPr/>
        <p:txBody>
          <a:bodyPr/>
          <a:lstStyle/>
          <a:p>
            <a:fld id="{F2416569-2811-43F1-B194-88031A3098AD}" type="slidenum">
              <a:rPr lang="en-US" smtClean="0">
                <a:solidFill>
                  <a:prstClr val="black"/>
                </a:solidFill>
              </a:rPr>
              <a:pPr/>
              <a:t>144</a:t>
            </a:fld>
            <a:endParaRPr lang="en-US" dirty="0">
              <a:solidFill>
                <a:prstClr val="black"/>
              </a:solidFill>
            </a:endParaRPr>
          </a:p>
        </p:txBody>
      </p:sp>
      <p:sp>
        <p:nvSpPr>
          <p:cNvPr id="32" name="Título 1">
            <a:extLst>
              <a:ext uri="{FF2B5EF4-FFF2-40B4-BE49-F238E27FC236}">
                <a16:creationId xmlns:a16="http://schemas.microsoft.com/office/drawing/2014/main" id="{C1207A6D-C03A-421E-92B8-0A09AC7F8CE3}"/>
              </a:ext>
            </a:extLst>
          </p:cNvPr>
          <p:cNvSpPr txBox="1">
            <a:spLocks/>
          </p:cNvSpPr>
          <p:nvPr/>
        </p:nvSpPr>
        <p:spPr>
          <a:xfrm>
            <a:off x="457200" y="457200"/>
            <a:ext cx="8229600" cy="648072"/>
          </a:xfrm>
          <a:prstGeom prst="rect">
            <a:avLst/>
          </a:prstGeom>
        </p:spPr>
        <p:txBody>
          <a:bodyPr>
            <a:noAutofit/>
          </a:bodyPr>
          <a:lstStyle>
            <a:lvl1pPr algn="ctr" defTabSz="914400" rtl="0" eaLnBrk="1" latinLnBrk="0" hangingPunct="1">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US" dirty="0">
                <a:latin typeface="Calibri" panose="020F0502020204030204" pitchFamily="34" charset="0"/>
                <a:cs typeface="Calibri" panose="020F0502020204030204" pitchFamily="34" charset="0"/>
              </a:rPr>
              <a:t>PMSM Trajectories</a:t>
            </a:r>
          </a:p>
        </p:txBody>
      </p:sp>
      <p:sp>
        <p:nvSpPr>
          <p:cNvPr id="33" name="Rectangle 32">
            <a:extLst>
              <a:ext uri="{FF2B5EF4-FFF2-40B4-BE49-F238E27FC236}">
                <a16:creationId xmlns:a16="http://schemas.microsoft.com/office/drawing/2014/main" id="{8C94FCB7-A824-4D36-8BAA-7B1FC5EF9F2C}"/>
              </a:ext>
            </a:extLst>
          </p:cNvPr>
          <p:cNvSpPr/>
          <p:nvPr/>
        </p:nvSpPr>
        <p:spPr>
          <a:xfrm>
            <a:off x="224956" y="1196752"/>
            <a:ext cx="8229600" cy="369332"/>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Example</a:t>
            </a:r>
          </a:p>
        </p:txBody>
      </p:sp>
      <p:sp>
        <p:nvSpPr>
          <p:cNvPr id="2" name="Marcador de pie de página 1">
            <a:extLst>
              <a:ext uri="{FF2B5EF4-FFF2-40B4-BE49-F238E27FC236}">
                <a16:creationId xmlns:a16="http://schemas.microsoft.com/office/drawing/2014/main" id="{809CD713-3690-4D89-B454-0607E598F576}"/>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97481301"/>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B5741224-6F11-44FB-9B98-1B5F3496C21F}"/>
              </a:ext>
            </a:extLst>
          </p:cNvPr>
          <p:cNvPicPr>
            <a:picLocks noChangeAspect="1"/>
          </p:cNvPicPr>
          <p:nvPr/>
        </p:nvPicPr>
        <p:blipFill rotWithShape="1">
          <a:blip r:embed="rId3"/>
          <a:srcRect t="8832" r="3152"/>
          <a:stretch/>
        </p:blipFill>
        <p:spPr>
          <a:xfrm>
            <a:off x="2051720" y="1493259"/>
            <a:ext cx="5400600" cy="4129744"/>
          </a:xfrm>
          <a:prstGeom prst="rect">
            <a:avLst/>
          </a:prstGeom>
        </p:spPr>
      </p:pic>
      <p:sp>
        <p:nvSpPr>
          <p:cNvPr id="3" name="Marcador de número de diapositiva 2"/>
          <p:cNvSpPr>
            <a:spLocks noGrp="1"/>
          </p:cNvSpPr>
          <p:nvPr>
            <p:ph type="sldNum" sz="quarter" idx="12"/>
          </p:nvPr>
        </p:nvSpPr>
        <p:spPr/>
        <p:txBody>
          <a:bodyPr/>
          <a:lstStyle/>
          <a:p>
            <a:fld id="{F2416569-2811-43F1-B194-88031A3098AD}" type="slidenum">
              <a:rPr lang="en-US" smtClean="0">
                <a:solidFill>
                  <a:prstClr val="black"/>
                </a:solidFill>
              </a:rPr>
              <a:pPr/>
              <a:t>145</a:t>
            </a:fld>
            <a:endParaRPr lang="en-US" dirty="0">
              <a:solidFill>
                <a:prstClr val="black"/>
              </a:solidFill>
            </a:endParaRPr>
          </a:p>
        </p:txBody>
      </p:sp>
      <p:sp>
        <p:nvSpPr>
          <p:cNvPr id="32" name="Título 1">
            <a:extLst>
              <a:ext uri="{FF2B5EF4-FFF2-40B4-BE49-F238E27FC236}">
                <a16:creationId xmlns:a16="http://schemas.microsoft.com/office/drawing/2014/main" id="{C1207A6D-C03A-421E-92B8-0A09AC7F8CE3}"/>
              </a:ext>
            </a:extLst>
          </p:cNvPr>
          <p:cNvSpPr txBox="1">
            <a:spLocks/>
          </p:cNvSpPr>
          <p:nvPr/>
        </p:nvSpPr>
        <p:spPr>
          <a:xfrm>
            <a:off x="457200" y="457200"/>
            <a:ext cx="8229600" cy="648072"/>
          </a:xfrm>
          <a:prstGeom prst="rect">
            <a:avLst/>
          </a:prstGeom>
        </p:spPr>
        <p:txBody>
          <a:bodyPr>
            <a:noAutofit/>
          </a:bodyPr>
          <a:lstStyle>
            <a:lvl1pPr algn="ctr" defTabSz="914400" rtl="0" eaLnBrk="1" latinLnBrk="0" hangingPunct="1">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US" dirty="0">
                <a:latin typeface="Calibri" panose="020F0502020204030204" pitchFamily="34" charset="0"/>
                <a:cs typeface="Calibri" panose="020F0502020204030204" pitchFamily="34" charset="0"/>
              </a:rPr>
              <a:t>PMSM Trajectories</a:t>
            </a:r>
          </a:p>
        </p:txBody>
      </p:sp>
      <p:sp>
        <p:nvSpPr>
          <p:cNvPr id="33" name="Rectangle 32">
            <a:extLst>
              <a:ext uri="{FF2B5EF4-FFF2-40B4-BE49-F238E27FC236}">
                <a16:creationId xmlns:a16="http://schemas.microsoft.com/office/drawing/2014/main" id="{8C94FCB7-A824-4D36-8BAA-7B1FC5EF9F2C}"/>
              </a:ext>
            </a:extLst>
          </p:cNvPr>
          <p:cNvSpPr/>
          <p:nvPr/>
        </p:nvSpPr>
        <p:spPr>
          <a:xfrm>
            <a:off x="224956" y="1196752"/>
            <a:ext cx="8229600" cy="369332"/>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Example</a:t>
            </a:r>
          </a:p>
        </p:txBody>
      </p:sp>
      <p:sp>
        <p:nvSpPr>
          <p:cNvPr id="2" name="Marcador de pie de página 1">
            <a:extLst>
              <a:ext uri="{FF2B5EF4-FFF2-40B4-BE49-F238E27FC236}">
                <a16:creationId xmlns:a16="http://schemas.microsoft.com/office/drawing/2014/main" id="{808D1AEB-6461-47D5-A5E1-40C57CC87867}"/>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122921498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p:cNvSpPr>
            <a:spLocks noGrp="1"/>
          </p:cNvSpPr>
          <p:nvPr>
            <p:ph type="title"/>
          </p:nvPr>
        </p:nvSpPr>
        <p:spPr/>
        <p:txBody>
          <a:bodyPr/>
          <a:lstStyle/>
          <a:p>
            <a:r>
              <a:rPr lang="en-GB" dirty="0"/>
              <a:t>Control Strategies at LBEF zone</a:t>
            </a:r>
          </a:p>
        </p:txBody>
      </p:sp>
      <p:sp>
        <p:nvSpPr>
          <p:cNvPr id="3" name="Contenidor de contingut 2"/>
          <p:cNvSpPr>
            <a:spLocks noGrp="1"/>
          </p:cNvSpPr>
          <p:nvPr>
            <p:ph idx="1"/>
          </p:nvPr>
        </p:nvSpPr>
        <p:spPr/>
        <p:txBody>
          <a:bodyPr>
            <a:normAutofit/>
          </a:bodyPr>
          <a:lstStyle/>
          <a:p>
            <a:pPr lvl="1"/>
            <a:r>
              <a:rPr lang="en-GB" dirty="0"/>
              <a:t>Maximum Torque Per Ampere (MTPA)</a:t>
            </a:r>
          </a:p>
          <a:p>
            <a:pPr lvl="1"/>
            <a:endParaRPr lang="en-GB" dirty="0"/>
          </a:p>
          <a:p>
            <a:pPr lvl="1"/>
            <a:r>
              <a:rPr lang="en-GB" dirty="0"/>
              <a:t>Unit Power Factor Control (UPFC)</a:t>
            </a:r>
          </a:p>
          <a:p>
            <a:pPr lvl="1"/>
            <a:endParaRPr lang="en-GB" dirty="0"/>
          </a:p>
          <a:p>
            <a:pPr lvl="1"/>
            <a:r>
              <a:rPr lang="en-GB" dirty="0"/>
              <a:t>Constant Flux Stator Control (CFSC)</a:t>
            </a:r>
          </a:p>
          <a:p>
            <a:pPr lvl="1"/>
            <a:endParaRPr lang="en-GB" dirty="0"/>
          </a:p>
          <a:p>
            <a:pPr lvl="1"/>
            <a:r>
              <a:rPr lang="en-GB" dirty="0"/>
              <a:t>Constant Torque Angle Control (CTAC)</a:t>
            </a:r>
          </a:p>
        </p:txBody>
      </p:sp>
      <p:sp>
        <p:nvSpPr>
          <p:cNvPr id="5" name="Contenidor de peu de pàgina 4"/>
          <p:cNvSpPr>
            <a:spLocks noGrp="1"/>
          </p:cNvSpPr>
          <p:nvPr>
            <p:ph type="ftr" sz="quarter" idx="11"/>
          </p:nvPr>
        </p:nvSpPr>
        <p:spPr/>
        <p:txBody>
          <a:bodyPr/>
          <a:lstStyle/>
          <a:p>
            <a:pPr defTabSz="844083"/>
            <a:r>
              <a:rPr lang="ca-ES">
                <a:solidFill>
                  <a:prstClr val="black">
                    <a:tint val="75000"/>
                  </a:prstClr>
                </a:solidFill>
                <a:latin typeface="Calibri"/>
              </a:rPr>
              <a:t>PMSM motor control</a:t>
            </a:r>
          </a:p>
        </p:txBody>
      </p:sp>
      <p:sp>
        <p:nvSpPr>
          <p:cNvPr id="6" name="Slide Number Placeholder 5">
            <a:extLst>
              <a:ext uri="{FF2B5EF4-FFF2-40B4-BE49-F238E27FC236}">
                <a16:creationId xmlns:a16="http://schemas.microsoft.com/office/drawing/2014/main" id="{9F9FFFF5-653F-47C2-925A-52C8E94C0AD7}"/>
              </a:ext>
            </a:extLst>
          </p:cNvPr>
          <p:cNvSpPr>
            <a:spLocks noGrp="1"/>
          </p:cNvSpPr>
          <p:nvPr>
            <p:ph type="sldNum" sz="quarter" idx="12"/>
          </p:nvPr>
        </p:nvSpPr>
        <p:spPr/>
        <p:txBody>
          <a:bodyPr/>
          <a:lstStyle/>
          <a:p>
            <a:fld id="{AC73A611-7CB3-407B-8955-E73429FEB09D}" type="slidenum">
              <a:rPr lang="ca-ES" smtClean="0"/>
              <a:pPr/>
              <a:t>15</a:t>
            </a:fld>
            <a:endParaRPr lang="ca-ES"/>
          </a:p>
        </p:txBody>
      </p:sp>
    </p:spTree>
    <p:extLst>
      <p:ext uri="{BB962C8B-B14F-4D97-AF65-F5344CB8AC3E}">
        <p14:creationId xmlns:p14="http://schemas.microsoft.com/office/powerpoint/2010/main" val="271030613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Rectangle 11">
                <a:extLst>
                  <a:ext uri="{FF2B5EF4-FFF2-40B4-BE49-F238E27FC236}">
                    <a16:creationId xmlns:a16="http://schemas.microsoft.com/office/drawing/2014/main" id="{4736A086-CFDE-420D-A83D-31A42DA5AA3D}"/>
                  </a:ext>
                </a:extLst>
              </p:cNvPr>
              <p:cNvSpPr/>
              <p:nvPr/>
            </p:nvSpPr>
            <p:spPr>
              <a:xfrm>
                <a:off x="3323077" y="6207220"/>
                <a:ext cx="1251112" cy="2911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GB" sz="1292" i="1">
                              <a:latin typeface="Cambria Math" panose="02040503050406030204" pitchFamily="18" charset="0"/>
                            </a:rPr>
                          </m:ctrlPr>
                        </m:dPr>
                        <m:e>
                          <m:r>
                            <a:rPr lang="en-GB" sz="1292" i="1">
                              <a:latin typeface="Cambria Math" panose="02040503050406030204" pitchFamily="18" charset="0"/>
                            </a:rPr>
                            <m:t>𝜏</m:t>
                          </m:r>
                          <m:r>
                            <a:rPr lang="en-GB" sz="1292">
                              <a:latin typeface="Cambria Math" panose="02040503050406030204" pitchFamily="18" charset="0"/>
                            </a:rPr>
                            <m:t>=</m:t>
                          </m:r>
                          <m:sSub>
                            <m:sSubPr>
                              <m:ctrlPr>
                                <a:rPr lang="en-GB" sz="1292" i="1">
                                  <a:latin typeface="Cambria Math" panose="02040503050406030204" pitchFamily="18" charset="0"/>
                                </a:rPr>
                              </m:ctrlPr>
                            </m:sSubPr>
                            <m:e>
                              <m:r>
                                <a:rPr lang="en-GB" sz="1292" i="1">
                                  <a:latin typeface="Cambria Math" panose="02040503050406030204" pitchFamily="18" charset="0"/>
                                </a:rPr>
                                <m:t>𝑖</m:t>
                              </m:r>
                            </m:e>
                            <m:sub>
                              <m:r>
                                <a:rPr lang="en-GB" sz="1292" i="1">
                                  <a:latin typeface="Cambria Math" panose="02040503050406030204" pitchFamily="18" charset="0"/>
                                </a:rPr>
                                <m:t>𝑠</m:t>
                              </m:r>
                            </m:sub>
                          </m:sSub>
                          <m:r>
                            <a:rPr lang="en-GB" sz="1292">
                              <a:latin typeface="Cambria Math" panose="02040503050406030204" pitchFamily="18" charset="0"/>
                            </a:rPr>
                            <m:t>·</m:t>
                          </m:r>
                          <m:r>
                            <m:rPr>
                              <m:sty m:val="p"/>
                            </m:rPr>
                            <a:rPr lang="en-GB" sz="1292">
                              <a:latin typeface="Cambria Math" panose="02040503050406030204" pitchFamily="18" charset="0"/>
                            </a:rPr>
                            <m:t>si</m:t>
                          </m:r>
                          <m:func>
                            <m:funcPr>
                              <m:ctrlPr>
                                <a:rPr lang="en-GB" sz="1292" i="1">
                                  <a:latin typeface="Cambria Math" panose="02040503050406030204" pitchFamily="18" charset="0"/>
                                </a:rPr>
                              </m:ctrlPr>
                            </m:funcPr>
                            <m:fName>
                              <m:r>
                                <m:rPr>
                                  <m:sty m:val="p"/>
                                </m:rPr>
                                <a:rPr lang="en-GB" sz="1292">
                                  <a:latin typeface="Cambria Math" panose="02040503050406030204" pitchFamily="18" charset="0"/>
                                </a:rPr>
                                <m:t>n</m:t>
                              </m:r>
                            </m:fName>
                            <m:e>
                              <m:r>
                                <a:rPr lang="en-GB" sz="1292">
                                  <a:latin typeface="Cambria Math" panose="02040503050406030204" pitchFamily="18" charset="0"/>
                                </a:rPr>
                                <m:t>(</m:t>
                              </m:r>
                            </m:e>
                          </m:func>
                          <m:r>
                            <a:rPr lang="en-GB" sz="1292" i="1">
                              <a:latin typeface="Cambria Math" panose="02040503050406030204" pitchFamily="18" charset="0"/>
                            </a:rPr>
                            <m:t>𝛾</m:t>
                          </m:r>
                        </m:e>
                      </m:d>
                    </m:oMath>
                  </m:oMathPara>
                </a14:m>
                <a:endParaRPr lang="en-GB" sz="1292" dirty="0"/>
              </a:p>
            </p:txBody>
          </p:sp>
        </mc:Choice>
        <mc:Fallback xmlns="">
          <p:sp>
            <p:nvSpPr>
              <p:cNvPr id="14" name="Rectangle 11">
                <a:extLst>
                  <a:ext uri="{FF2B5EF4-FFF2-40B4-BE49-F238E27FC236}">
                    <a16:creationId xmlns:a16="http://schemas.microsoft.com/office/drawing/2014/main" id="{4736A086-CFDE-420D-A83D-31A42DA5AA3D}"/>
                  </a:ext>
                </a:extLst>
              </p:cNvPr>
              <p:cNvSpPr>
                <a:spLocks noRot="1" noChangeAspect="1" noMove="1" noResize="1" noEditPoints="1" noAdjustHandles="1" noChangeArrowheads="1" noChangeShapeType="1" noTextEdit="1"/>
              </p:cNvSpPr>
              <p:nvPr/>
            </p:nvSpPr>
            <p:spPr>
              <a:xfrm>
                <a:off x="3323077" y="6207220"/>
                <a:ext cx="1251112" cy="291170"/>
              </a:xfrm>
              <a:prstGeom prst="rect">
                <a:avLst/>
              </a:prstGeom>
              <a:blipFill>
                <a:blip r:embed="rId2"/>
                <a:stretch>
                  <a:fillRect t="-104167" r="-27805" b="-162500"/>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3" name="Rectangle 9">
                <a:extLst>
                  <a:ext uri="{FF2B5EF4-FFF2-40B4-BE49-F238E27FC236}">
                    <a16:creationId xmlns:a16="http://schemas.microsoft.com/office/drawing/2014/main" id="{E4976C50-16B3-4F23-83C3-66B1DB48EDF7}"/>
                  </a:ext>
                </a:extLst>
              </p:cNvPr>
              <p:cNvSpPr/>
              <p:nvPr/>
            </p:nvSpPr>
            <p:spPr>
              <a:xfrm>
                <a:off x="3323077" y="5808451"/>
                <a:ext cx="3100721" cy="3166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1292" i="1">
                          <a:latin typeface="Cambria Math" panose="02040503050406030204" pitchFamily="18" charset="0"/>
                        </a:rPr>
                        <m:t>𝜏</m:t>
                      </m:r>
                      <m:r>
                        <a:rPr lang="en-GB" sz="1292">
                          <a:latin typeface="Cambria Math" panose="02040503050406030204" pitchFamily="18" charset="0"/>
                        </a:rPr>
                        <m:t>=</m:t>
                      </m:r>
                      <m:sSub>
                        <m:sSubPr>
                          <m:ctrlPr>
                            <a:rPr lang="en-GB" sz="1292" i="1">
                              <a:latin typeface="Cambria Math" panose="02040503050406030204" pitchFamily="18" charset="0"/>
                            </a:rPr>
                          </m:ctrlPr>
                        </m:sSubPr>
                        <m:e>
                          <m:r>
                            <a:rPr lang="en-GB" sz="1292" i="1">
                              <a:latin typeface="Cambria Math" panose="02040503050406030204" pitchFamily="18" charset="0"/>
                            </a:rPr>
                            <m:t>𝑖</m:t>
                          </m:r>
                        </m:e>
                        <m:sub>
                          <m:r>
                            <a:rPr lang="en-GB" sz="1292" i="1">
                              <a:latin typeface="Cambria Math" panose="02040503050406030204" pitchFamily="18" charset="0"/>
                            </a:rPr>
                            <m:t>𝑠</m:t>
                          </m:r>
                        </m:sub>
                      </m:sSub>
                      <m:r>
                        <a:rPr lang="en-GB" sz="1292">
                          <a:latin typeface="Cambria Math" panose="02040503050406030204" pitchFamily="18" charset="0"/>
                        </a:rPr>
                        <m:t>·</m:t>
                      </m:r>
                      <m:func>
                        <m:funcPr>
                          <m:ctrlPr>
                            <a:rPr lang="en-GB" sz="1292" i="1">
                              <a:latin typeface="Cambria Math" panose="02040503050406030204" pitchFamily="18" charset="0"/>
                            </a:rPr>
                          </m:ctrlPr>
                        </m:funcPr>
                        <m:fName>
                          <m:r>
                            <m:rPr>
                              <m:sty m:val="p"/>
                            </m:rPr>
                            <a:rPr lang="en-GB" sz="1292">
                              <a:latin typeface="Cambria Math" panose="02040503050406030204" pitchFamily="18" charset="0"/>
                            </a:rPr>
                            <m:t>sin</m:t>
                          </m:r>
                        </m:fName>
                        <m:e>
                          <m:d>
                            <m:dPr>
                              <m:ctrlPr>
                                <a:rPr lang="en-GB" sz="1292" i="1">
                                  <a:latin typeface="Cambria Math" panose="02040503050406030204" pitchFamily="18" charset="0"/>
                                </a:rPr>
                              </m:ctrlPr>
                            </m:dPr>
                            <m:e>
                              <m:r>
                                <a:rPr lang="en-GB" sz="1292" i="1">
                                  <a:latin typeface="Cambria Math" panose="02040503050406030204" pitchFamily="18" charset="0"/>
                                </a:rPr>
                                <m:t>𝛾</m:t>
                              </m:r>
                            </m:e>
                          </m:d>
                        </m:e>
                      </m:func>
                      <m:r>
                        <a:rPr lang="en-GB" sz="1292">
                          <a:latin typeface="Cambria Math" panose="02040503050406030204" pitchFamily="18" charset="0"/>
                        </a:rPr>
                        <m:t>·</m:t>
                      </m:r>
                      <m:d>
                        <m:dPr>
                          <m:ctrlPr>
                            <a:rPr lang="en-GB" sz="1292" i="1">
                              <a:latin typeface="Cambria Math" panose="02040503050406030204" pitchFamily="18" charset="0"/>
                            </a:rPr>
                          </m:ctrlPr>
                        </m:dPr>
                        <m:e>
                          <m:r>
                            <a:rPr lang="en-GB" sz="1292">
                              <a:latin typeface="Cambria Math" panose="02040503050406030204" pitchFamily="18" charset="0"/>
                            </a:rPr>
                            <m:t>1+</m:t>
                          </m:r>
                          <m:d>
                            <m:dPr>
                              <m:ctrlPr>
                                <a:rPr lang="en-GB" sz="1292" i="1">
                                  <a:latin typeface="Cambria Math" panose="02040503050406030204" pitchFamily="18" charset="0"/>
                                </a:rPr>
                              </m:ctrlPr>
                            </m:dPr>
                            <m:e>
                              <m:r>
                                <a:rPr lang="en-GB" sz="1292">
                                  <a:latin typeface="Cambria Math" panose="02040503050406030204" pitchFamily="18" charset="0"/>
                                </a:rPr>
                                <m:t>1−</m:t>
                              </m:r>
                              <m:r>
                                <a:rPr lang="en-GB" sz="1292" i="1">
                                  <a:latin typeface="Cambria Math" panose="02040503050406030204" pitchFamily="18" charset="0"/>
                                </a:rPr>
                                <m:t>𝜉</m:t>
                              </m:r>
                            </m:e>
                          </m:d>
                          <m:r>
                            <a:rPr lang="en-GB" sz="1292">
                              <a:latin typeface="Cambria Math" panose="02040503050406030204" pitchFamily="18" charset="0"/>
                            </a:rPr>
                            <m:t>·</m:t>
                          </m:r>
                          <m:sSub>
                            <m:sSubPr>
                              <m:ctrlPr>
                                <a:rPr lang="en-GB" sz="1292" i="1">
                                  <a:latin typeface="Cambria Math" panose="02040503050406030204" pitchFamily="18" charset="0"/>
                                </a:rPr>
                              </m:ctrlPr>
                            </m:sSubPr>
                            <m:e>
                              <m:r>
                                <a:rPr lang="en-GB" sz="1292" i="1">
                                  <a:latin typeface="Cambria Math" panose="02040503050406030204" pitchFamily="18" charset="0"/>
                                </a:rPr>
                                <m:t>𝑖</m:t>
                              </m:r>
                            </m:e>
                            <m:sub>
                              <m:r>
                                <a:rPr lang="en-GB" sz="1292" i="1">
                                  <a:latin typeface="Cambria Math" panose="02040503050406030204" pitchFamily="18" charset="0"/>
                                </a:rPr>
                                <m:t>𝑠</m:t>
                              </m:r>
                            </m:sub>
                          </m:sSub>
                          <m:r>
                            <a:rPr lang="en-GB" sz="1292">
                              <a:latin typeface="Cambria Math" panose="02040503050406030204" pitchFamily="18" charset="0"/>
                            </a:rPr>
                            <m:t>·</m:t>
                          </m:r>
                          <m:r>
                            <a:rPr lang="en-GB" sz="1292" i="1">
                              <a:latin typeface="Cambria Math" panose="02040503050406030204" pitchFamily="18" charset="0"/>
                            </a:rPr>
                            <m:t>𝑐𝑜𝑠</m:t>
                          </m:r>
                          <m:d>
                            <m:dPr>
                              <m:ctrlPr>
                                <a:rPr lang="en-GB" sz="1292" i="1">
                                  <a:latin typeface="Cambria Math" panose="02040503050406030204" pitchFamily="18" charset="0"/>
                                </a:rPr>
                              </m:ctrlPr>
                            </m:dPr>
                            <m:e>
                              <m:r>
                                <a:rPr lang="en-GB" sz="1292" i="1">
                                  <a:latin typeface="Cambria Math" panose="02040503050406030204" pitchFamily="18" charset="0"/>
                                </a:rPr>
                                <m:t>𝛾</m:t>
                              </m:r>
                            </m:e>
                          </m:d>
                        </m:e>
                      </m:d>
                    </m:oMath>
                  </m:oMathPara>
                </a14:m>
                <a:endParaRPr lang="en-GB" sz="1292" dirty="0"/>
              </a:p>
            </p:txBody>
          </p:sp>
        </mc:Choice>
        <mc:Fallback xmlns="">
          <p:sp>
            <p:nvSpPr>
              <p:cNvPr id="13" name="Rectangle 9">
                <a:extLst>
                  <a:ext uri="{FF2B5EF4-FFF2-40B4-BE49-F238E27FC236}">
                    <a16:creationId xmlns:a16="http://schemas.microsoft.com/office/drawing/2014/main" id="{E4976C50-16B3-4F23-83C3-66B1DB48EDF7}"/>
                  </a:ext>
                </a:extLst>
              </p:cNvPr>
              <p:cNvSpPr>
                <a:spLocks noRot="1" noChangeAspect="1" noMove="1" noResize="1" noEditPoints="1" noAdjustHandles="1" noChangeArrowheads="1" noChangeShapeType="1" noTextEdit="1"/>
              </p:cNvSpPr>
              <p:nvPr/>
            </p:nvSpPr>
            <p:spPr>
              <a:xfrm>
                <a:off x="3323077" y="5808451"/>
                <a:ext cx="3100721" cy="316690"/>
              </a:xfrm>
              <a:prstGeom prst="rect">
                <a:avLst/>
              </a:prstGeom>
              <a:blipFill>
                <a:blip r:embed="rId3"/>
                <a:stretch>
                  <a:fillRect b="-3846"/>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2" name="Rectangle 6">
                <a:extLst>
                  <a:ext uri="{FF2B5EF4-FFF2-40B4-BE49-F238E27FC236}">
                    <a16:creationId xmlns:a16="http://schemas.microsoft.com/office/drawing/2014/main" id="{ED6DFC2B-066B-4C94-832F-4B3B6462C64B}"/>
                  </a:ext>
                </a:extLst>
              </p:cNvPr>
              <p:cNvSpPr/>
              <p:nvPr/>
            </p:nvSpPr>
            <p:spPr>
              <a:xfrm>
                <a:off x="3323077" y="5273264"/>
                <a:ext cx="3672000" cy="31669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sz="1292" i="1">
                              <a:latin typeface="Cambria Math" panose="02040503050406030204" pitchFamily="18" charset="0"/>
                            </a:rPr>
                          </m:ctrlPr>
                        </m:sSubSupPr>
                        <m:e>
                          <m:r>
                            <a:rPr lang="en-GB" sz="1292" i="1">
                              <a:latin typeface="Cambria Math" panose="02040503050406030204" pitchFamily="18" charset="0"/>
                            </a:rPr>
                            <m:t>𝑖</m:t>
                          </m:r>
                        </m:e>
                        <m:sub>
                          <m:r>
                            <a:rPr lang="en-GB" sz="1292" i="1">
                              <a:latin typeface="Cambria Math" panose="02040503050406030204" pitchFamily="18" charset="0"/>
                            </a:rPr>
                            <m:t>𝑠</m:t>
                          </m:r>
                        </m:sub>
                        <m:sup>
                          <m:r>
                            <a:rPr lang="en-GB" sz="1292">
                              <a:latin typeface="Cambria Math" panose="02040503050406030204" pitchFamily="18" charset="0"/>
                            </a:rPr>
                            <m:t>2</m:t>
                          </m:r>
                        </m:sup>
                      </m:sSubSup>
                      <m:r>
                        <a:rPr lang="en-GB" sz="1292">
                          <a:latin typeface="Cambria Math" panose="02040503050406030204" pitchFamily="18" charset="0"/>
                        </a:rPr>
                        <m:t>+</m:t>
                      </m:r>
                      <m:sSub>
                        <m:sSubPr>
                          <m:ctrlPr>
                            <a:rPr lang="en-GB" sz="1292" i="1">
                              <a:latin typeface="Cambria Math" panose="02040503050406030204" pitchFamily="18" charset="0"/>
                            </a:rPr>
                          </m:ctrlPr>
                        </m:sSubPr>
                        <m:e>
                          <m:r>
                            <a:rPr lang="en-GB" sz="1292" i="1">
                              <a:latin typeface="Cambria Math" panose="02040503050406030204" pitchFamily="18" charset="0"/>
                            </a:rPr>
                            <m:t>𝑖</m:t>
                          </m:r>
                        </m:e>
                        <m:sub>
                          <m:r>
                            <a:rPr lang="en-GB" sz="1292" i="1">
                              <a:latin typeface="Cambria Math" panose="02040503050406030204" pitchFamily="18" charset="0"/>
                            </a:rPr>
                            <m:t>𝑠</m:t>
                          </m:r>
                        </m:sub>
                      </m:sSub>
                      <m:r>
                        <a:rPr lang="en-GB" sz="1292">
                          <a:latin typeface="Cambria Math" panose="02040503050406030204" pitchFamily="18" charset="0"/>
                        </a:rPr>
                        <m:t>·2·</m:t>
                      </m:r>
                      <m:d>
                        <m:dPr>
                          <m:ctrlPr>
                            <a:rPr lang="en-GB" sz="1292" i="1">
                              <a:latin typeface="Cambria Math" panose="02040503050406030204" pitchFamily="18" charset="0"/>
                            </a:rPr>
                          </m:ctrlPr>
                        </m:dPr>
                        <m:e>
                          <m:d>
                            <m:dPr>
                              <m:begChr m:val=""/>
                              <m:ctrlPr>
                                <a:rPr lang="en-GB" sz="1292" i="1">
                                  <a:latin typeface="Cambria Math" panose="02040503050406030204" pitchFamily="18" charset="0"/>
                                </a:rPr>
                              </m:ctrlPr>
                            </m:dPr>
                            <m:e>
                              <m:sSub>
                                <m:sSubPr>
                                  <m:ctrlPr>
                                    <a:rPr lang="en-GB" sz="1292" i="1">
                                      <a:latin typeface="Cambria Math" panose="02040503050406030204" pitchFamily="18" charset="0"/>
                                    </a:rPr>
                                  </m:ctrlPr>
                                </m:sSubPr>
                                <m:e>
                                  <m:r>
                                    <a:rPr lang="en-GB" sz="1292" i="1">
                                      <a:latin typeface="Cambria Math" panose="02040503050406030204" pitchFamily="18" charset="0"/>
                                    </a:rPr>
                                    <m:t>𝑟</m:t>
                                  </m:r>
                                </m:e>
                                <m:sub>
                                  <m:r>
                                    <a:rPr lang="en-GB" sz="1292" i="1">
                                      <a:latin typeface="Cambria Math" panose="02040503050406030204" pitchFamily="18" charset="0"/>
                                    </a:rPr>
                                    <m:t>𝑠</m:t>
                                  </m:r>
                                </m:sub>
                              </m:sSub>
                              <m:r>
                                <a:rPr lang="en-GB" sz="1292">
                                  <a:latin typeface="Cambria Math" panose="02040503050406030204" pitchFamily="18" charset="0"/>
                                </a:rPr>
                                <m:t>·</m:t>
                              </m:r>
                              <m:func>
                                <m:funcPr>
                                  <m:ctrlPr>
                                    <a:rPr lang="en-GB" sz="1292" i="1">
                                      <a:latin typeface="Cambria Math" panose="02040503050406030204" pitchFamily="18" charset="0"/>
                                    </a:rPr>
                                  </m:ctrlPr>
                                </m:funcPr>
                                <m:fName>
                                  <m:r>
                                    <m:rPr>
                                      <m:sty m:val="p"/>
                                    </m:rPr>
                                    <a:rPr lang="en-GB" sz="1292">
                                      <a:latin typeface="Cambria Math" panose="02040503050406030204" pitchFamily="18" charset="0"/>
                                    </a:rPr>
                                    <m:t>sin</m:t>
                                  </m:r>
                                </m:fName>
                                <m:e>
                                  <m:d>
                                    <m:dPr>
                                      <m:ctrlPr>
                                        <a:rPr lang="en-GB" sz="1292" i="1">
                                          <a:latin typeface="Cambria Math" panose="02040503050406030204" pitchFamily="18" charset="0"/>
                                        </a:rPr>
                                      </m:ctrlPr>
                                    </m:dPr>
                                    <m:e>
                                      <m:r>
                                        <a:rPr lang="en-GB" sz="1292" i="1">
                                          <a:latin typeface="Cambria Math" panose="02040503050406030204" pitchFamily="18" charset="0"/>
                                        </a:rPr>
                                        <m:t>𝛾</m:t>
                                      </m:r>
                                    </m:e>
                                  </m:d>
                                </m:e>
                              </m:func>
                              <m:r>
                                <a:rPr lang="en-GB" sz="1292">
                                  <a:latin typeface="Cambria Math" panose="02040503050406030204" pitchFamily="18" charset="0"/>
                                </a:rPr>
                                <m:t>+</m:t>
                              </m:r>
                              <m:r>
                                <m:rPr>
                                  <m:sty m:val="p"/>
                                </m:rPr>
                                <a:rPr lang="en-GB" sz="1292">
                                  <a:latin typeface="Cambria Math" panose="02040503050406030204" pitchFamily="18" charset="0"/>
                                </a:rPr>
                                <m:t>co</m:t>
                              </m:r>
                              <m:func>
                                <m:funcPr>
                                  <m:ctrlPr>
                                    <a:rPr lang="en-GB" sz="1292" i="1">
                                      <a:latin typeface="Cambria Math" panose="02040503050406030204" pitchFamily="18" charset="0"/>
                                    </a:rPr>
                                  </m:ctrlPr>
                                </m:funcPr>
                                <m:fName>
                                  <m:r>
                                    <m:rPr>
                                      <m:sty m:val="p"/>
                                    </m:rPr>
                                    <a:rPr lang="en-GB" sz="1292">
                                      <a:latin typeface="Cambria Math" panose="02040503050406030204" pitchFamily="18" charset="0"/>
                                    </a:rPr>
                                    <m:t>s</m:t>
                                  </m:r>
                                </m:fName>
                                <m:e>
                                  <m:r>
                                    <a:rPr lang="en-GB" sz="1292">
                                      <a:latin typeface="Cambria Math" panose="02040503050406030204" pitchFamily="18" charset="0"/>
                                    </a:rPr>
                                    <m:t>(</m:t>
                                  </m:r>
                                </m:e>
                              </m:func>
                              <m:r>
                                <a:rPr lang="en-GB" sz="1292" i="1">
                                  <a:latin typeface="Cambria Math" panose="02040503050406030204" pitchFamily="18" charset="0"/>
                                </a:rPr>
                                <m:t>𝛾</m:t>
                              </m:r>
                            </m:e>
                          </m:d>
                        </m:e>
                      </m:d>
                      <m:r>
                        <a:rPr lang="en-GB" sz="1292">
                          <a:latin typeface="Cambria Math" panose="02040503050406030204" pitchFamily="18" charset="0"/>
                        </a:rPr>
                        <m:t>+</m:t>
                      </m:r>
                      <m:d>
                        <m:dPr>
                          <m:ctrlPr>
                            <a:rPr lang="en-GB" sz="1292" i="1">
                              <a:latin typeface="Cambria Math" panose="02040503050406030204" pitchFamily="18" charset="0"/>
                            </a:rPr>
                          </m:ctrlPr>
                        </m:dPr>
                        <m:e>
                          <m:r>
                            <a:rPr lang="en-GB" sz="1292">
                              <a:latin typeface="Cambria Math" panose="02040503050406030204" pitchFamily="18" charset="0"/>
                            </a:rPr>
                            <m:t>1+</m:t>
                          </m:r>
                          <m:sSubSup>
                            <m:sSubSupPr>
                              <m:ctrlPr>
                                <a:rPr lang="en-GB" sz="1292" i="1">
                                  <a:latin typeface="Cambria Math" panose="02040503050406030204" pitchFamily="18" charset="0"/>
                                </a:rPr>
                              </m:ctrlPr>
                            </m:sSubSupPr>
                            <m:e>
                              <m:r>
                                <a:rPr lang="en-GB" sz="1292" i="1">
                                  <a:latin typeface="Cambria Math" panose="02040503050406030204" pitchFamily="18" charset="0"/>
                                </a:rPr>
                                <m:t>𝑟</m:t>
                              </m:r>
                            </m:e>
                            <m:sub>
                              <m:r>
                                <a:rPr lang="en-GB" sz="1292" i="1">
                                  <a:latin typeface="Cambria Math" panose="02040503050406030204" pitchFamily="18" charset="0"/>
                                </a:rPr>
                                <m:t>𝑠</m:t>
                              </m:r>
                            </m:sub>
                            <m:sup>
                              <m:r>
                                <a:rPr lang="en-GB" sz="1292">
                                  <a:latin typeface="Cambria Math" panose="02040503050406030204" pitchFamily="18" charset="0"/>
                                </a:rPr>
                                <m:t>2</m:t>
                              </m:r>
                            </m:sup>
                          </m:sSubSup>
                        </m:e>
                      </m:d>
                      <m:r>
                        <a:rPr lang="en-GB" sz="1292">
                          <a:latin typeface="Cambria Math" panose="02040503050406030204" pitchFamily="18" charset="0"/>
                        </a:rPr>
                        <m:t>≤</m:t>
                      </m:r>
                      <m:sSubSup>
                        <m:sSubSupPr>
                          <m:ctrlPr>
                            <a:rPr lang="en-GB" sz="1292" i="1">
                              <a:latin typeface="Cambria Math" panose="02040503050406030204" pitchFamily="18" charset="0"/>
                            </a:rPr>
                          </m:ctrlPr>
                        </m:sSubSupPr>
                        <m:e>
                          <m:r>
                            <a:rPr lang="en-GB" sz="1292" i="1">
                              <a:latin typeface="Cambria Math" panose="02040503050406030204" pitchFamily="18" charset="0"/>
                            </a:rPr>
                            <m:t>𝑣</m:t>
                          </m:r>
                        </m:e>
                        <m:sub>
                          <m:r>
                            <a:rPr lang="en-GB" sz="1292" i="1">
                              <a:latin typeface="Cambria Math" panose="02040503050406030204" pitchFamily="18" charset="0"/>
                            </a:rPr>
                            <m:t>𝑠</m:t>
                          </m:r>
                        </m:sub>
                        <m:sup>
                          <m:r>
                            <a:rPr lang="en-GB" sz="1292">
                              <a:latin typeface="Cambria Math" panose="02040503050406030204" pitchFamily="18" charset="0"/>
                            </a:rPr>
                            <m:t>2</m:t>
                          </m:r>
                        </m:sup>
                      </m:sSubSup>
                    </m:oMath>
                  </m:oMathPara>
                </a14:m>
                <a:endParaRPr lang="en-GB" sz="1292" dirty="0"/>
              </a:p>
            </p:txBody>
          </p:sp>
        </mc:Choice>
        <mc:Fallback xmlns="">
          <p:sp>
            <p:nvSpPr>
              <p:cNvPr id="12" name="Rectangle 6">
                <a:extLst>
                  <a:ext uri="{FF2B5EF4-FFF2-40B4-BE49-F238E27FC236}">
                    <a16:creationId xmlns:a16="http://schemas.microsoft.com/office/drawing/2014/main" id="{ED6DFC2B-066B-4C94-832F-4B3B6462C64B}"/>
                  </a:ext>
                </a:extLst>
              </p:cNvPr>
              <p:cNvSpPr>
                <a:spLocks noRot="1" noChangeAspect="1" noMove="1" noResize="1" noEditPoints="1" noAdjustHandles="1" noChangeArrowheads="1" noChangeShapeType="1" noTextEdit="1"/>
              </p:cNvSpPr>
              <p:nvPr/>
            </p:nvSpPr>
            <p:spPr>
              <a:xfrm>
                <a:off x="3323077" y="5273264"/>
                <a:ext cx="3672000" cy="316690"/>
              </a:xfrm>
              <a:prstGeom prst="rect">
                <a:avLst/>
              </a:prstGeom>
              <a:blipFill>
                <a:blip r:embed="rId4"/>
                <a:stretch>
                  <a:fillRect t="-90385" b="-148077"/>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1" name="Rectangle 4">
                <a:extLst>
                  <a:ext uri="{FF2B5EF4-FFF2-40B4-BE49-F238E27FC236}">
                    <a16:creationId xmlns:a16="http://schemas.microsoft.com/office/drawing/2014/main" id="{2C56004A-D25C-430F-9051-AF2A0FF75DBE}"/>
                  </a:ext>
                </a:extLst>
              </p:cNvPr>
              <p:cNvSpPr/>
              <p:nvPr/>
            </p:nvSpPr>
            <p:spPr>
              <a:xfrm>
                <a:off x="3323077" y="4657097"/>
                <a:ext cx="4414615" cy="51475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sz="1292" i="1">
                              <a:latin typeface="Cambria Math" panose="02040503050406030204" pitchFamily="18" charset="0"/>
                            </a:rPr>
                          </m:ctrlPr>
                        </m:sSubSupPr>
                        <m:e>
                          <m:r>
                            <a:rPr lang="en-GB" sz="1292" i="1">
                              <a:latin typeface="Cambria Math" panose="02040503050406030204" pitchFamily="18" charset="0"/>
                            </a:rPr>
                            <m:t>𝑖</m:t>
                          </m:r>
                        </m:e>
                        <m:sub>
                          <m:r>
                            <a:rPr lang="en-GB" sz="1292" i="1">
                              <a:latin typeface="Cambria Math" panose="02040503050406030204" pitchFamily="18" charset="0"/>
                            </a:rPr>
                            <m:t>𝑠</m:t>
                          </m:r>
                        </m:sub>
                        <m:sup>
                          <m:r>
                            <a:rPr lang="en-GB" sz="1292">
                              <a:latin typeface="Cambria Math" panose="02040503050406030204" pitchFamily="18" charset="0"/>
                            </a:rPr>
                            <m:t>2</m:t>
                          </m:r>
                        </m:sup>
                      </m:sSubSup>
                      <m:r>
                        <a:rPr lang="en-GB" sz="1292">
                          <a:latin typeface="Cambria Math" panose="02040503050406030204" pitchFamily="18" charset="0"/>
                        </a:rPr>
                        <m:t>·</m:t>
                      </m:r>
                      <m:d>
                        <m:dPr>
                          <m:ctrlPr>
                            <a:rPr lang="en-GB" sz="1292" i="1">
                              <a:latin typeface="Cambria Math" panose="02040503050406030204" pitchFamily="18" charset="0"/>
                            </a:rPr>
                          </m:ctrlPr>
                        </m:dPr>
                        <m:e>
                          <m:sSup>
                            <m:sSupPr>
                              <m:ctrlPr>
                                <a:rPr lang="en-GB" sz="1292" i="1">
                                  <a:latin typeface="Cambria Math" panose="02040503050406030204" pitchFamily="18" charset="0"/>
                                </a:rPr>
                              </m:ctrlPr>
                            </m:sSupPr>
                            <m:e>
                              <m:r>
                                <m:rPr>
                                  <m:sty m:val="p"/>
                                </m:rPr>
                                <a:rPr lang="en-GB" sz="1292">
                                  <a:latin typeface="Cambria Math" panose="02040503050406030204" pitchFamily="18" charset="0"/>
                                </a:rPr>
                                <m:t>cos</m:t>
                              </m:r>
                            </m:e>
                            <m:sup>
                              <m:r>
                                <a:rPr lang="en-GB" sz="1292">
                                  <a:latin typeface="Cambria Math" panose="02040503050406030204" pitchFamily="18" charset="0"/>
                                </a:rPr>
                                <m:t>2</m:t>
                              </m:r>
                            </m:sup>
                          </m:sSup>
                          <m:d>
                            <m:dPr>
                              <m:ctrlPr>
                                <a:rPr lang="en-GB" sz="1292" i="1">
                                  <a:latin typeface="Cambria Math" panose="02040503050406030204" pitchFamily="18" charset="0"/>
                                </a:rPr>
                              </m:ctrlPr>
                            </m:dPr>
                            <m:e>
                              <m:r>
                                <m:rPr>
                                  <m:sty m:val="p"/>
                                </m:rPr>
                                <a:rPr lang="en-GB" sz="1292">
                                  <a:latin typeface="Cambria Math" panose="02040503050406030204" pitchFamily="18" charset="0"/>
                                </a:rPr>
                                <m:t>γ</m:t>
                              </m:r>
                            </m:e>
                          </m:d>
                          <m:r>
                            <a:rPr lang="en-GB" sz="1292">
                              <a:latin typeface="Cambria Math" panose="02040503050406030204" pitchFamily="18" charset="0"/>
                            </a:rPr>
                            <m:t>+</m:t>
                          </m:r>
                          <m:r>
                            <a:rPr lang="en-GB" sz="1292" i="1">
                              <a:latin typeface="Cambria Math" panose="02040503050406030204" pitchFamily="18" charset="0"/>
                            </a:rPr>
                            <m:t>𝜉</m:t>
                          </m:r>
                          <m:r>
                            <a:rPr lang="en-GB" sz="1292">
                              <a:latin typeface="Cambria Math" panose="02040503050406030204" pitchFamily="18" charset="0"/>
                            </a:rPr>
                            <m:t>·</m:t>
                          </m:r>
                          <m:sSup>
                            <m:sSupPr>
                              <m:ctrlPr>
                                <a:rPr lang="en-GB" sz="1292" i="1">
                                  <a:latin typeface="Cambria Math" panose="02040503050406030204" pitchFamily="18" charset="0"/>
                                </a:rPr>
                              </m:ctrlPr>
                            </m:sSupPr>
                            <m:e>
                              <m:r>
                                <m:rPr>
                                  <m:sty m:val="p"/>
                                </m:rPr>
                                <a:rPr lang="en-GB" sz="1292">
                                  <a:latin typeface="Cambria Math" panose="02040503050406030204" pitchFamily="18" charset="0"/>
                                </a:rPr>
                                <m:t>sin</m:t>
                              </m:r>
                            </m:e>
                            <m:sup>
                              <m:r>
                                <a:rPr lang="en-GB" sz="1292">
                                  <a:latin typeface="Cambria Math" panose="02040503050406030204" pitchFamily="18" charset="0"/>
                                </a:rPr>
                                <m:t>2</m:t>
                              </m:r>
                            </m:sup>
                          </m:sSup>
                          <m:d>
                            <m:dPr>
                              <m:ctrlPr>
                                <a:rPr lang="en-GB" sz="1292" i="1">
                                  <a:latin typeface="Cambria Math" panose="02040503050406030204" pitchFamily="18" charset="0"/>
                                </a:rPr>
                              </m:ctrlPr>
                            </m:dPr>
                            <m:e>
                              <m:r>
                                <m:rPr>
                                  <m:sty m:val="p"/>
                                </m:rPr>
                                <a:rPr lang="en-GB" sz="1292">
                                  <a:latin typeface="Cambria Math" panose="02040503050406030204" pitchFamily="18" charset="0"/>
                                </a:rPr>
                                <m:t>γ</m:t>
                              </m:r>
                            </m:e>
                          </m:d>
                          <m:r>
                            <a:rPr lang="en-GB" sz="1292">
                              <a:latin typeface="Cambria Math" panose="02040503050406030204" pitchFamily="18" charset="0"/>
                            </a:rPr>
                            <m:t>+2·</m:t>
                          </m:r>
                          <m:sSub>
                            <m:sSubPr>
                              <m:ctrlPr>
                                <a:rPr lang="en-GB" sz="1292" i="1">
                                  <a:latin typeface="Cambria Math" panose="02040503050406030204" pitchFamily="18" charset="0"/>
                                </a:rPr>
                              </m:ctrlPr>
                            </m:sSubPr>
                            <m:e>
                              <m:r>
                                <m:rPr>
                                  <m:sty m:val="p"/>
                                </m:rPr>
                                <a:rPr lang="en-GB" sz="1292">
                                  <a:latin typeface="Cambria Math" panose="02040503050406030204" pitchFamily="18" charset="0"/>
                                </a:rPr>
                                <m:t>r</m:t>
                              </m:r>
                            </m:e>
                            <m:sub>
                              <m:r>
                                <a:rPr lang="en-GB" sz="1292" i="1">
                                  <a:latin typeface="Cambria Math" panose="02040503050406030204" pitchFamily="18" charset="0"/>
                                </a:rPr>
                                <m:t>𝑠</m:t>
                              </m:r>
                            </m:sub>
                          </m:sSub>
                          <m:r>
                            <a:rPr lang="en-GB" sz="1292">
                              <a:latin typeface="Cambria Math" panose="02040503050406030204" pitchFamily="18" charset="0"/>
                            </a:rPr>
                            <m:t>·</m:t>
                          </m:r>
                          <m:d>
                            <m:dPr>
                              <m:ctrlPr>
                                <a:rPr lang="en-GB" sz="1292" i="1">
                                  <a:latin typeface="Cambria Math" panose="02040503050406030204" pitchFamily="18" charset="0"/>
                                </a:rPr>
                              </m:ctrlPr>
                            </m:dPr>
                            <m:e>
                              <m:r>
                                <a:rPr lang="en-GB" sz="1292">
                                  <a:latin typeface="Cambria Math" panose="02040503050406030204" pitchFamily="18" charset="0"/>
                                </a:rPr>
                                <m:t>1−</m:t>
                              </m:r>
                              <m:r>
                                <a:rPr lang="en-GB" sz="1292" i="1">
                                  <a:latin typeface="Cambria Math" panose="02040503050406030204" pitchFamily="18" charset="0"/>
                                </a:rPr>
                                <m:t>𝜉</m:t>
                              </m:r>
                            </m:e>
                          </m:d>
                          <m:r>
                            <a:rPr lang="en-GB" sz="1292">
                              <a:latin typeface="Cambria Math" panose="02040503050406030204" pitchFamily="18" charset="0"/>
                            </a:rPr>
                            <m:t>·</m:t>
                          </m:r>
                          <m:func>
                            <m:funcPr>
                              <m:ctrlPr>
                                <a:rPr lang="en-GB" sz="1292" i="1">
                                  <a:latin typeface="Cambria Math" panose="02040503050406030204" pitchFamily="18" charset="0"/>
                                </a:rPr>
                              </m:ctrlPr>
                            </m:funcPr>
                            <m:fName>
                              <m:r>
                                <m:rPr>
                                  <m:sty m:val="p"/>
                                </m:rPr>
                                <a:rPr lang="en-GB" sz="1292">
                                  <a:latin typeface="Cambria Math" panose="02040503050406030204" pitchFamily="18" charset="0"/>
                                </a:rPr>
                                <m:t>sin</m:t>
                              </m:r>
                            </m:fName>
                            <m:e>
                              <m:d>
                                <m:dPr>
                                  <m:begChr m:val=""/>
                                  <m:ctrlPr>
                                    <a:rPr lang="en-GB" sz="1292" i="1">
                                      <a:latin typeface="Cambria Math" panose="02040503050406030204" pitchFamily="18" charset="0"/>
                                    </a:rPr>
                                  </m:ctrlPr>
                                </m:dPr>
                                <m:e>
                                  <m:d>
                                    <m:dPr>
                                      <m:ctrlPr>
                                        <a:rPr lang="en-GB" sz="1292" i="1">
                                          <a:latin typeface="Cambria Math" panose="02040503050406030204" pitchFamily="18" charset="0"/>
                                        </a:rPr>
                                      </m:ctrlPr>
                                    </m:dPr>
                                    <m:e>
                                      <m:r>
                                        <a:rPr lang="en-GB" sz="1292" i="1">
                                          <a:latin typeface="Cambria Math" panose="02040503050406030204" pitchFamily="18" charset="0"/>
                                        </a:rPr>
                                        <m:t>𝛾</m:t>
                                      </m:r>
                                    </m:e>
                                  </m:d>
                                  <m:r>
                                    <a:rPr lang="en-GB" sz="1292">
                                      <a:latin typeface="Cambria Math" panose="02040503050406030204" pitchFamily="18" charset="0"/>
                                    </a:rPr>
                                    <m:t>·</m:t>
                                  </m:r>
                                  <m:r>
                                    <m:rPr>
                                      <m:sty m:val="p"/>
                                    </m:rPr>
                                    <a:rPr lang="en-GB" sz="1292">
                                      <a:latin typeface="Cambria Math" panose="02040503050406030204" pitchFamily="18" charset="0"/>
                                    </a:rPr>
                                    <m:t>co</m:t>
                                  </m:r>
                                  <m:func>
                                    <m:funcPr>
                                      <m:ctrlPr>
                                        <a:rPr lang="en-GB" sz="1292" i="1">
                                          <a:latin typeface="Cambria Math" panose="02040503050406030204" pitchFamily="18" charset="0"/>
                                        </a:rPr>
                                      </m:ctrlPr>
                                    </m:funcPr>
                                    <m:fName>
                                      <m:r>
                                        <m:rPr>
                                          <m:sty m:val="p"/>
                                        </m:rPr>
                                        <a:rPr lang="en-GB" sz="1292">
                                          <a:latin typeface="Cambria Math" panose="02040503050406030204" pitchFamily="18" charset="0"/>
                                        </a:rPr>
                                        <m:t>s</m:t>
                                      </m:r>
                                    </m:fName>
                                    <m:e>
                                      <m:r>
                                        <a:rPr lang="en-GB" sz="1292">
                                          <a:latin typeface="Cambria Math" panose="02040503050406030204" pitchFamily="18" charset="0"/>
                                        </a:rPr>
                                        <m:t>(</m:t>
                                      </m:r>
                                    </m:e>
                                  </m:func>
                                  <m:r>
                                    <a:rPr lang="en-GB" sz="1292" i="1">
                                      <a:latin typeface="Cambria Math" panose="02040503050406030204" pitchFamily="18" charset="0"/>
                                    </a:rPr>
                                    <m:t>𝛾</m:t>
                                  </m:r>
                                </m:e>
                              </m:d>
                            </m:e>
                          </m:func>
                        </m:e>
                      </m:d>
                      <m:r>
                        <a:rPr lang="en-GB" sz="1292">
                          <a:latin typeface="Cambria Math" panose="02040503050406030204" pitchFamily="18" charset="0"/>
                        </a:rPr>
                        <m:t>+</m:t>
                      </m:r>
                      <m:sSub>
                        <m:sSubPr>
                          <m:ctrlPr>
                            <a:rPr lang="en-GB" sz="1292" i="1">
                              <a:latin typeface="Cambria Math" panose="02040503050406030204" pitchFamily="18" charset="0"/>
                            </a:rPr>
                          </m:ctrlPr>
                        </m:sSubPr>
                        <m:e>
                          <m:r>
                            <a:rPr lang="en-GB" sz="1292" i="1">
                              <a:latin typeface="Cambria Math" panose="02040503050406030204" pitchFamily="18" charset="0"/>
                            </a:rPr>
                            <m:t>𝑖</m:t>
                          </m:r>
                        </m:e>
                        <m:sub>
                          <m:r>
                            <a:rPr lang="en-GB" sz="1292" i="1">
                              <a:latin typeface="Cambria Math" panose="02040503050406030204" pitchFamily="18" charset="0"/>
                            </a:rPr>
                            <m:t>𝑠</m:t>
                          </m:r>
                        </m:sub>
                      </m:sSub>
                      <m:r>
                        <a:rPr lang="en-GB" sz="1292">
                          <a:latin typeface="Cambria Math" panose="02040503050406030204" pitchFamily="18" charset="0"/>
                        </a:rPr>
                        <m:t>·2·</m:t>
                      </m:r>
                      <m:d>
                        <m:dPr>
                          <m:ctrlPr>
                            <a:rPr lang="en-GB" sz="1292" i="1">
                              <a:latin typeface="Cambria Math" panose="02040503050406030204" pitchFamily="18" charset="0"/>
                            </a:rPr>
                          </m:ctrlPr>
                        </m:dPr>
                        <m:e>
                          <m:d>
                            <m:dPr>
                              <m:begChr m:val=""/>
                              <m:ctrlPr>
                                <a:rPr lang="en-GB" sz="1292" i="1">
                                  <a:latin typeface="Cambria Math" panose="02040503050406030204" pitchFamily="18" charset="0"/>
                                </a:rPr>
                              </m:ctrlPr>
                            </m:dPr>
                            <m:e>
                              <m:sSub>
                                <m:sSubPr>
                                  <m:ctrlPr>
                                    <a:rPr lang="en-GB" sz="1292" i="1">
                                      <a:latin typeface="Cambria Math" panose="02040503050406030204" pitchFamily="18" charset="0"/>
                                    </a:rPr>
                                  </m:ctrlPr>
                                </m:sSubPr>
                                <m:e>
                                  <m:r>
                                    <a:rPr lang="en-GB" sz="1292" i="1">
                                      <a:latin typeface="Cambria Math" panose="02040503050406030204" pitchFamily="18" charset="0"/>
                                    </a:rPr>
                                    <m:t>𝑟</m:t>
                                  </m:r>
                                </m:e>
                                <m:sub>
                                  <m:r>
                                    <a:rPr lang="en-GB" sz="1292" i="1">
                                      <a:latin typeface="Cambria Math" panose="02040503050406030204" pitchFamily="18" charset="0"/>
                                    </a:rPr>
                                    <m:t>𝑠</m:t>
                                  </m:r>
                                </m:sub>
                              </m:sSub>
                              <m:r>
                                <a:rPr lang="en-GB" sz="1292">
                                  <a:latin typeface="Cambria Math" panose="02040503050406030204" pitchFamily="18" charset="0"/>
                                </a:rPr>
                                <m:t>·</m:t>
                              </m:r>
                              <m:func>
                                <m:funcPr>
                                  <m:ctrlPr>
                                    <a:rPr lang="en-GB" sz="1292" i="1">
                                      <a:latin typeface="Cambria Math" panose="02040503050406030204" pitchFamily="18" charset="0"/>
                                    </a:rPr>
                                  </m:ctrlPr>
                                </m:funcPr>
                                <m:fName>
                                  <m:r>
                                    <m:rPr>
                                      <m:sty m:val="p"/>
                                    </m:rPr>
                                    <a:rPr lang="en-GB" sz="1292">
                                      <a:latin typeface="Cambria Math" panose="02040503050406030204" pitchFamily="18" charset="0"/>
                                    </a:rPr>
                                    <m:t>sin</m:t>
                                  </m:r>
                                </m:fName>
                                <m:e>
                                  <m:d>
                                    <m:dPr>
                                      <m:ctrlPr>
                                        <a:rPr lang="en-GB" sz="1292" i="1">
                                          <a:latin typeface="Cambria Math" panose="02040503050406030204" pitchFamily="18" charset="0"/>
                                        </a:rPr>
                                      </m:ctrlPr>
                                    </m:dPr>
                                    <m:e>
                                      <m:r>
                                        <a:rPr lang="en-GB" sz="1292" i="1">
                                          <a:latin typeface="Cambria Math" panose="02040503050406030204" pitchFamily="18" charset="0"/>
                                        </a:rPr>
                                        <m:t>𝛾</m:t>
                                      </m:r>
                                    </m:e>
                                  </m:d>
                                </m:e>
                              </m:func>
                              <m:r>
                                <a:rPr lang="en-GB" sz="1292">
                                  <a:latin typeface="Cambria Math" panose="02040503050406030204" pitchFamily="18" charset="0"/>
                                </a:rPr>
                                <m:t>+</m:t>
                              </m:r>
                              <m:r>
                                <m:rPr>
                                  <m:sty m:val="p"/>
                                </m:rPr>
                                <a:rPr lang="en-GB" sz="1292">
                                  <a:latin typeface="Cambria Math" panose="02040503050406030204" pitchFamily="18" charset="0"/>
                                </a:rPr>
                                <m:t>co</m:t>
                              </m:r>
                              <m:func>
                                <m:funcPr>
                                  <m:ctrlPr>
                                    <a:rPr lang="en-GB" sz="1292" i="1">
                                      <a:latin typeface="Cambria Math" panose="02040503050406030204" pitchFamily="18" charset="0"/>
                                    </a:rPr>
                                  </m:ctrlPr>
                                </m:funcPr>
                                <m:fName>
                                  <m:r>
                                    <m:rPr>
                                      <m:sty m:val="p"/>
                                    </m:rPr>
                                    <a:rPr lang="en-GB" sz="1292">
                                      <a:latin typeface="Cambria Math" panose="02040503050406030204" pitchFamily="18" charset="0"/>
                                    </a:rPr>
                                    <m:t>s</m:t>
                                  </m:r>
                                </m:fName>
                                <m:e>
                                  <m:r>
                                    <a:rPr lang="en-GB" sz="1292">
                                      <a:latin typeface="Cambria Math" panose="02040503050406030204" pitchFamily="18" charset="0"/>
                                    </a:rPr>
                                    <m:t>(</m:t>
                                  </m:r>
                                </m:e>
                              </m:func>
                              <m:r>
                                <a:rPr lang="en-GB" sz="1292" i="1">
                                  <a:latin typeface="Cambria Math" panose="02040503050406030204" pitchFamily="18" charset="0"/>
                                </a:rPr>
                                <m:t>𝛾</m:t>
                              </m:r>
                            </m:e>
                          </m:d>
                        </m:e>
                      </m:d>
                      <m:r>
                        <a:rPr lang="en-GB" sz="1292">
                          <a:latin typeface="Cambria Math" panose="02040503050406030204" pitchFamily="18" charset="0"/>
                        </a:rPr>
                        <m:t>+</m:t>
                      </m:r>
                      <m:d>
                        <m:dPr>
                          <m:ctrlPr>
                            <a:rPr lang="en-GB" sz="1292" i="1">
                              <a:latin typeface="Cambria Math" panose="02040503050406030204" pitchFamily="18" charset="0"/>
                            </a:rPr>
                          </m:ctrlPr>
                        </m:dPr>
                        <m:e>
                          <m:r>
                            <a:rPr lang="en-GB" sz="1292">
                              <a:latin typeface="Cambria Math" panose="02040503050406030204" pitchFamily="18" charset="0"/>
                            </a:rPr>
                            <m:t>1+</m:t>
                          </m:r>
                          <m:sSubSup>
                            <m:sSubSupPr>
                              <m:ctrlPr>
                                <a:rPr lang="en-GB" sz="1292" i="1">
                                  <a:latin typeface="Cambria Math" panose="02040503050406030204" pitchFamily="18" charset="0"/>
                                </a:rPr>
                              </m:ctrlPr>
                            </m:sSubSupPr>
                            <m:e>
                              <m:r>
                                <a:rPr lang="en-GB" sz="1292" i="1">
                                  <a:latin typeface="Cambria Math" panose="02040503050406030204" pitchFamily="18" charset="0"/>
                                </a:rPr>
                                <m:t>𝑟</m:t>
                              </m:r>
                            </m:e>
                            <m:sub>
                              <m:r>
                                <a:rPr lang="en-GB" sz="1292" i="1">
                                  <a:latin typeface="Cambria Math" panose="02040503050406030204" pitchFamily="18" charset="0"/>
                                </a:rPr>
                                <m:t>𝑠</m:t>
                              </m:r>
                            </m:sub>
                            <m:sup>
                              <m:r>
                                <a:rPr lang="en-GB" sz="1292">
                                  <a:latin typeface="Cambria Math" panose="02040503050406030204" pitchFamily="18" charset="0"/>
                                </a:rPr>
                                <m:t>2</m:t>
                              </m:r>
                            </m:sup>
                          </m:sSubSup>
                        </m:e>
                      </m:d>
                      <m:r>
                        <a:rPr lang="en-GB" sz="1292">
                          <a:latin typeface="Cambria Math" panose="02040503050406030204" pitchFamily="18" charset="0"/>
                        </a:rPr>
                        <m:t>≤</m:t>
                      </m:r>
                      <m:sSubSup>
                        <m:sSubSupPr>
                          <m:ctrlPr>
                            <a:rPr lang="en-GB" sz="1292" i="1">
                              <a:latin typeface="Cambria Math" panose="02040503050406030204" pitchFamily="18" charset="0"/>
                            </a:rPr>
                          </m:ctrlPr>
                        </m:sSubSupPr>
                        <m:e>
                          <m:r>
                            <a:rPr lang="en-GB" sz="1292" i="1">
                              <a:latin typeface="Cambria Math" panose="02040503050406030204" pitchFamily="18" charset="0"/>
                            </a:rPr>
                            <m:t>𝑣</m:t>
                          </m:r>
                        </m:e>
                        <m:sub>
                          <m:r>
                            <a:rPr lang="en-GB" sz="1292" i="1">
                              <a:latin typeface="Cambria Math" panose="02040503050406030204" pitchFamily="18" charset="0"/>
                            </a:rPr>
                            <m:t>𝑠</m:t>
                          </m:r>
                        </m:sub>
                        <m:sup>
                          <m:r>
                            <a:rPr lang="en-GB" sz="1292">
                              <a:latin typeface="Cambria Math" panose="02040503050406030204" pitchFamily="18" charset="0"/>
                            </a:rPr>
                            <m:t>2</m:t>
                          </m:r>
                        </m:sup>
                      </m:sSubSup>
                    </m:oMath>
                  </m:oMathPara>
                </a14:m>
                <a:endParaRPr lang="en-GB" sz="1292" dirty="0"/>
              </a:p>
            </p:txBody>
          </p:sp>
        </mc:Choice>
        <mc:Fallback xmlns="">
          <p:sp>
            <p:nvSpPr>
              <p:cNvPr id="11" name="Rectangle 4">
                <a:extLst>
                  <a:ext uri="{FF2B5EF4-FFF2-40B4-BE49-F238E27FC236}">
                    <a16:creationId xmlns:a16="http://schemas.microsoft.com/office/drawing/2014/main" id="{2C56004A-D25C-430F-9051-AF2A0FF75DBE}"/>
                  </a:ext>
                </a:extLst>
              </p:cNvPr>
              <p:cNvSpPr>
                <a:spLocks noRot="1" noChangeAspect="1" noMove="1" noResize="1" noEditPoints="1" noAdjustHandles="1" noChangeArrowheads="1" noChangeShapeType="1" noTextEdit="1"/>
              </p:cNvSpPr>
              <p:nvPr/>
            </p:nvSpPr>
            <p:spPr>
              <a:xfrm>
                <a:off x="3323077" y="4657097"/>
                <a:ext cx="4414615" cy="514756"/>
              </a:xfrm>
              <a:prstGeom prst="rect">
                <a:avLst/>
              </a:prstGeom>
              <a:blipFill>
                <a:blip r:embed="rId5"/>
                <a:stretch>
                  <a:fillRect t="-58333" r="-6215" b="-91667"/>
                </a:stretch>
              </a:blipFill>
            </p:spPr>
            <p:txBody>
              <a:bodyPr/>
              <a:lstStyle/>
              <a:p>
                <a:r>
                  <a:rPr lang="es-ES">
                    <a:noFill/>
                  </a:rPr>
                  <a:t> </a:t>
                </a:r>
              </a:p>
            </p:txBody>
          </p:sp>
        </mc:Fallback>
      </mc:AlternateContent>
      <p:graphicFrame>
        <p:nvGraphicFramePr>
          <p:cNvPr id="17" name="Table 10">
            <a:extLst>
              <a:ext uri="{FF2B5EF4-FFF2-40B4-BE49-F238E27FC236}">
                <a16:creationId xmlns:a16="http://schemas.microsoft.com/office/drawing/2014/main" id="{27A98DAC-E364-447C-AD9D-E59A38CFFFCF}"/>
              </a:ext>
            </a:extLst>
          </p:cNvPr>
          <p:cNvGraphicFramePr>
            <a:graphicFrameLocks noGrp="1"/>
          </p:cNvGraphicFramePr>
          <p:nvPr>
            <p:extLst/>
          </p:nvPr>
        </p:nvGraphicFramePr>
        <p:xfrm>
          <a:off x="2492308" y="6207220"/>
          <a:ext cx="2024030" cy="342314"/>
        </p:xfrm>
        <a:graphic>
          <a:graphicData uri="http://schemas.openxmlformats.org/drawingml/2006/table">
            <a:tbl>
              <a:tblPr firstRow="1" bandRow="1">
                <a:tableStyleId>{5940675A-B579-460E-94D1-54222C63F5DA}</a:tableStyleId>
              </a:tblPr>
              <a:tblGrid>
                <a:gridCol w="712303">
                  <a:extLst>
                    <a:ext uri="{9D8B030D-6E8A-4147-A177-3AD203B41FA5}">
                      <a16:colId xmlns:a16="http://schemas.microsoft.com/office/drawing/2014/main" val="3675752695"/>
                    </a:ext>
                  </a:extLst>
                </a:gridCol>
                <a:gridCol w="1311727">
                  <a:extLst>
                    <a:ext uri="{9D8B030D-6E8A-4147-A177-3AD203B41FA5}">
                      <a16:colId xmlns:a16="http://schemas.microsoft.com/office/drawing/2014/main" val="732477094"/>
                    </a:ext>
                  </a:extLst>
                </a:gridCol>
              </a:tblGrid>
              <a:tr h="342314">
                <a:tc>
                  <a:txBody>
                    <a:bodyPr/>
                    <a:lstStyle/>
                    <a:p>
                      <a:r>
                        <a:rPr lang="en-GB" sz="1300" dirty="0"/>
                        <a:t>SPMSM</a:t>
                      </a:r>
                    </a:p>
                  </a:txBody>
                  <a:tcPr marL="84406" marR="84406" marT="42203" marB="42203">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sz="1300" dirty="0"/>
                    </a:p>
                  </a:txBody>
                  <a:tcPr marL="84406" marR="84406" marT="42203" marB="42203">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28811169"/>
                  </a:ext>
                </a:extLst>
              </a:tr>
            </a:tbl>
          </a:graphicData>
        </a:graphic>
      </p:graphicFrame>
      <p:graphicFrame>
        <p:nvGraphicFramePr>
          <p:cNvPr id="18" name="Table 8">
            <a:extLst>
              <a:ext uri="{FF2B5EF4-FFF2-40B4-BE49-F238E27FC236}">
                <a16:creationId xmlns:a16="http://schemas.microsoft.com/office/drawing/2014/main" id="{20F9A773-6D4E-4FF1-9094-10DD3626DE0D}"/>
              </a:ext>
            </a:extLst>
          </p:cNvPr>
          <p:cNvGraphicFramePr>
            <a:graphicFrameLocks noGrp="1"/>
          </p:cNvGraphicFramePr>
          <p:nvPr>
            <p:extLst/>
          </p:nvPr>
        </p:nvGraphicFramePr>
        <p:xfrm>
          <a:off x="2492308" y="5841681"/>
          <a:ext cx="2024030" cy="343486"/>
        </p:xfrm>
        <a:graphic>
          <a:graphicData uri="http://schemas.openxmlformats.org/drawingml/2006/table">
            <a:tbl>
              <a:tblPr firstRow="1" bandRow="1">
                <a:tableStyleId>{5940675A-B579-460E-94D1-54222C63F5DA}</a:tableStyleId>
              </a:tblPr>
              <a:tblGrid>
                <a:gridCol w="712303">
                  <a:extLst>
                    <a:ext uri="{9D8B030D-6E8A-4147-A177-3AD203B41FA5}">
                      <a16:colId xmlns:a16="http://schemas.microsoft.com/office/drawing/2014/main" val="3675752695"/>
                    </a:ext>
                  </a:extLst>
                </a:gridCol>
                <a:gridCol w="1311727">
                  <a:extLst>
                    <a:ext uri="{9D8B030D-6E8A-4147-A177-3AD203B41FA5}">
                      <a16:colId xmlns:a16="http://schemas.microsoft.com/office/drawing/2014/main" val="732477094"/>
                    </a:ext>
                  </a:extLst>
                </a:gridCol>
              </a:tblGrid>
              <a:tr h="342314">
                <a:tc>
                  <a:txBody>
                    <a:bodyPr/>
                    <a:lstStyle/>
                    <a:p>
                      <a:r>
                        <a:rPr lang="en-GB" sz="1300" dirty="0"/>
                        <a:t>IPMSM</a:t>
                      </a:r>
                    </a:p>
                  </a:txBody>
                  <a:tcPr marL="84406" marR="84406" marT="42203" marB="42203">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sz="1700" dirty="0"/>
                    </a:p>
                  </a:txBody>
                  <a:tcPr marL="84406" marR="84406" marT="42203" marB="42203">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28811169"/>
                  </a:ext>
                </a:extLst>
              </a:tr>
            </a:tbl>
          </a:graphicData>
        </a:graphic>
      </p:graphicFrame>
      <p:graphicFrame>
        <p:nvGraphicFramePr>
          <p:cNvPr id="10" name="Table 7">
            <a:extLst>
              <a:ext uri="{FF2B5EF4-FFF2-40B4-BE49-F238E27FC236}">
                <a16:creationId xmlns:a16="http://schemas.microsoft.com/office/drawing/2014/main" id="{256AC780-6F97-4DD9-B718-CC8533EDE3F3}"/>
              </a:ext>
            </a:extLst>
          </p:cNvPr>
          <p:cNvGraphicFramePr>
            <a:graphicFrameLocks noGrp="1"/>
          </p:cNvGraphicFramePr>
          <p:nvPr>
            <p:extLst/>
          </p:nvPr>
        </p:nvGraphicFramePr>
        <p:xfrm>
          <a:off x="332308" y="5808450"/>
          <a:ext cx="6740769" cy="343486"/>
        </p:xfrm>
        <a:graphic>
          <a:graphicData uri="http://schemas.openxmlformats.org/drawingml/2006/table">
            <a:tbl>
              <a:tblPr firstRow="1" bandRow="1">
                <a:tableStyleId>{5940675A-B579-460E-94D1-54222C63F5DA}</a:tableStyleId>
              </a:tblPr>
              <a:tblGrid>
                <a:gridCol w="2372232">
                  <a:extLst>
                    <a:ext uri="{9D8B030D-6E8A-4147-A177-3AD203B41FA5}">
                      <a16:colId xmlns:a16="http://schemas.microsoft.com/office/drawing/2014/main" val="714802358"/>
                    </a:ext>
                  </a:extLst>
                </a:gridCol>
                <a:gridCol w="4368537">
                  <a:extLst>
                    <a:ext uri="{9D8B030D-6E8A-4147-A177-3AD203B41FA5}">
                      <a16:colId xmlns:a16="http://schemas.microsoft.com/office/drawing/2014/main" val="2736286860"/>
                    </a:ext>
                  </a:extLst>
                </a:gridCol>
              </a:tblGrid>
              <a:tr h="342314">
                <a:tc>
                  <a:txBody>
                    <a:bodyPr/>
                    <a:lstStyle/>
                    <a:p>
                      <a:r>
                        <a:rPr lang="en-GB" sz="1700" dirty="0"/>
                        <a:t>Torque equation in PU:</a:t>
                      </a:r>
                    </a:p>
                  </a:txBody>
                  <a:tcPr marL="84406" marR="84406" marT="42203" marB="42203">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sz="1700" dirty="0"/>
                    </a:p>
                  </a:txBody>
                  <a:tcPr marL="84406" marR="84406" marT="42203" marB="42203">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3902896"/>
                  </a:ext>
                </a:extLst>
              </a:tr>
            </a:tbl>
          </a:graphicData>
        </a:graphic>
      </p:graphicFrame>
      <p:graphicFrame>
        <p:nvGraphicFramePr>
          <p:cNvPr id="15" name="Table 5">
            <a:extLst>
              <a:ext uri="{FF2B5EF4-FFF2-40B4-BE49-F238E27FC236}">
                <a16:creationId xmlns:a16="http://schemas.microsoft.com/office/drawing/2014/main" id="{F0207605-2F93-4F8C-98BA-717446444379}"/>
              </a:ext>
            </a:extLst>
          </p:cNvPr>
          <p:cNvGraphicFramePr>
            <a:graphicFrameLocks noGrp="1"/>
          </p:cNvGraphicFramePr>
          <p:nvPr>
            <p:extLst/>
          </p:nvPr>
        </p:nvGraphicFramePr>
        <p:xfrm>
          <a:off x="2492308" y="5333247"/>
          <a:ext cx="2024030" cy="342314"/>
        </p:xfrm>
        <a:graphic>
          <a:graphicData uri="http://schemas.openxmlformats.org/drawingml/2006/table">
            <a:tbl>
              <a:tblPr firstRow="1" bandRow="1">
                <a:tableStyleId>{5940675A-B579-460E-94D1-54222C63F5DA}</a:tableStyleId>
              </a:tblPr>
              <a:tblGrid>
                <a:gridCol w="712303">
                  <a:extLst>
                    <a:ext uri="{9D8B030D-6E8A-4147-A177-3AD203B41FA5}">
                      <a16:colId xmlns:a16="http://schemas.microsoft.com/office/drawing/2014/main" val="3675752695"/>
                    </a:ext>
                  </a:extLst>
                </a:gridCol>
                <a:gridCol w="1311727">
                  <a:extLst>
                    <a:ext uri="{9D8B030D-6E8A-4147-A177-3AD203B41FA5}">
                      <a16:colId xmlns:a16="http://schemas.microsoft.com/office/drawing/2014/main" val="732477094"/>
                    </a:ext>
                  </a:extLst>
                </a:gridCol>
              </a:tblGrid>
              <a:tr h="342314">
                <a:tc>
                  <a:txBody>
                    <a:bodyPr/>
                    <a:lstStyle/>
                    <a:p>
                      <a:r>
                        <a:rPr lang="en-GB" sz="1300" dirty="0"/>
                        <a:t>SPMSM</a:t>
                      </a:r>
                    </a:p>
                  </a:txBody>
                  <a:tcPr marL="84406" marR="84406" marT="42203" marB="42203">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sz="1300" dirty="0"/>
                    </a:p>
                  </a:txBody>
                  <a:tcPr marL="84406" marR="84406" marT="42203" marB="42203">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28811169"/>
                  </a:ext>
                </a:extLst>
              </a:tr>
            </a:tbl>
          </a:graphicData>
        </a:graphic>
      </p:graphicFrame>
      <p:graphicFrame>
        <p:nvGraphicFramePr>
          <p:cNvPr id="16" name="Table 3">
            <a:extLst>
              <a:ext uri="{FF2B5EF4-FFF2-40B4-BE49-F238E27FC236}">
                <a16:creationId xmlns:a16="http://schemas.microsoft.com/office/drawing/2014/main" id="{125D5CAA-A37B-4216-81B1-4F4B3B5E410E}"/>
              </a:ext>
            </a:extLst>
          </p:cNvPr>
          <p:cNvGraphicFramePr>
            <a:graphicFrameLocks noGrp="1"/>
          </p:cNvGraphicFramePr>
          <p:nvPr>
            <p:extLst/>
          </p:nvPr>
        </p:nvGraphicFramePr>
        <p:xfrm>
          <a:off x="2492308" y="4675522"/>
          <a:ext cx="2024030" cy="343486"/>
        </p:xfrm>
        <a:graphic>
          <a:graphicData uri="http://schemas.openxmlformats.org/drawingml/2006/table">
            <a:tbl>
              <a:tblPr firstRow="1" bandRow="1">
                <a:tableStyleId>{5940675A-B579-460E-94D1-54222C63F5DA}</a:tableStyleId>
              </a:tblPr>
              <a:tblGrid>
                <a:gridCol w="712303">
                  <a:extLst>
                    <a:ext uri="{9D8B030D-6E8A-4147-A177-3AD203B41FA5}">
                      <a16:colId xmlns:a16="http://schemas.microsoft.com/office/drawing/2014/main" val="3675752695"/>
                    </a:ext>
                  </a:extLst>
                </a:gridCol>
                <a:gridCol w="1311727">
                  <a:extLst>
                    <a:ext uri="{9D8B030D-6E8A-4147-A177-3AD203B41FA5}">
                      <a16:colId xmlns:a16="http://schemas.microsoft.com/office/drawing/2014/main" val="732477094"/>
                    </a:ext>
                  </a:extLst>
                </a:gridCol>
              </a:tblGrid>
              <a:tr h="342314">
                <a:tc>
                  <a:txBody>
                    <a:bodyPr/>
                    <a:lstStyle/>
                    <a:p>
                      <a:r>
                        <a:rPr lang="en-GB" sz="1300" dirty="0"/>
                        <a:t>IPMSM</a:t>
                      </a:r>
                    </a:p>
                  </a:txBody>
                  <a:tcPr marL="84406" marR="84406" marT="42203" marB="42203">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sz="1700" dirty="0"/>
                    </a:p>
                  </a:txBody>
                  <a:tcPr marL="84406" marR="84406" marT="42203" marB="42203">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28811169"/>
                  </a:ext>
                </a:extLst>
              </a:tr>
            </a:tbl>
          </a:graphicData>
        </a:graphic>
      </p:graphicFrame>
      <p:graphicFrame>
        <p:nvGraphicFramePr>
          <p:cNvPr id="9" name="Table 2">
            <a:extLst>
              <a:ext uri="{FF2B5EF4-FFF2-40B4-BE49-F238E27FC236}">
                <a16:creationId xmlns:a16="http://schemas.microsoft.com/office/drawing/2014/main" id="{EE332763-CBD0-4995-9F55-602C6CA3DB66}"/>
              </a:ext>
            </a:extLst>
          </p:cNvPr>
          <p:cNvGraphicFramePr>
            <a:graphicFrameLocks noGrp="1"/>
          </p:cNvGraphicFramePr>
          <p:nvPr>
            <p:extLst/>
          </p:nvPr>
        </p:nvGraphicFramePr>
        <p:xfrm>
          <a:off x="332308" y="4645373"/>
          <a:ext cx="6740769" cy="343486"/>
        </p:xfrm>
        <a:graphic>
          <a:graphicData uri="http://schemas.openxmlformats.org/drawingml/2006/table">
            <a:tbl>
              <a:tblPr firstRow="1" bandRow="1">
                <a:tableStyleId>{5940675A-B579-460E-94D1-54222C63F5DA}</a:tableStyleId>
              </a:tblPr>
              <a:tblGrid>
                <a:gridCol w="2372232">
                  <a:extLst>
                    <a:ext uri="{9D8B030D-6E8A-4147-A177-3AD203B41FA5}">
                      <a16:colId xmlns:a16="http://schemas.microsoft.com/office/drawing/2014/main" val="3675752695"/>
                    </a:ext>
                  </a:extLst>
                </a:gridCol>
                <a:gridCol w="4368537">
                  <a:extLst>
                    <a:ext uri="{9D8B030D-6E8A-4147-A177-3AD203B41FA5}">
                      <a16:colId xmlns:a16="http://schemas.microsoft.com/office/drawing/2014/main" val="732477094"/>
                    </a:ext>
                  </a:extLst>
                </a:gridCol>
              </a:tblGrid>
              <a:tr h="342314">
                <a:tc>
                  <a:txBody>
                    <a:bodyPr/>
                    <a:lstStyle/>
                    <a:p>
                      <a:r>
                        <a:rPr lang="en-GB" sz="1700" dirty="0"/>
                        <a:t>Voltage Limit in PU:</a:t>
                      </a:r>
                    </a:p>
                  </a:txBody>
                  <a:tcPr marL="84406" marR="84406" marT="42203" marB="42203">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sz="1700" dirty="0"/>
                    </a:p>
                  </a:txBody>
                  <a:tcPr marL="84406" marR="84406" marT="42203" marB="42203">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28811169"/>
                  </a:ext>
                </a:extLst>
              </a:tr>
            </a:tbl>
          </a:graphicData>
        </a:graphic>
      </p:graphicFrame>
      <p:sp>
        <p:nvSpPr>
          <p:cNvPr id="2" name="Títol 1"/>
          <p:cNvSpPr>
            <a:spLocks noGrp="1"/>
          </p:cNvSpPr>
          <p:nvPr>
            <p:ph type="title"/>
          </p:nvPr>
        </p:nvSpPr>
        <p:spPr/>
        <p:txBody>
          <a:bodyPr/>
          <a:lstStyle/>
          <a:p>
            <a:r>
              <a:rPr lang="en-GB" dirty="0">
                <a:solidFill>
                  <a:schemeClr val="bg1">
                    <a:lumMod val="75000"/>
                  </a:schemeClr>
                </a:solidFill>
              </a:rPr>
              <a:t>Control Strategies at LBEF zone</a:t>
            </a:r>
          </a:p>
        </p:txBody>
      </p:sp>
      <p:sp>
        <p:nvSpPr>
          <p:cNvPr id="3" name="Contenidor de contingut 2"/>
          <p:cNvSpPr>
            <a:spLocks noGrp="1"/>
          </p:cNvSpPr>
          <p:nvPr>
            <p:ph idx="1"/>
          </p:nvPr>
        </p:nvSpPr>
        <p:spPr/>
        <p:txBody>
          <a:bodyPr>
            <a:normAutofit/>
          </a:bodyPr>
          <a:lstStyle/>
          <a:p>
            <a:pPr marL="422041" lvl="1" indent="0">
              <a:buNone/>
            </a:pPr>
            <a:r>
              <a:rPr lang="en-GB" dirty="0"/>
              <a:t>Electrical and Torque equations expressed in PU</a:t>
            </a:r>
          </a:p>
        </p:txBody>
      </p:sp>
      <p:sp>
        <p:nvSpPr>
          <p:cNvPr id="5" name="Contenidor de peu de pàgina 4"/>
          <p:cNvSpPr>
            <a:spLocks noGrp="1"/>
          </p:cNvSpPr>
          <p:nvPr>
            <p:ph type="ftr" sz="quarter" idx="11"/>
          </p:nvPr>
        </p:nvSpPr>
        <p:spPr/>
        <p:txBody>
          <a:bodyPr/>
          <a:lstStyle/>
          <a:p>
            <a:pPr defTabSz="844083"/>
            <a:r>
              <a:rPr lang="ca-ES">
                <a:solidFill>
                  <a:prstClr val="black">
                    <a:tint val="75000"/>
                  </a:prstClr>
                </a:solidFill>
                <a:latin typeface="Calibri"/>
              </a:rPr>
              <a:t>PMSM motor control</a:t>
            </a:r>
          </a:p>
        </p:txBody>
      </p:sp>
      <p:sp>
        <p:nvSpPr>
          <p:cNvPr id="7" name="Slide Number Placeholder 6">
            <a:extLst>
              <a:ext uri="{FF2B5EF4-FFF2-40B4-BE49-F238E27FC236}">
                <a16:creationId xmlns:a16="http://schemas.microsoft.com/office/drawing/2014/main" id="{7B3722E2-11D9-44E7-9A6E-701A637E3AD0}"/>
              </a:ext>
            </a:extLst>
          </p:cNvPr>
          <p:cNvSpPr>
            <a:spLocks noGrp="1"/>
          </p:cNvSpPr>
          <p:nvPr>
            <p:ph type="sldNum" sz="quarter" idx="12"/>
          </p:nvPr>
        </p:nvSpPr>
        <p:spPr/>
        <p:txBody>
          <a:bodyPr/>
          <a:lstStyle/>
          <a:p>
            <a:fld id="{AC73A611-7CB3-407B-8955-E73429FEB09D}" type="slidenum">
              <a:rPr lang="ca-ES" smtClean="0"/>
              <a:pPr/>
              <a:t>16</a:t>
            </a:fld>
            <a:endParaRPr lang="ca-ES"/>
          </a:p>
        </p:txBody>
      </p:sp>
      <mc:AlternateContent xmlns:mc="http://schemas.openxmlformats.org/markup-compatibility/2006" xmlns:a14="http://schemas.microsoft.com/office/drawing/2010/main">
        <mc:Choice Requires="a14">
          <p:graphicFrame>
            <p:nvGraphicFramePr>
              <p:cNvPr id="20" name="Table 19">
                <a:extLst>
                  <a:ext uri="{FF2B5EF4-FFF2-40B4-BE49-F238E27FC236}">
                    <a16:creationId xmlns:a16="http://schemas.microsoft.com/office/drawing/2014/main" id="{F4463918-504A-4F12-ABD4-10A842DCC83C}"/>
                  </a:ext>
                </a:extLst>
              </p:cNvPr>
              <p:cNvGraphicFramePr>
                <a:graphicFrameLocks noGrp="1"/>
              </p:cNvGraphicFramePr>
              <p:nvPr>
                <p:extLst/>
              </p:nvPr>
            </p:nvGraphicFramePr>
            <p:xfrm>
              <a:off x="2070923" y="2159409"/>
              <a:ext cx="4984616" cy="2426854"/>
            </p:xfrm>
            <a:graphic>
              <a:graphicData uri="http://schemas.openxmlformats.org/drawingml/2006/table">
                <a:tbl>
                  <a:tblPr firstRow="1" firstCol="1" bandRow="1"/>
                  <a:tblGrid>
                    <a:gridCol w="2492308">
                      <a:extLst>
                        <a:ext uri="{9D8B030D-6E8A-4147-A177-3AD203B41FA5}">
                          <a16:colId xmlns:a16="http://schemas.microsoft.com/office/drawing/2014/main" val="3456663787"/>
                        </a:ext>
                      </a:extLst>
                    </a:gridCol>
                    <a:gridCol w="2492308">
                      <a:extLst>
                        <a:ext uri="{9D8B030D-6E8A-4147-A177-3AD203B41FA5}">
                          <a16:colId xmlns:a16="http://schemas.microsoft.com/office/drawing/2014/main" val="3395259828"/>
                        </a:ext>
                      </a:extLst>
                    </a:gridCol>
                  </a:tblGrid>
                  <a:tr h="213302">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s-ES" sz="12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200" b="1" i="1">
                                        <a:effectLst/>
                                        <a:latin typeface="Cambria Math" panose="02040503050406030204" pitchFamily="18" charset="0"/>
                                        <a:ea typeface="Calibri" panose="020F0502020204030204" pitchFamily="34" charset="0"/>
                                        <a:cs typeface="Times New Roman" panose="02020603050405020304" pitchFamily="18" charset="0"/>
                                      </a:rPr>
                                      <m:t>𝑳</m:t>
                                    </m:r>
                                  </m:e>
                                  <m:sub>
                                    <m:r>
                                      <a:rPr lang="en-GB" sz="1200" b="1" i="1">
                                        <a:effectLst/>
                                        <a:latin typeface="Cambria Math" panose="02040503050406030204" pitchFamily="18" charset="0"/>
                                        <a:ea typeface="Calibri" panose="020F0502020204030204" pitchFamily="34" charset="0"/>
                                        <a:cs typeface="Times New Roman" panose="02020603050405020304" pitchFamily="18" charset="0"/>
                                      </a:rPr>
                                      <m:t>𝒅</m:t>
                                    </m:r>
                                  </m:sub>
                                </m:sSub>
                                <m:r>
                                  <a:rPr lang="en-GB" sz="12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ES" sz="12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200" b="1" i="1">
                                        <a:effectLst/>
                                        <a:latin typeface="Cambria Math" panose="02040503050406030204" pitchFamily="18" charset="0"/>
                                        <a:ea typeface="Calibri" panose="020F0502020204030204" pitchFamily="34" charset="0"/>
                                        <a:cs typeface="Times New Roman" panose="02020603050405020304" pitchFamily="18" charset="0"/>
                                      </a:rPr>
                                      <m:t>𝑳</m:t>
                                    </m:r>
                                  </m:e>
                                  <m:sub>
                                    <m:r>
                                      <a:rPr lang="en-GB" sz="1200" b="1" i="1">
                                        <a:effectLst/>
                                        <a:latin typeface="Cambria Math" panose="02040503050406030204" pitchFamily="18" charset="0"/>
                                        <a:ea typeface="Calibri" panose="020F0502020204030204" pitchFamily="34" charset="0"/>
                                        <a:cs typeface="Times New Roman" panose="02020603050405020304" pitchFamily="18" charset="0"/>
                                      </a:rPr>
                                      <m:t>𝒒</m:t>
                                    </m:r>
                                  </m:sub>
                                </m:sSub>
                                <m:r>
                                  <a:rPr lang="en-GB" sz="1200" b="1" i="1">
                                    <a:effectLst/>
                                    <a:latin typeface="Cambria Math" panose="02040503050406030204" pitchFamily="18" charset="0"/>
                                    <a:ea typeface="Calibri" panose="020F0502020204030204" pitchFamily="34" charset="0"/>
                                    <a:cs typeface="Times New Roman" panose="02020603050405020304" pitchFamily="18" charset="0"/>
                                  </a:rPr>
                                  <m:t>=</m:t>
                                </m:r>
                                <m:r>
                                  <a:rPr lang="en-GB" sz="1200" b="1" i="1">
                                    <a:effectLst/>
                                    <a:latin typeface="Cambria Math" panose="02040503050406030204" pitchFamily="18" charset="0"/>
                                    <a:ea typeface="Calibri" panose="020F0502020204030204" pitchFamily="34" charset="0"/>
                                    <a:cs typeface="Times New Roman" panose="02020603050405020304" pitchFamily="18" charset="0"/>
                                  </a:rPr>
                                  <m:t>𝑳</m:t>
                                </m:r>
                              </m:oMath>
                            </m:oMathPara>
                          </a14:m>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3305" marR="633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s-ES" sz="12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200" b="1" i="1">
                                        <a:effectLst/>
                                        <a:latin typeface="Cambria Math" panose="02040503050406030204" pitchFamily="18" charset="0"/>
                                        <a:ea typeface="Calibri" panose="020F0502020204030204" pitchFamily="34" charset="0"/>
                                        <a:cs typeface="Times New Roman" panose="02020603050405020304" pitchFamily="18" charset="0"/>
                                      </a:rPr>
                                      <m:t>𝑳</m:t>
                                    </m:r>
                                  </m:e>
                                  <m:sub>
                                    <m:r>
                                      <a:rPr lang="en-GB" sz="1200" b="1" i="1">
                                        <a:effectLst/>
                                        <a:latin typeface="Cambria Math" panose="02040503050406030204" pitchFamily="18" charset="0"/>
                                        <a:ea typeface="Calibri" panose="020F0502020204030204" pitchFamily="34" charset="0"/>
                                        <a:cs typeface="Times New Roman" panose="02020603050405020304" pitchFamily="18" charset="0"/>
                                      </a:rPr>
                                      <m:t>𝒅</m:t>
                                    </m:r>
                                  </m:sub>
                                </m:sSub>
                                <m:r>
                                  <a:rPr lang="en-GB" sz="12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ES" sz="12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200" b="1" i="1">
                                        <a:effectLst/>
                                        <a:latin typeface="Cambria Math" panose="02040503050406030204" pitchFamily="18" charset="0"/>
                                        <a:ea typeface="Calibri" panose="020F0502020204030204" pitchFamily="34" charset="0"/>
                                        <a:cs typeface="Times New Roman" panose="02020603050405020304" pitchFamily="18" charset="0"/>
                                      </a:rPr>
                                      <m:t>𝑳</m:t>
                                    </m:r>
                                  </m:e>
                                  <m:sub>
                                    <m:r>
                                      <a:rPr lang="en-GB" sz="1200" b="1" i="1">
                                        <a:effectLst/>
                                        <a:latin typeface="Cambria Math" panose="02040503050406030204" pitchFamily="18" charset="0"/>
                                        <a:ea typeface="Calibri" panose="020F0502020204030204" pitchFamily="34" charset="0"/>
                                        <a:cs typeface="Times New Roman" panose="02020603050405020304" pitchFamily="18" charset="0"/>
                                      </a:rPr>
                                      <m:t>𝒒</m:t>
                                    </m:r>
                                  </m:sub>
                                </m:sSub>
                              </m:oMath>
                            </m:oMathPara>
                          </a14:m>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3305" marR="633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932139889"/>
                      </a:ext>
                    </a:extLst>
                  </a:tr>
                  <a:tr h="195658">
                    <a:tc gridSpan="2">
                      <a:txBody>
                        <a:bodyPr/>
                        <a:lstStyle/>
                        <a:p>
                          <a:pPr algn="l">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s-E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200" i="1">
                                        <a:effectLst/>
                                        <a:latin typeface="Cambria Math" panose="02040503050406030204" pitchFamily="18" charset="0"/>
                                        <a:ea typeface="Calibri" panose="020F0502020204030204" pitchFamily="34" charset="0"/>
                                        <a:cs typeface="Times New Roman" panose="02020603050405020304" pitchFamily="18" charset="0"/>
                                      </a:rPr>
                                      <m:t>𝜆</m:t>
                                    </m:r>
                                  </m:e>
                                  <m:sub>
                                    <m:r>
                                      <a:rPr lang="en-GB" sz="1200" i="1">
                                        <a:effectLst/>
                                        <a:latin typeface="Cambria Math" panose="02040503050406030204" pitchFamily="18" charset="0"/>
                                        <a:ea typeface="Calibri" panose="020F0502020204030204" pitchFamily="34" charset="0"/>
                                        <a:cs typeface="Times New Roman" panose="02020603050405020304" pitchFamily="18" charset="0"/>
                                      </a:rPr>
                                      <m:t>𝑏</m:t>
                                    </m:r>
                                  </m:sub>
                                </m:sSub>
                                <m:r>
                                  <a:rPr lang="en-GB" sz="12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E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200" i="1">
                                        <a:effectLst/>
                                        <a:latin typeface="Cambria Math" panose="02040503050406030204" pitchFamily="18" charset="0"/>
                                        <a:ea typeface="Calibri" panose="020F0502020204030204" pitchFamily="34" charset="0"/>
                                        <a:cs typeface="Times New Roman" panose="02020603050405020304" pitchFamily="18" charset="0"/>
                                      </a:rPr>
                                      <m:t>𝜆</m:t>
                                    </m:r>
                                  </m:e>
                                  <m:sub>
                                    <m:r>
                                      <a:rPr lang="en-GB" sz="1200" i="1">
                                        <a:effectLst/>
                                        <a:latin typeface="Cambria Math" panose="02040503050406030204" pitchFamily="18" charset="0"/>
                                        <a:ea typeface="Calibri" panose="020F0502020204030204" pitchFamily="34" charset="0"/>
                                        <a:cs typeface="Times New Roman" panose="02020603050405020304" pitchFamily="18" charset="0"/>
                                      </a:rPr>
                                      <m:t>𝑚</m:t>
                                    </m:r>
                                  </m:sub>
                                </m:sSub>
                              </m:oMath>
                            </m:oMathPara>
                          </a14:m>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3305" marR="633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GB"/>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2068806694"/>
                      </a:ext>
                    </a:extLst>
                  </a:tr>
                  <a:tr h="195658">
                    <a:tc gridSpan="2">
                      <a:txBody>
                        <a:bodyPr/>
                        <a:lstStyle/>
                        <a:p>
                          <a:pPr algn="l">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s-E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200" i="1">
                                        <a:effectLst/>
                                        <a:latin typeface="Cambria Math" panose="02040503050406030204" pitchFamily="18" charset="0"/>
                                        <a:ea typeface="Calibri" panose="020F0502020204030204" pitchFamily="34" charset="0"/>
                                        <a:cs typeface="Times New Roman" panose="02020603050405020304" pitchFamily="18" charset="0"/>
                                      </a:rPr>
                                      <m:t>𝜔</m:t>
                                    </m:r>
                                  </m:e>
                                  <m:sub>
                                    <m:r>
                                      <a:rPr lang="en-GB" sz="1200" i="1">
                                        <a:effectLst/>
                                        <a:latin typeface="Cambria Math" panose="02040503050406030204" pitchFamily="18" charset="0"/>
                                        <a:ea typeface="Calibri" panose="020F0502020204030204" pitchFamily="34" charset="0"/>
                                        <a:cs typeface="Times New Roman" panose="02020603050405020304" pitchFamily="18" charset="0"/>
                                      </a:rPr>
                                      <m:t>𝑏</m:t>
                                    </m:r>
                                  </m:sub>
                                </m:sSub>
                                <m:r>
                                  <a:rPr lang="en-GB" sz="12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E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200" i="1">
                                        <a:effectLst/>
                                        <a:latin typeface="Cambria Math" panose="02040503050406030204" pitchFamily="18" charset="0"/>
                                        <a:ea typeface="Calibri" panose="020F0502020204030204" pitchFamily="34" charset="0"/>
                                        <a:cs typeface="Times New Roman" panose="02020603050405020304" pitchFamily="18" charset="0"/>
                                      </a:rPr>
                                      <m:t>𝜔</m:t>
                                    </m:r>
                                  </m:e>
                                  <m:sub>
                                    <m:r>
                                      <a:rPr lang="en-GB" sz="1200" i="1">
                                        <a:effectLst/>
                                        <a:latin typeface="Cambria Math" panose="02040503050406030204" pitchFamily="18" charset="0"/>
                                        <a:ea typeface="Calibri" panose="020F0502020204030204" pitchFamily="34" charset="0"/>
                                        <a:cs typeface="Times New Roman" panose="02020603050405020304" pitchFamily="18" charset="0"/>
                                      </a:rPr>
                                      <m:t>𝑒𝑁</m:t>
                                    </m:r>
                                  </m:sub>
                                </m:sSub>
                              </m:oMath>
                            </m:oMathPara>
                          </a14:m>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3305" marR="633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GB"/>
                        </a:p>
                      </a:txBody>
                      <a:tcPr>
                        <a:lnL w="12700" cap="flat" cmpd="sng" algn="ctr">
                          <a:solidFill>
                            <a:srgbClr val="000000"/>
                          </a:solidFill>
                          <a:prstDash val="solid"/>
                          <a:round/>
                          <a:headEnd type="none" w="med" len="med"/>
                          <a:tailEnd type="none" w="med" len="med"/>
                        </a:lnL>
                      </a:tcPr>
                    </a:tc>
                    <a:extLst>
                      <a:ext uri="{0D108BD9-81ED-4DB2-BD59-A6C34878D82A}">
                        <a16:rowId xmlns:a16="http://schemas.microsoft.com/office/drawing/2014/main" val="743162737"/>
                      </a:ext>
                    </a:extLst>
                  </a:tr>
                  <a:tr h="404740">
                    <a:tc>
                      <a:txBody>
                        <a:bodyPr/>
                        <a:lstStyle/>
                        <a:p>
                          <a:pPr algn="l">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s-E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200" i="1">
                                        <a:effectLst/>
                                        <a:latin typeface="Cambria Math" panose="02040503050406030204" pitchFamily="18" charset="0"/>
                                        <a:ea typeface="Calibri" panose="020F0502020204030204" pitchFamily="34" charset="0"/>
                                        <a:cs typeface="Times New Roman" panose="02020603050405020304" pitchFamily="18" charset="0"/>
                                      </a:rPr>
                                      <m:t>𝐼</m:t>
                                    </m:r>
                                  </m:e>
                                  <m:sub>
                                    <m:r>
                                      <a:rPr lang="en-GB" sz="1200" i="1">
                                        <a:effectLst/>
                                        <a:latin typeface="Cambria Math" panose="02040503050406030204" pitchFamily="18" charset="0"/>
                                        <a:ea typeface="Calibri" panose="020F0502020204030204" pitchFamily="34" charset="0"/>
                                        <a:cs typeface="Times New Roman" panose="02020603050405020304" pitchFamily="18" charset="0"/>
                                      </a:rPr>
                                      <m:t>𝑏</m:t>
                                    </m:r>
                                  </m:sub>
                                </m:sSub>
                                <m:r>
                                  <a:rPr lang="en-GB" sz="12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E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200" i="1">
                                        <a:effectLst/>
                                        <a:latin typeface="Cambria Math" panose="02040503050406030204" pitchFamily="18" charset="0"/>
                                        <a:ea typeface="Calibri" panose="020F0502020204030204" pitchFamily="34" charset="0"/>
                                        <a:cs typeface="Times New Roman" panose="02020603050405020304" pitchFamily="18" charset="0"/>
                                      </a:rPr>
                                      <m:t>𝐼</m:t>
                                    </m:r>
                                  </m:e>
                                  <m:sub>
                                    <m:r>
                                      <a:rPr lang="en-GB" sz="1200" i="1">
                                        <a:effectLst/>
                                        <a:latin typeface="Cambria Math" panose="02040503050406030204" pitchFamily="18" charset="0"/>
                                        <a:ea typeface="Calibri" panose="020F0502020204030204" pitchFamily="34" charset="0"/>
                                        <a:cs typeface="Times New Roman" panose="02020603050405020304" pitchFamily="18" charset="0"/>
                                      </a:rPr>
                                      <m:t>𝑠𝑐</m:t>
                                    </m:r>
                                  </m:sub>
                                </m:sSub>
                                <m:r>
                                  <a:rPr lang="en-GB" sz="12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s-ES" sz="1200" i="1">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s-E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200" i="1">
                                            <a:effectLst/>
                                            <a:latin typeface="Cambria Math" panose="02040503050406030204" pitchFamily="18" charset="0"/>
                                            <a:ea typeface="Calibri" panose="020F0502020204030204" pitchFamily="34" charset="0"/>
                                            <a:cs typeface="Times New Roman" panose="02020603050405020304" pitchFamily="18" charset="0"/>
                                          </a:rPr>
                                          <m:t>𝜆</m:t>
                                        </m:r>
                                      </m:e>
                                      <m:sub>
                                        <m:r>
                                          <a:rPr lang="en-GB" sz="1200" i="1">
                                            <a:effectLst/>
                                            <a:latin typeface="Cambria Math" panose="02040503050406030204" pitchFamily="18" charset="0"/>
                                            <a:ea typeface="Calibri" panose="020F0502020204030204" pitchFamily="34" charset="0"/>
                                            <a:cs typeface="Times New Roman" panose="02020603050405020304" pitchFamily="18" charset="0"/>
                                          </a:rPr>
                                          <m:t>𝑚</m:t>
                                        </m:r>
                                      </m:sub>
                                    </m:sSub>
                                  </m:num>
                                  <m:den>
                                    <m:r>
                                      <a:rPr lang="en-GB" sz="1200" i="1">
                                        <a:effectLst/>
                                        <a:latin typeface="Cambria Math" panose="02040503050406030204" pitchFamily="18" charset="0"/>
                                        <a:ea typeface="Calibri" panose="020F0502020204030204" pitchFamily="34" charset="0"/>
                                        <a:cs typeface="Times New Roman" panose="02020603050405020304" pitchFamily="18" charset="0"/>
                                      </a:rPr>
                                      <m:t>𝐿</m:t>
                                    </m:r>
                                  </m:den>
                                </m:f>
                              </m:oMath>
                            </m:oMathPara>
                          </a14:m>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3305" marR="633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s-E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200" i="1">
                                        <a:effectLst/>
                                        <a:latin typeface="Cambria Math" panose="02040503050406030204" pitchFamily="18" charset="0"/>
                                        <a:ea typeface="Calibri" panose="020F0502020204030204" pitchFamily="34" charset="0"/>
                                        <a:cs typeface="Times New Roman" panose="02020603050405020304" pitchFamily="18" charset="0"/>
                                      </a:rPr>
                                      <m:t>𝐼</m:t>
                                    </m:r>
                                  </m:e>
                                  <m:sub>
                                    <m:r>
                                      <a:rPr lang="en-GB" sz="1200" i="1">
                                        <a:effectLst/>
                                        <a:latin typeface="Cambria Math" panose="02040503050406030204" pitchFamily="18" charset="0"/>
                                        <a:ea typeface="Calibri" panose="020F0502020204030204" pitchFamily="34" charset="0"/>
                                        <a:cs typeface="Times New Roman" panose="02020603050405020304" pitchFamily="18" charset="0"/>
                                      </a:rPr>
                                      <m:t>𝑏</m:t>
                                    </m:r>
                                  </m:sub>
                                </m:sSub>
                                <m:r>
                                  <a:rPr lang="en-GB" sz="12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E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200" i="1">
                                        <a:effectLst/>
                                        <a:latin typeface="Cambria Math" panose="02040503050406030204" pitchFamily="18" charset="0"/>
                                        <a:ea typeface="Calibri" panose="020F0502020204030204" pitchFamily="34" charset="0"/>
                                        <a:cs typeface="Times New Roman" panose="02020603050405020304" pitchFamily="18" charset="0"/>
                                      </a:rPr>
                                      <m:t>𝐼</m:t>
                                    </m:r>
                                  </m:e>
                                  <m:sub>
                                    <m:r>
                                      <a:rPr lang="en-GB" sz="1200" i="1">
                                        <a:effectLst/>
                                        <a:latin typeface="Cambria Math" panose="02040503050406030204" pitchFamily="18" charset="0"/>
                                        <a:ea typeface="Calibri" panose="020F0502020204030204" pitchFamily="34" charset="0"/>
                                        <a:cs typeface="Times New Roman" panose="02020603050405020304" pitchFamily="18" charset="0"/>
                                      </a:rPr>
                                      <m:t>𝑠𝑐</m:t>
                                    </m:r>
                                  </m:sub>
                                </m:sSub>
                                <m:r>
                                  <a:rPr lang="en-GB" sz="12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s-ES" sz="1200" i="1">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s-E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200" i="1">
                                            <a:effectLst/>
                                            <a:latin typeface="Cambria Math" panose="02040503050406030204" pitchFamily="18" charset="0"/>
                                            <a:ea typeface="Calibri" panose="020F0502020204030204" pitchFamily="34" charset="0"/>
                                            <a:cs typeface="Times New Roman" panose="02020603050405020304" pitchFamily="18" charset="0"/>
                                          </a:rPr>
                                          <m:t>𝜆</m:t>
                                        </m:r>
                                      </m:e>
                                      <m:sub>
                                        <m:r>
                                          <a:rPr lang="en-GB" sz="1200" i="1">
                                            <a:effectLst/>
                                            <a:latin typeface="Cambria Math" panose="02040503050406030204" pitchFamily="18" charset="0"/>
                                            <a:ea typeface="Calibri" panose="020F0502020204030204" pitchFamily="34" charset="0"/>
                                            <a:cs typeface="Times New Roman" panose="02020603050405020304" pitchFamily="18" charset="0"/>
                                          </a:rPr>
                                          <m:t>𝑚</m:t>
                                        </m:r>
                                      </m:sub>
                                    </m:sSub>
                                  </m:num>
                                  <m:den>
                                    <m:sSub>
                                      <m:sSubPr>
                                        <m:ctrlPr>
                                          <a:rPr lang="es-E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200" i="1">
                                            <a:effectLst/>
                                            <a:latin typeface="Cambria Math" panose="02040503050406030204" pitchFamily="18" charset="0"/>
                                            <a:ea typeface="Calibri" panose="020F0502020204030204" pitchFamily="34" charset="0"/>
                                            <a:cs typeface="Times New Roman" panose="02020603050405020304" pitchFamily="18" charset="0"/>
                                          </a:rPr>
                                          <m:t>𝐿</m:t>
                                        </m:r>
                                      </m:e>
                                      <m:sub>
                                        <m:r>
                                          <a:rPr lang="en-GB" sz="1200" i="1">
                                            <a:effectLst/>
                                            <a:latin typeface="Cambria Math" panose="02040503050406030204" pitchFamily="18" charset="0"/>
                                            <a:ea typeface="Calibri" panose="020F0502020204030204" pitchFamily="34" charset="0"/>
                                            <a:cs typeface="Times New Roman" panose="02020603050405020304" pitchFamily="18" charset="0"/>
                                          </a:rPr>
                                          <m:t>𝑑</m:t>
                                        </m:r>
                                      </m:sub>
                                    </m:sSub>
                                  </m:den>
                                </m:f>
                              </m:oMath>
                            </m:oMathPara>
                          </a14:m>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3305" marR="633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3857006"/>
                      </a:ext>
                    </a:extLst>
                  </a:tr>
                  <a:tr h="195658">
                    <a:tc gridSpan="2">
                      <a:txBody>
                        <a:bodyPr/>
                        <a:lstStyle/>
                        <a:p>
                          <a:pPr algn="l">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s-E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2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en-GB" sz="1200" i="1">
                                        <a:effectLst/>
                                        <a:latin typeface="Cambria Math" panose="02040503050406030204" pitchFamily="18" charset="0"/>
                                        <a:ea typeface="Calibri" panose="020F0502020204030204" pitchFamily="34" charset="0"/>
                                        <a:cs typeface="Times New Roman" panose="02020603050405020304" pitchFamily="18" charset="0"/>
                                      </a:rPr>
                                      <m:t>𝑏</m:t>
                                    </m:r>
                                  </m:sub>
                                </m:sSub>
                                <m:r>
                                  <a:rPr lang="en-GB" sz="12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E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200" i="1">
                                        <a:effectLst/>
                                        <a:latin typeface="Cambria Math" panose="02040503050406030204" pitchFamily="18" charset="0"/>
                                        <a:ea typeface="Calibri" panose="020F0502020204030204" pitchFamily="34" charset="0"/>
                                        <a:cs typeface="Times New Roman" panose="02020603050405020304" pitchFamily="18" charset="0"/>
                                      </a:rPr>
                                      <m:t>𝜆</m:t>
                                    </m:r>
                                  </m:e>
                                  <m:sub>
                                    <m:r>
                                      <a:rPr lang="en-GB" sz="1200" i="1">
                                        <a:effectLst/>
                                        <a:latin typeface="Cambria Math" panose="02040503050406030204" pitchFamily="18" charset="0"/>
                                        <a:ea typeface="Calibri" panose="020F0502020204030204" pitchFamily="34" charset="0"/>
                                        <a:cs typeface="Times New Roman" panose="02020603050405020304" pitchFamily="18" charset="0"/>
                                      </a:rPr>
                                      <m:t>𝑏</m:t>
                                    </m:r>
                                  </m:sub>
                                </m:sSub>
                                <m:r>
                                  <a:rPr lang="en-GB" sz="12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E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200" i="1">
                                        <a:effectLst/>
                                        <a:latin typeface="Cambria Math" panose="02040503050406030204" pitchFamily="18" charset="0"/>
                                        <a:ea typeface="Calibri" panose="020F0502020204030204" pitchFamily="34" charset="0"/>
                                        <a:cs typeface="Times New Roman" panose="02020603050405020304" pitchFamily="18" charset="0"/>
                                      </a:rPr>
                                      <m:t>𝜔</m:t>
                                    </m:r>
                                  </m:e>
                                  <m:sub>
                                    <m:r>
                                      <a:rPr lang="en-GB" sz="1200" i="1">
                                        <a:effectLst/>
                                        <a:latin typeface="Cambria Math" panose="02040503050406030204" pitchFamily="18" charset="0"/>
                                        <a:ea typeface="Calibri" panose="020F0502020204030204" pitchFamily="34" charset="0"/>
                                        <a:cs typeface="Times New Roman" panose="02020603050405020304" pitchFamily="18" charset="0"/>
                                      </a:rPr>
                                      <m:t>𝑏</m:t>
                                    </m:r>
                                  </m:sub>
                                </m:sSub>
                                <m:r>
                                  <a:rPr lang="en-GB" sz="12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E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200" i="1">
                                        <a:effectLst/>
                                        <a:latin typeface="Cambria Math" panose="02040503050406030204" pitchFamily="18" charset="0"/>
                                        <a:ea typeface="Calibri" panose="020F0502020204030204" pitchFamily="34" charset="0"/>
                                        <a:cs typeface="Times New Roman" panose="02020603050405020304" pitchFamily="18" charset="0"/>
                                      </a:rPr>
                                      <m:t>𝜆</m:t>
                                    </m:r>
                                  </m:e>
                                  <m:sub>
                                    <m:r>
                                      <a:rPr lang="en-GB" sz="1200" i="1">
                                        <a:effectLst/>
                                        <a:latin typeface="Cambria Math" panose="02040503050406030204" pitchFamily="18" charset="0"/>
                                        <a:ea typeface="Calibri" panose="020F0502020204030204" pitchFamily="34" charset="0"/>
                                        <a:cs typeface="Times New Roman" panose="02020603050405020304" pitchFamily="18" charset="0"/>
                                      </a:rPr>
                                      <m:t>𝑚</m:t>
                                    </m:r>
                                  </m:sub>
                                </m:sSub>
                                <m:r>
                                  <a:rPr lang="en-GB" sz="12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E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200" i="1">
                                        <a:effectLst/>
                                        <a:latin typeface="Cambria Math" panose="02040503050406030204" pitchFamily="18" charset="0"/>
                                        <a:ea typeface="Calibri" panose="020F0502020204030204" pitchFamily="34" charset="0"/>
                                        <a:cs typeface="Times New Roman" panose="02020603050405020304" pitchFamily="18" charset="0"/>
                                      </a:rPr>
                                      <m:t>𝜔</m:t>
                                    </m:r>
                                  </m:e>
                                  <m:sub>
                                    <m:r>
                                      <a:rPr lang="en-GB" sz="1200" i="1">
                                        <a:effectLst/>
                                        <a:latin typeface="Cambria Math" panose="02040503050406030204" pitchFamily="18" charset="0"/>
                                        <a:ea typeface="Calibri" panose="020F0502020204030204" pitchFamily="34" charset="0"/>
                                        <a:cs typeface="Times New Roman" panose="02020603050405020304" pitchFamily="18" charset="0"/>
                                      </a:rPr>
                                      <m:t>𝑒𝑁</m:t>
                                    </m:r>
                                  </m:sub>
                                </m:sSub>
                              </m:oMath>
                            </m:oMathPara>
                          </a14:m>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3305" marR="633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GB"/>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2423873826"/>
                      </a:ext>
                    </a:extLst>
                  </a:tr>
                  <a:tr h="195658">
                    <a:tc>
                      <a:txBody>
                        <a:bodyPr/>
                        <a:lstStyle/>
                        <a:p>
                          <a:pPr algn="l">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s-E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200" i="1">
                                        <a:effectLst/>
                                        <a:latin typeface="Cambria Math" panose="02040503050406030204" pitchFamily="18" charset="0"/>
                                        <a:ea typeface="Calibri" panose="020F0502020204030204" pitchFamily="34" charset="0"/>
                                        <a:cs typeface="Times New Roman" panose="02020603050405020304" pitchFamily="18" charset="0"/>
                                      </a:rPr>
                                      <m:t>𝑍</m:t>
                                    </m:r>
                                  </m:e>
                                  <m:sub>
                                    <m:r>
                                      <a:rPr lang="en-GB" sz="1200" i="1">
                                        <a:effectLst/>
                                        <a:latin typeface="Cambria Math" panose="02040503050406030204" pitchFamily="18" charset="0"/>
                                        <a:ea typeface="Calibri" panose="020F0502020204030204" pitchFamily="34" charset="0"/>
                                        <a:cs typeface="Times New Roman" panose="02020603050405020304" pitchFamily="18" charset="0"/>
                                      </a:rPr>
                                      <m:t>𝑏</m:t>
                                    </m:r>
                                  </m:sub>
                                </m:sSub>
                                <m:r>
                                  <a:rPr lang="en-GB" sz="12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E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200" i="1">
                                        <a:effectLst/>
                                        <a:latin typeface="Cambria Math" panose="02040503050406030204" pitchFamily="18" charset="0"/>
                                        <a:ea typeface="Calibri" panose="020F0502020204030204" pitchFamily="34" charset="0"/>
                                        <a:cs typeface="Times New Roman" panose="02020603050405020304" pitchFamily="18" charset="0"/>
                                      </a:rPr>
                                      <m:t>𝜔</m:t>
                                    </m:r>
                                  </m:e>
                                  <m:sub>
                                    <m:r>
                                      <a:rPr lang="en-GB" sz="1200" i="1">
                                        <a:effectLst/>
                                        <a:latin typeface="Cambria Math" panose="02040503050406030204" pitchFamily="18" charset="0"/>
                                        <a:ea typeface="Calibri" panose="020F0502020204030204" pitchFamily="34" charset="0"/>
                                        <a:cs typeface="Times New Roman" panose="02020603050405020304" pitchFamily="18" charset="0"/>
                                      </a:rPr>
                                      <m:t>𝑒𝑁</m:t>
                                    </m:r>
                                  </m:sub>
                                </m:sSub>
                                <m:r>
                                  <a:rPr lang="en-GB" sz="1200" i="1">
                                    <a:effectLst/>
                                    <a:latin typeface="Cambria Math" panose="02040503050406030204" pitchFamily="18" charset="0"/>
                                    <a:ea typeface="Calibri" panose="020F0502020204030204" pitchFamily="34" charset="0"/>
                                    <a:cs typeface="Times New Roman" panose="02020603050405020304" pitchFamily="18" charset="0"/>
                                  </a:rPr>
                                  <m:t>·</m:t>
                                </m:r>
                                <m:r>
                                  <a:rPr lang="en-GB" sz="1200" i="1">
                                    <a:effectLst/>
                                    <a:latin typeface="Cambria Math" panose="02040503050406030204" pitchFamily="18" charset="0"/>
                                    <a:ea typeface="Calibri" panose="020F0502020204030204" pitchFamily="34" charset="0"/>
                                    <a:cs typeface="Times New Roman" panose="02020603050405020304" pitchFamily="18" charset="0"/>
                                  </a:rPr>
                                  <m:t>𝐿</m:t>
                                </m:r>
                              </m:oMath>
                            </m:oMathPara>
                          </a14:m>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3305" marR="633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s-E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200" i="1">
                                        <a:effectLst/>
                                        <a:latin typeface="Cambria Math" panose="02040503050406030204" pitchFamily="18" charset="0"/>
                                        <a:ea typeface="Calibri" panose="020F0502020204030204" pitchFamily="34" charset="0"/>
                                        <a:cs typeface="Times New Roman" panose="02020603050405020304" pitchFamily="18" charset="0"/>
                                      </a:rPr>
                                      <m:t>𝑍</m:t>
                                    </m:r>
                                  </m:e>
                                  <m:sub>
                                    <m:r>
                                      <a:rPr lang="en-GB" sz="1200" i="1">
                                        <a:effectLst/>
                                        <a:latin typeface="Cambria Math" panose="02040503050406030204" pitchFamily="18" charset="0"/>
                                        <a:ea typeface="Calibri" panose="020F0502020204030204" pitchFamily="34" charset="0"/>
                                        <a:cs typeface="Times New Roman" panose="02020603050405020304" pitchFamily="18" charset="0"/>
                                      </a:rPr>
                                      <m:t>𝑏</m:t>
                                    </m:r>
                                  </m:sub>
                                </m:sSub>
                                <m:r>
                                  <a:rPr lang="en-GB" sz="12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E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200" i="1">
                                        <a:effectLst/>
                                        <a:latin typeface="Cambria Math" panose="02040503050406030204" pitchFamily="18" charset="0"/>
                                        <a:ea typeface="Calibri" panose="020F0502020204030204" pitchFamily="34" charset="0"/>
                                        <a:cs typeface="Times New Roman" panose="02020603050405020304" pitchFamily="18" charset="0"/>
                                      </a:rPr>
                                      <m:t>𝜔</m:t>
                                    </m:r>
                                  </m:e>
                                  <m:sub>
                                    <m:r>
                                      <a:rPr lang="en-GB" sz="1200" i="1">
                                        <a:effectLst/>
                                        <a:latin typeface="Cambria Math" panose="02040503050406030204" pitchFamily="18" charset="0"/>
                                        <a:ea typeface="Calibri" panose="020F0502020204030204" pitchFamily="34" charset="0"/>
                                        <a:cs typeface="Times New Roman" panose="02020603050405020304" pitchFamily="18" charset="0"/>
                                      </a:rPr>
                                      <m:t>𝑒𝑁</m:t>
                                    </m:r>
                                  </m:sub>
                                </m:sSub>
                                <m:r>
                                  <a:rPr lang="en-GB" sz="12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E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200" i="1">
                                        <a:effectLst/>
                                        <a:latin typeface="Cambria Math" panose="02040503050406030204" pitchFamily="18" charset="0"/>
                                        <a:ea typeface="Calibri" panose="020F0502020204030204" pitchFamily="34" charset="0"/>
                                        <a:cs typeface="Times New Roman" panose="02020603050405020304" pitchFamily="18" charset="0"/>
                                      </a:rPr>
                                      <m:t>𝐿</m:t>
                                    </m:r>
                                  </m:e>
                                  <m:sub>
                                    <m:r>
                                      <a:rPr lang="en-GB" sz="1200" i="1">
                                        <a:effectLst/>
                                        <a:latin typeface="Cambria Math" panose="02040503050406030204" pitchFamily="18" charset="0"/>
                                        <a:ea typeface="Calibri" panose="020F0502020204030204" pitchFamily="34" charset="0"/>
                                        <a:cs typeface="Times New Roman" panose="02020603050405020304" pitchFamily="18" charset="0"/>
                                      </a:rPr>
                                      <m:t>𝑑</m:t>
                                    </m:r>
                                  </m:sub>
                                </m:sSub>
                              </m:oMath>
                            </m:oMathPara>
                          </a14:m>
                          <a:endParaRPr lang="es-ES" sz="1200">
                            <a:effectLst/>
                            <a:latin typeface="Calibri" panose="020F0502020204030204" pitchFamily="34" charset="0"/>
                            <a:ea typeface="Calibri" panose="020F0502020204030204" pitchFamily="34" charset="0"/>
                            <a:cs typeface="Times New Roman" panose="02020603050405020304" pitchFamily="18" charset="0"/>
                          </a:endParaRPr>
                        </a:p>
                      </a:txBody>
                      <a:tcPr marL="63305" marR="633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75034452"/>
                      </a:ext>
                    </a:extLst>
                  </a:tr>
                  <a:tr h="195658">
                    <a:tc>
                      <a:txBody>
                        <a:bodyPr/>
                        <a:lstStyle/>
                        <a:p>
                          <a:pPr algn="l">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s-E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2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en-GB" sz="1200" i="1">
                                        <a:effectLst/>
                                        <a:latin typeface="Cambria Math" panose="02040503050406030204" pitchFamily="18" charset="0"/>
                                        <a:ea typeface="Calibri" panose="020F0502020204030204" pitchFamily="34" charset="0"/>
                                        <a:cs typeface="Times New Roman" panose="02020603050405020304" pitchFamily="18" charset="0"/>
                                      </a:rPr>
                                      <m:t>𝑏</m:t>
                                    </m:r>
                                  </m:sub>
                                </m:sSub>
                                <m:r>
                                  <a:rPr lang="en-GB" sz="12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E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200" i="1">
                                        <a:effectLst/>
                                        <a:latin typeface="Cambria Math" panose="02040503050406030204" pitchFamily="18" charset="0"/>
                                        <a:ea typeface="Calibri" panose="020F0502020204030204" pitchFamily="34" charset="0"/>
                                        <a:cs typeface="Times New Roman" panose="02020603050405020304" pitchFamily="18" charset="0"/>
                                      </a:rPr>
                                      <m:t>𝜆</m:t>
                                    </m:r>
                                  </m:e>
                                  <m:sub>
                                    <m:r>
                                      <a:rPr lang="en-GB" sz="1200" i="1">
                                        <a:effectLst/>
                                        <a:latin typeface="Cambria Math" panose="02040503050406030204" pitchFamily="18" charset="0"/>
                                        <a:ea typeface="Calibri" panose="020F0502020204030204" pitchFamily="34" charset="0"/>
                                        <a:cs typeface="Times New Roman" panose="02020603050405020304" pitchFamily="18" charset="0"/>
                                      </a:rPr>
                                      <m:t>𝑏</m:t>
                                    </m:r>
                                  </m:sub>
                                </m:sSub>
                                <m:r>
                                  <a:rPr lang="en-GB" sz="12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E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200" i="1">
                                        <a:effectLst/>
                                        <a:latin typeface="Cambria Math" panose="02040503050406030204" pitchFamily="18" charset="0"/>
                                        <a:ea typeface="Calibri" panose="020F0502020204030204" pitchFamily="34" charset="0"/>
                                        <a:cs typeface="Times New Roman" panose="02020603050405020304" pitchFamily="18" charset="0"/>
                                      </a:rPr>
                                      <m:t>𝜔</m:t>
                                    </m:r>
                                  </m:e>
                                  <m:sub>
                                    <m:r>
                                      <a:rPr lang="en-GB" sz="1200" i="1">
                                        <a:effectLst/>
                                        <a:latin typeface="Cambria Math" panose="02040503050406030204" pitchFamily="18" charset="0"/>
                                        <a:ea typeface="Calibri" panose="020F0502020204030204" pitchFamily="34" charset="0"/>
                                        <a:cs typeface="Times New Roman" panose="02020603050405020304" pitchFamily="18" charset="0"/>
                                      </a:rPr>
                                      <m:t>𝑏</m:t>
                                    </m:r>
                                  </m:sub>
                                </m:sSub>
                                <m:r>
                                  <a:rPr lang="en-GB" sz="12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E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200" i="1">
                                        <a:effectLst/>
                                        <a:latin typeface="Cambria Math" panose="02040503050406030204" pitchFamily="18" charset="0"/>
                                        <a:ea typeface="Calibri" panose="020F0502020204030204" pitchFamily="34" charset="0"/>
                                        <a:cs typeface="Times New Roman" panose="02020603050405020304" pitchFamily="18" charset="0"/>
                                      </a:rPr>
                                      <m:t>𝜆</m:t>
                                    </m:r>
                                  </m:e>
                                  <m:sub>
                                    <m:r>
                                      <a:rPr lang="en-GB" sz="1200" i="1">
                                        <a:effectLst/>
                                        <a:latin typeface="Cambria Math" panose="02040503050406030204" pitchFamily="18" charset="0"/>
                                        <a:ea typeface="Calibri" panose="020F0502020204030204" pitchFamily="34" charset="0"/>
                                        <a:cs typeface="Times New Roman" panose="02020603050405020304" pitchFamily="18" charset="0"/>
                                      </a:rPr>
                                      <m:t>𝑚</m:t>
                                    </m:r>
                                  </m:sub>
                                </m:sSub>
                                <m:r>
                                  <a:rPr lang="en-GB" sz="12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E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200" i="1">
                                        <a:effectLst/>
                                        <a:latin typeface="Cambria Math" panose="02040503050406030204" pitchFamily="18" charset="0"/>
                                        <a:ea typeface="Calibri" panose="020F0502020204030204" pitchFamily="34" charset="0"/>
                                        <a:cs typeface="Times New Roman" panose="02020603050405020304" pitchFamily="18" charset="0"/>
                                      </a:rPr>
                                      <m:t>𝜔</m:t>
                                    </m:r>
                                  </m:e>
                                  <m:sub>
                                    <m:r>
                                      <a:rPr lang="en-GB" sz="1200" i="1">
                                        <a:effectLst/>
                                        <a:latin typeface="Cambria Math" panose="02040503050406030204" pitchFamily="18" charset="0"/>
                                        <a:ea typeface="Calibri" panose="020F0502020204030204" pitchFamily="34" charset="0"/>
                                        <a:cs typeface="Times New Roman" panose="02020603050405020304" pitchFamily="18" charset="0"/>
                                      </a:rPr>
                                      <m:t>𝑒𝑁</m:t>
                                    </m:r>
                                  </m:sub>
                                </m:sSub>
                              </m:oMath>
                            </m:oMathPara>
                          </a14:m>
                          <a:endParaRPr lang="es-ES" sz="1200">
                            <a:effectLst/>
                            <a:latin typeface="Calibri" panose="020F0502020204030204" pitchFamily="34" charset="0"/>
                            <a:ea typeface="Calibri" panose="020F0502020204030204" pitchFamily="34" charset="0"/>
                            <a:cs typeface="Times New Roman" panose="02020603050405020304" pitchFamily="18" charset="0"/>
                          </a:endParaRPr>
                        </a:p>
                      </a:txBody>
                      <a:tcPr marL="63305" marR="633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s-E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2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en-GB" sz="1200" i="1">
                                        <a:effectLst/>
                                        <a:latin typeface="Cambria Math" panose="02040503050406030204" pitchFamily="18" charset="0"/>
                                        <a:ea typeface="Calibri" panose="020F0502020204030204" pitchFamily="34" charset="0"/>
                                        <a:cs typeface="Times New Roman" panose="02020603050405020304" pitchFamily="18" charset="0"/>
                                      </a:rPr>
                                      <m:t>𝑏</m:t>
                                    </m:r>
                                  </m:sub>
                                </m:sSub>
                                <m:r>
                                  <a:rPr lang="en-GB" sz="12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E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200" i="1">
                                        <a:effectLst/>
                                        <a:latin typeface="Cambria Math" panose="02040503050406030204" pitchFamily="18" charset="0"/>
                                        <a:ea typeface="Calibri" panose="020F0502020204030204" pitchFamily="34" charset="0"/>
                                        <a:cs typeface="Times New Roman" panose="02020603050405020304" pitchFamily="18" charset="0"/>
                                      </a:rPr>
                                      <m:t>𝜆</m:t>
                                    </m:r>
                                  </m:e>
                                  <m:sub>
                                    <m:r>
                                      <a:rPr lang="en-GB" sz="1200" i="1">
                                        <a:effectLst/>
                                        <a:latin typeface="Cambria Math" panose="02040503050406030204" pitchFamily="18" charset="0"/>
                                        <a:ea typeface="Calibri" panose="020F0502020204030204" pitchFamily="34" charset="0"/>
                                        <a:cs typeface="Times New Roman" panose="02020603050405020304" pitchFamily="18" charset="0"/>
                                      </a:rPr>
                                      <m:t>𝑏</m:t>
                                    </m:r>
                                  </m:sub>
                                </m:sSub>
                                <m:r>
                                  <a:rPr lang="en-GB" sz="12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E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200" i="1">
                                        <a:effectLst/>
                                        <a:latin typeface="Cambria Math" panose="02040503050406030204" pitchFamily="18" charset="0"/>
                                        <a:ea typeface="Calibri" panose="020F0502020204030204" pitchFamily="34" charset="0"/>
                                        <a:cs typeface="Times New Roman" panose="02020603050405020304" pitchFamily="18" charset="0"/>
                                      </a:rPr>
                                      <m:t>𝜔</m:t>
                                    </m:r>
                                  </m:e>
                                  <m:sub>
                                    <m:r>
                                      <a:rPr lang="en-GB" sz="1200" i="1">
                                        <a:effectLst/>
                                        <a:latin typeface="Cambria Math" panose="02040503050406030204" pitchFamily="18" charset="0"/>
                                        <a:ea typeface="Calibri" panose="020F0502020204030204" pitchFamily="34" charset="0"/>
                                        <a:cs typeface="Times New Roman" panose="02020603050405020304" pitchFamily="18" charset="0"/>
                                      </a:rPr>
                                      <m:t>𝑏</m:t>
                                    </m:r>
                                  </m:sub>
                                </m:sSub>
                                <m:r>
                                  <a:rPr lang="en-GB" sz="12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E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200" i="1">
                                        <a:effectLst/>
                                        <a:latin typeface="Cambria Math" panose="02040503050406030204" pitchFamily="18" charset="0"/>
                                        <a:ea typeface="Calibri" panose="020F0502020204030204" pitchFamily="34" charset="0"/>
                                        <a:cs typeface="Times New Roman" panose="02020603050405020304" pitchFamily="18" charset="0"/>
                                      </a:rPr>
                                      <m:t>𝜆</m:t>
                                    </m:r>
                                  </m:e>
                                  <m:sub>
                                    <m:r>
                                      <a:rPr lang="en-GB" sz="1200" i="1">
                                        <a:effectLst/>
                                        <a:latin typeface="Cambria Math" panose="02040503050406030204" pitchFamily="18" charset="0"/>
                                        <a:ea typeface="Calibri" panose="020F0502020204030204" pitchFamily="34" charset="0"/>
                                        <a:cs typeface="Times New Roman" panose="02020603050405020304" pitchFamily="18" charset="0"/>
                                      </a:rPr>
                                      <m:t>𝑚</m:t>
                                    </m:r>
                                  </m:sub>
                                </m:sSub>
                                <m:r>
                                  <a:rPr lang="en-GB" sz="12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E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200" i="1">
                                        <a:effectLst/>
                                        <a:latin typeface="Cambria Math" panose="02040503050406030204" pitchFamily="18" charset="0"/>
                                        <a:ea typeface="Calibri" panose="020F0502020204030204" pitchFamily="34" charset="0"/>
                                        <a:cs typeface="Times New Roman" panose="02020603050405020304" pitchFamily="18" charset="0"/>
                                      </a:rPr>
                                      <m:t>𝜔</m:t>
                                    </m:r>
                                  </m:e>
                                  <m:sub>
                                    <m:r>
                                      <a:rPr lang="en-GB" sz="1200" i="1">
                                        <a:effectLst/>
                                        <a:latin typeface="Cambria Math" panose="02040503050406030204" pitchFamily="18" charset="0"/>
                                        <a:ea typeface="Calibri" panose="020F0502020204030204" pitchFamily="34" charset="0"/>
                                        <a:cs typeface="Times New Roman" panose="02020603050405020304" pitchFamily="18" charset="0"/>
                                      </a:rPr>
                                      <m:t>𝑒𝑁</m:t>
                                    </m:r>
                                  </m:sub>
                                </m:sSub>
                              </m:oMath>
                            </m:oMathPara>
                          </a14:m>
                          <a:endParaRPr lang="es-ES" sz="1200">
                            <a:effectLst/>
                            <a:latin typeface="Calibri" panose="020F0502020204030204" pitchFamily="34" charset="0"/>
                            <a:ea typeface="Calibri" panose="020F0502020204030204" pitchFamily="34" charset="0"/>
                            <a:cs typeface="Times New Roman" panose="02020603050405020304" pitchFamily="18" charset="0"/>
                          </a:endParaRPr>
                        </a:p>
                      </a:txBody>
                      <a:tcPr marL="63305" marR="633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0499784"/>
                      </a:ext>
                    </a:extLst>
                  </a:tr>
                  <a:tr h="425724">
                    <a:tc>
                      <a:txBody>
                        <a:bodyPr/>
                        <a:lstStyle/>
                        <a:p>
                          <a:pPr algn="l">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s-E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200" i="1">
                                        <a:effectLst/>
                                        <a:latin typeface="Cambria Math" panose="02040503050406030204" pitchFamily="18" charset="0"/>
                                        <a:ea typeface="Calibri" panose="020F0502020204030204" pitchFamily="34" charset="0"/>
                                        <a:cs typeface="Times New Roman" panose="02020603050405020304" pitchFamily="18" charset="0"/>
                                      </a:rPr>
                                      <m:t>𝑇</m:t>
                                    </m:r>
                                  </m:e>
                                  <m:sub>
                                    <m:r>
                                      <a:rPr lang="en-GB" sz="1200" i="1">
                                        <a:effectLst/>
                                        <a:latin typeface="Cambria Math" panose="02040503050406030204" pitchFamily="18" charset="0"/>
                                        <a:ea typeface="Calibri" panose="020F0502020204030204" pitchFamily="34" charset="0"/>
                                        <a:cs typeface="Times New Roman" panose="02020603050405020304" pitchFamily="18" charset="0"/>
                                      </a:rPr>
                                      <m:t>𝑏</m:t>
                                    </m:r>
                                  </m:sub>
                                </m:sSub>
                                <m:r>
                                  <a:rPr lang="en-GB" sz="12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s-ES" sz="12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GB" sz="1200" i="1">
                                        <a:effectLst/>
                                        <a:latin typeface="Cambria Math" panose="02040503050406030204" pitchFamily="18" charset="0"/>
                                        <a:ea typeface="Calibri" panose="020F0502020204030204" pitchFamily="34" charset="0"/>
                                        <a:cs typeface="Times New Roman" panose="02020603050405020304" pitchFamily="18" charset="0"/>
                                      </a:rPr>
                                      <m:t>3</m:t>
                                    </m:r>
                                  </m:num>
                                  <m:den>
                                    <m:r>
                                      <a:rPr lang="en-GB" sz="1200" i="1">
                                        <a:effectLst/>
                                        <a:latin typeface="Cambria Math" panose="02040503050406030204" pitchFamily="18" charset="0"/>
                                        <a:ea typeface="Calibri" panose="020F0502020204030204" pitchFamily="34" charset="0"/>
                                        <a:cs typeface="Times New Roman" panose="02020603050405020304" pitchFamily="18" charset="0"/>
                                      </a:rPr>
                                      <m:t>2</m:t>
                                    </m:r>
                                  </m:den>
                                </m:f>
                                <m:r>
                                  <a:rPr lang="en-GB" sz="1200" i="1">
                                    <a:effectLst/>
                                    <a:latin typeface="Cambria Math" panose="02040503050406030204" pitchFamily="18" charset="0"/>
                                    <a:ea typeface="Calibri" panose="020F0502020204030204" pitchFamily="34" charset="0"/>
                                    <a:cs typeface="Times New Roman" panose="02020603050405020304" pitchFamily="18" charset="0"/>
                                  </a:rPr>
                                  <m:t>·</m:t>
                                </m:r>
                                <m:r>
                                  <a:rPr lang="en-GB" sz="1200" i="1">
                                    <a:effectLst/>
                                    <a:latin typeface="Cambria Math" panose="02040503050406030204" pitchFamily="18" charset="0"/>
                                    <a:ea typeface="Calibri" panose="020F0502020204030204" pitchFamily="34" charset="0"/>
                                    <a:cs typeface="Times New Roman" panose="02020603050405020304" pitchFamily="18" charset="0"/>
                                  </a:rPr>
                                  <m:t>𝑝</m:t>
                                </m:r>
                                <m:r>
                                  <a:rPr lang="en-GB" sz="12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s-ES" sz="1200" i="1">
                                        <a:effectLst/>
                                        <a:latin typeface="Cambria Math" panose="02040503050406030204" pitchFamily="18" charset="0"/>
                                        <a:ea typeface="Calibri" panose="020F0502020204030204" pitchFamily="34" charset="0"/>
                                        <a:cs typeface="Times New Roman" panose="02020603050405020304" pitchFamily="18" charset="0"/>
                                      </a:rPr>
                                    </m:ctrlPr>
                                  </m:fPr>
                                  <m:num>
                                    <m:sSubSup>
                                      <m:sSubSupPr>
                                        <m:ctrlPr>
                                          <a:rPr lang="es-ES" sz="1200"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en-GB" sz="1200" i="1">
                                            <a:effectLst/>
                                            <a:latin typeface="Cambria Math" panose="02040503050406030204" pitchFamily="18" charset="0"/>
                                            <a:ea typeface="Calibri" panose="020F0502020204030204" pitchFamily="34" charset="0"/>
                                            <a:cs typeface="Times New Roman" panose="02020603050405020304" pitchFamily="18" charset="0"/>
                                          </a:rPr>
                                          <m:t>𝜆</m:t>
                                        </m:r>
                                      </m:e>
                                      <m:sub>
                                        <m:r>
                                          <a:rPr lang="en-GB" sz="1200" i="1">
                                            <a:effectLst/>
                                            <a:latin typeface="Cambria Math" panose="02040503050406030204" pitchFamily="18" charset="0"/>
                                            <a:ea typeface="Calibri" panose="020F0502020204030204" pitchFamily="34" charset="0"/>
                                            <a:cs typeface="Times New Roman" panose="02020603050405020304" pitchFamily="18" charset="0"/>
                                          </a:rPr>
                                          <m:t>𝑚</m:t>
                                        </m:r>
                                      </m:sub>
                                      <m:sup>
                                        <m:r>
                                          <a:rPr lang="en-GB" sz="1200" i="1">
                                            <a:effectLst/>
                                            <a:latin typeface="Cambria Math" panose="02040503050406030204" pitchFamily="18" charset="0"/>
                                            <a:ea typeface="Calibri" panose="020F0502020204030204" pitchFamily="34" charset="0"/>
                                            <a:cs typeface="Times New Roman" panose="02020603050405020304" pitchFamily="18" charset="0"/>
                                          </a:rPr>
                                          <m:t>2</m:t>
                                        </m:r>
                                      </m:sup>
                                    </m:sSubSup>
                                  </m:num>
                                  <m:den>
                                    <m:r>
                                      <a:rPr lang="en-GB" sz="1200" i="1">
                                        <a:effectLst/>
                                        <a:latin typeface="Cambria Math" panose="02040503050406030204" pitchFamily="18" charset="0"/>
                                        <a:ea typeface="Calibri" panose="020F0502020204030204" pitchFamily="34" charset="0"/>
                                        <a:cs typeface="Times New Roman" panose="02020603050405020304" pitchFamily="18" charset="0"/>
                                      </a:rPr>
                                      <m:t>𝐿</m:t>
                                    </m:r>
                                  </m:den>
                                </m:f>
                              </m:oMath>
                            </m:oMathPara>
                          </a14:m>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3305" marR="633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s-E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200" i="1">
                                        <a:effectLst/>
                                        <a:latin typeface="Cambria Math" panose="02040503050406030204" pitchFamily="18" charset="0"/>
                                        <a:ea typeface="Calibri" panose="020F0502020204030204" pitchFamily="34" charset="0"/>
                                        <a:cs typeface="Times New Roman" panose="02020603050405020304" pitchFamily="18" charset="0"/>
                                      </a:rPr>
                                      <m:t>𝑇</m:t>
                                    </m:r>
                                  </m:e>
                                  <m:sub>
                                    <m:r>
                                      <a:rPr lang="en-GB" sz="1200" i="1">
                                        <a:effectLst/>
                                        <a:latin typeface="Cambria Math" panose="02040503050406030204" pitchFamily="18" charset="0"/>
                                        <a:ea typeface="Calibri" panose="020F0502020204030204" pitchFamily="34" charset="0"/>
                                        <a:cs typeface="Times New Roman" panose="02020603050405020304" pitchFamily="18" charset="0"/>
                                      </a:rPr>
                                      <m:t>𝑏</m:t>
                                    </m:r>
                                  </m:sub>
                                </m:sSub>
                                <m:r>
                                  <a:rPr lang="en-GB" sz="12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s-ES" sz="12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GB" sz="1200" i="1">
                                        <a:effectLst/>
                                        <a:latin typeface="Cambria Math" panose="02040503050406030204" pitchFamily="18" charset="0"/>
                                        <a:ea typeface="Calibri" panose="020F0502020204030204" pitchFamily="34" charset="0"/>
                                        <a:cs typeface="Times New Roman" panose="02020603050405020304" pitchFamily="18" charset="0"/>
                                      </a:rPr>
                                      <m:t>3</m:t>
                                    </m:r>
                                  </m:num>
                                  <m:den>
                                    <m:r>
                                      <a:rPr lang="en-GB" sz="1200" i="1">
                                        <a:effectLst/>
                                        <a:latin typeface="Cambria Math" panose="02040503050406030204" pitchFamily="18" charset="0"/>
                                        <a:ea typeface="Calibri" panose="020F0502020204030204" pitchFamily="34" charset="0"/>
                                        <a:cs typeface="Times New Roman" panose="02020603050405020304" pitchFamily="18" charset="0"/>
                                      </a:rPr>
                                      <m:t>2</m:t>
                                    </m:r>
                                  </m:den>
                                </m:f>
                                <m:r>
                                  <a:rPr lang="en-GB" sz="1200" i="1">
                                    <a:effectLst/>
                                    <a:latin typeface="Cambria Math" panose="02040503050406030204" pitchFamily="18" charset="0"/>
                                    <a:ea typeface="Calibri" panose="020F0502020204030204" pitchFamily="34" charset="0"/>
                                    <a:cs typeface="Times New Roman" panose="02020603050405020304" pitchFamily="18" charset="0"/>
                                  </a:rPr>
                                  <m:t>·</m:t>
                                </m:r>
                                <m:r>
                                  <a:rPr lang="en-GB" sz="1200" i="1">
                                    <a:effectLst/>
                                    <a:latin typeface="Cambria Math" panose="02040503050406030204" pitchFamily="18" charset="0"/>
                                    <a:ea typeface="Calibri" panose="020F0502020204030204" pitchFamily="34" charset="0"/>
                                    <a:cs typeface="Times New Roman" panose="02020603050405020304" pitchFamily="18" charset="0"/>
                                  </a:rPr>
                                  <m:t>𝑝</m:t>
                                </m:r>
                                <m:r>
                                  <a:rPr lang="en-GB" sz="12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s-ES" sz="1200" i="1">
                                        <a:effectLst/>
                                        <a:latin typeface="Cambria Math" panose="02040503050406030204" pitchFamily="18" charset="0"/>
                                        <a:ea typeface="Calibri" panose="020F0502020204030204" pitchFamily="34" charset="0"/>
                                        <a:cs typeface="Times New Roman" panose="02020603050405020304" pitchFamily="18" charset="0"/>
                                      </a:rPr>
                                    </m:ctrlPr>
                                  </m:fPr>
                                  <m:num>
                                    <m:sSubSup>
                                      <m:sSubSupPr>
                                        <m:ctrlPr>
                                          <a:rPr lang="es-ES" sz="1200"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en-GB" sz="1200" i="1">
                                            <a:effectLst/>
                                            <a:latin typeface="Cambria Math" panose="02040503050406030204" pitchFamily="18" charset="0"/>
                                            <a:ea typeface="Calibri" panose="020F0502020204030204" pitchFamily="34" charset="0"/>
                                            <a:cs typeface="Times New Roman" panose="02020603050405020304" pitchFamily="18" charset="0"/>
                                          </a:rPr>
                                          <m:t>𝜆</m:t>
                                        </m:r>
                                      </m:e>
                                      <m:sub>
                                        <m:r>
                                          <a:rPr lang="en-GB" sz="1200" i="1">
                                            <a:effectLst/>
                                            <a:latin typeface="Cambria Math" panose="02040503050406030204" pitchFamily="18" charset="0"/>
                                            <a:ea typeface="Calibri" panose="020F0502020204030204" pitchFamily="34" charset="0"/>
                                            <a:cs typeface="Times New Roman" panose="02020603050405020304" pitchFamily="18" charset="0"/>
                                          </a:rPr>
                                          <m:t>𝑚</m:t>
                                        </m:r>
                                      </m:sub>
                                      <m:sup>
                                        <m:r>
                                          <a:rPr lang="en-GB" sz="1200" i="1">
                                            <a:effectLst/>
                                            <a:latin typeface="Cambria Math" panose="02040503050406030204" pitchFamily="18" charset="0"/>
                                            <a:ea typeface="Calibri" panose="020F0502020204030204" pitchFamily="34" charset="0"/>
                                            <a:cs typeface="Times New Roman" panose="02020603050405020304" pitchFamily="18" charset="0"/>
                                          </a:rPr>
                                          <m:t>2</m:t>
                                        </m:r>
                                      </m:sup>
                                    </m:sSubSup>
                                  </m:num>
                                  <m:den>
                                    <m:sSub>
                                      <m:sSubPr>
                                        <m:ctrlPr>
                                          <a:rPr lang="es-E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200" i="1">
                                            <a:effectLst/>
                                            <a:latin typeface="Cambria Math" panose="02040503050406030204" pitchFamily="18" charset="0"/>
                                            <a:ea typeface="Calibri" panose="020F0502020204030204" pitchFamily="34" charset="0"/>
                                            <a:cs typeface="Times New Roman" panose="02020603050405020304" pitchFamily="18" charset="0"/>
                                          </a:rPr>
                                          <m:t>𝐿</m:t>
                                        </m:r>
                                      </m:e>
                                      <m:sub>
                                        <m:r>
                                          <a:rPr lang="en-GB" sz="1200" i="1">
                                            <a:effectLst/>
                                            <a:latin typeface="Cambria Math" panose="02040503050406030204" pitchFamily="18" charset="0"/>
                                            <a:ea typeface="Calibri" panose="020F0502020204030204" pitchFamily="34" charset="0"/>
                                            <a:cs typeface="Times New Roman" panose="02020603050405020304" pitchFamily="18" charset="0"/>
                                          </a:rPr>
                                          <m:t>𝑑</m:t>
                                        </m:r>
                                      </m:sub>
                                    </m:sSub>
                                  </m:den>
                                </m:f>
                              </m:oMath>
                            </m:oMathPara>
                          </a14:m>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3305" marR="633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25114807"/>
                      </a:ext>
                    </a:extLst>
                  </a:tr>
                  <a:tr h="404446">
                    <a:tc>
                      <a:txBody>
                        <a:bodyPr/>
                        <a:lstStyle/>
                        <a:p>
                          <a:pPr algn="l">
                            <a:lnSpc>
                              <a:spcPct val="107000"/>
                            </a:lnSpc>
                            <a:spcAft>
                              <a:spcPts val="0"/>
                            </a:spcAft>
                          </a:pPr>
                          <a:r>
                            <a:rPr lang="en-GB" sz="1200" dirty="0">
                              <a:effectLst/>
                              <a:latin typeface="Calibri" panose="020F0502020204030204" pitchFamily="34" charset="0"/>
                              <a:ea typeface="Calibri" panose="020F0502020204030204" pitchFamily="34" charset="0"/>
                              <a:cs typeface="Times New Roman" panose="02020603050405020304" pitchFamily="18" charset="0"/>
                            </a:rPr>
                            <a:t> </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3305" marR="6330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l">
                            <a:lnSpc>
                              <a:spcPct val="107000"/>
                            </a:lnSpc>
                            <a:spcAft>
                              <a:spcPts val="0"/>
                            </a:spcAft>
                          </a:pPr>
                          <a14:m>
                            <m:oMathPara xmlns:m="http://schemas.openxmlformats.org/officeDocument/2006/math">
                              <m:oMathParaPr>
                                <m:jc m:val="centerGroup"/>
                              </m:oMathParaPr>
                              <m:oMath xmlns:m="http://schemas.openxmlformats.org/officeDocument/2006/math">
                                <m:r>
                                  <a:rPr lang="en-GB" sz="1200" i="1">
                                    <a:effectLst/>
                                    <a:latin typeface="Cambria Math" panose="02040503050406030204" pitchFamily="18" charset="0"/>
                                    <a:ea typeface="Calibri" panose="020F0502020204030204" pitchFamily="34" charset="0"/>
                                    <a:cs typeface="Times New Roman" panose="02020603050405020304" pitchFamily="18" charset="0"/>
                                  </a:rPr>
                                  <m:t>𝜉</m:t>
                                </m:r>
                                <m:r>
                                  <a:rPr lang="en-GB" sz="12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s-ES" sz="1200" i="1">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s-E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200" i="1">
                                            <a:effectLst/>
                                            <a:latin typeface="Cambria Math" panose="02040503050406030204" pitchFamily="18" charset="0"/>
                                            <a:ea typeface="Calibri" panose="020F0502020204030204" pitchFamily="34" charset="0"/>
                                            <a:cs typeface="Times New Roman" panose="02020603050405020304" pitchFamily="18" charset="0"/>
                                          </a:rPr>
                                          <m:t>𝐿</m:t>
                                        </m:r>
                                      </m:e>
                                      <m:sub>
                                        <m:r>
                                          <a:rPr lang="en-GB" sz="1200" i="1">
                                            <a:effectLst/>
                                            <a:latin typeface="Cambria Math" panose="02040503050406030204" pitchFamily="18" charset="0"/>
                                            <a:ea typeface="Calibri" panose="020F0502020204030204" pitchFamily="34" charset="0"/>
                                            <a:cs typeface="Times New Roman" panose="02020603050405020304" pitchFamily="18" charset="0"/>
                                          </a:rPr>
                                          <m:t>𝑞</m:t>
                                        </m:r>
                                      </m:sub>
                                    </m:sSub>
                                  </m:num>
                                  <m:den>
                                    <m:sSub>
                                      <m:sSubPr>
                                        <m:ctrlPr>
                                          <a:rPr lang="es-E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200" i="1">
                                            <a:effectLst/>
                                            <a:latin typeface="Cambria Math" panose="02040503050406030204" pitchFamily="18" charset="0"/>
                                            <a:ea typeface="Calibri" panose="020F0502020204030204" pitchFamily="34" charset="0"/>
                                            <a:cs typeface="Times New Roman" panose="02020603050405020304" pitchFamily="18" charset="0"/>
                                          </a:rPr>
                                          <m:t>𝐿</m:t>
                                        </m:r>
                                      </m:e>
                                      <m:sub>
                                        <m:r>
                                          <a:rPr lang="en-GB" sz="1200" i="1">
                                            <a:effectLst/>
                                            <a:latin typeface="Cambria Math" panose="02040503050406030204" pitchFamily="18" charset="0"/>
                                            <a:ea typeface="Calibri" panose="020F0502020204030204" pitchFamily="34" charset="0"/>
                                            <a:cs typeface="Times New Roman" panose="02020603050405020304" pitchFamily="18" charset="0"/>
                                          </a:rPr>
                                          <m:t>𝑑</m:t>
                                        </m:r>
                                      </m:sub>
                                    </m:sSub>
                                  </m:den>
                                </m:f>
                              </m:oMath>
                            </m:oMathPara>
                          </a14:m>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3305" marR="633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3876429"/>
                      </a:ext>
                    </a:extLst>
                  </a:tr>
                </a:tbl>
              </a:graphicData>
            </a:graphic>
          </p:graphicFrame>
        </mc:Choice>
        <mc:Fallback xmlns="">
          <p:graphicFrame>
            <p:nvGraphicFramePr>
              <p:cNvPr id="20" name="Table 19">
                <a:extLst>
                  <a:ext uri="{FF2B5EF4-FFF2-40B4-BE49-F238E27FC236}">
                    <a16:creationId xmlns:a16="http://schemas.microsoft.com/office/drawing/2014/main" id="{F4463918-504A-4F12-ABD4-10A842DCC83C}"/>
                  </a:ext>
                </a:extLst>
              </p:cNvPr>
              <p:cNvGraphicFramePr>
                <a:graphicFrameLocks noGrp="1"/>
              </p:cNvGraphicFramePr>
              <p:nvPr>
                <p:extLst/>
              </p:nvPr>
            </p:nvGraphicFramePr>
            <p:xfrm>
              <a:off x="2070923" y="2159409"/>
              <a:ext cx="4984616" cy="2426854"/>
            </p:xfrm>
            <a:graphic>
              <a:graphicData uri="http://schemas.openxmlformats.org/drawingml/2006/table">
                <a:tbl>
                  <a:tblPr firstRow="1" firstCol="1" bandRow="1"/>
                  <a:tblGrid>
                    <a:gridCol w="2492308">
                      <a:extLst>
                        <a:ext uri="{9D8B030D-6E8A-4147-A177-3AD203B41FA5}">
                          <a16:colId xmlns:a16="http://schemas.microsoft.com/office/drawing/2014/main" val="3456663787"/>
                        </a:ext>
                      </a:extLst>
                    </a:gridCol>
                    <a:gridCol w="2492308">
                      <a:extLst>
                        <a:ext uri="{9D8B030D-6E8A-4147-A177-3AD203B41FA5}">
                          <a16:colId xmlns:a16="http://schemas.microsoft.com/office/drawing/2014/main" val="3395259828"/>
                        </a:ext>
                      </a:extLst>
                    </a:gridCol>
                  </a:tblGrid>
                  <a:tr h="213360">
                    <a:tc>
                      <a:txBody>
                        <a:bodyPr/>
                        <a:lstStyle/>
                        <a:p>
                          <a:endParaRPr lang="es-ES"/>
                        </a:p>
                      </a:txBody>
                      <a:tcPr marL="63305" marR="633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6"/>
                          <a:stretch>
                            <a:fillRect l="-244" t="-2857" r="-100244" b="-1054286"/>
                          </a:stretch>
                        </a:blipFill>
                      </a:tcPr>
                    </a:tc>
                    <a:tc>
                      <a:txBody>
                        <a:bodyPr/>
                        <a:lstStyle/>
                        <a:p>
                          <a:endParaRPr lang="es-ES"/>
                        </a:p>
                      </a:txBody>
                      <a:tcPr marL="63305" marR="633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6"/>
                          <a:stretch>
                            <a:fillRect l="-100489" t="-2857" r="-489" b="-1054286"/>
                          </a:stretch>
                        </a:blipFill>
                      </a:tcPr>
                    </a:tc>
                    <a:extLst>
                      <a:ext uri="{0D108BD9-81ED-4DB2-BD59-A6C34878D82A}">
                        <a16:rowId xmlns:a16="http://schemas.microsoft.com/office/drawing/2014/main" val="1932139889"/>
                      </a:ext>
                    </a:extLst>
                  </a:tr>
                  <a:tr h="195707">
                    <a:tc gridSpan="2">
                      <a:txBody>
                        <a:bodyPr/>
                        <a:lstStyle/>
                        <a:p>
                          <a:endParaRPr lang="es-ES"/>
                        </a:p>
                      </a:txBody>
                      <a:tcPr marL="63305" marR="633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6"/>
                          <a:stretch>
                            <a:fillRect l="-122" t="-112500" r="-244" b="-1053125"/>
                          </a:stretch>
                        </a:blipFill>
                      </a:tcPr>
                    </a:tc>
                    <a:tc hMerge="1">
                      <a:txBody>
                        <a:bodyPr/>
                        <a:lstStyle/>
                        <a:p>
                          <a:endParaRPr lang="en-GB"/>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2068806694"/>
                      </a:ext>
                    </a:extLst>
                  </a:tr>
                  <a:tr h="195707">
                    <a:tc gridSpan="2">
                      <a:txBody>
                        <a:bodyPr/>
                        <a:lstStyle/>
                        <a:p>
                          <a:endParaRPr lang="es-ES"/>
                        </a:p>
                      </a:txBody>
                      <a:tcPr marL="63305" marR="633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6"/>
                          <a:stretch>
                            <a:fillRect l="-122" t="-212500" r="-244" b="-953125"/>
                          </a:stretch>
                        </a:blipFill>
                      </a:tcPr>
                    </a:tc>
                    <a:tc hMerge="1">
                      <a:txBody>
                        <a:bodyPr/>
                        <a:lstStyle/>
                        <a:p>
                          <a:endParaRPr lang="en-GB"/>
                        </a:p>
                      </a:txBody>
                      <a:tcPr>
                        <a:lnL w="12700" cap="flat" cmpd="sng" algn="ctr">
                          <a:solidFill>
                            <a:srgbClr val="000000"/>
                          </a:solidFill>
                          <a:prstDash val="solid"/>
                          <a:round/>
                          <a:headEnd type="none" w="med" len="med"/>
                          <a:tailEnd type="none" w="med" len="med"/>
                        </a:lnL>
                      </a:tcPr>
                    </a:tc>
                    <a:extLst>
                      <a:ext uri="{0D108BD9-81ED-4DB2-BD59-A6C34878D82A}">
                        <a16:rowId xmlns:a16="http://schemas.microsoft.com/office/drawing/2014/main" val="743162737"/>
                      </a:ext>
                    </a:extLst>
                  </a:tr>
                  <a:tr h="404740">
                    <a:tc>
                      <a:txBody>
                        <a:bodyPr/>
                        <a:lstStyle/>
                        <a:p>
                          <a:endParaRPr lang="es-ES"/>
                        </a:p>
                      </a:txBody>
                      <a:tcPr marL="63305" marR="633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6"/>
                          <a:stretch>
                            <a:fillRect l="-244" t="-149254" r="-100244" b="-355224"/>
                          </a:stretch>
                        </a:blipFill>
                      </a:tcPr>
                    </a:tc>
                    <a:tc>
                      <a:txBody>
                        <a:bodyPr/>
                        <a:lstStyle/>
                        <a:p>
                          <a:endParaRPr lang="es-ES"/>
                        </a:p>
                      </a:txBody>
                      <a:tcPr marL="63305" marR="633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blipFill>
                          <a:blip r:embed="rId6"/>
                          <a:stretch>
                            <a:fillRect l="-100489" t="-149254" r="-489" b="-355224"/>
                          </a:stretch>
                        </a:blipFill>
                      </a:tcPr>
                    </a:tc>
                    <a:extLst>
                      <a:ext uri="{0D108BD9-81ED-4DB2-BD59-A6C34878D82A}">
                        <a16:rowId xmlns:a16="http://schemas.microsoft.com/office/drawing/2014/main" val="1173857006"/>
                      </a:ext>
                    </a:extLst>
                  </a:tr>
                  <a:tr h="195707">
                    <a:tc gridSpan="2">
                      <a:txBody>
                        <a:bodyPr/>
                        <a:lstStyle/>
                        <a:p>
                          <a:endParaRPr lang="es-ES"/>
                        </a:p>
                      </a:txBody>
                      <a:tcPr marL="63305" marR="633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6"/>
                          <a:stretch>
                            <a:fillRect l="-122" t="-521875" r="-244" b="-643750"/>
                          </a:stretch>
                        </a:blipFill>
                      </a:tcPr>
                    </a:tc>
                    <a:tc hMerge="1">
                      <a:txBody>
                        <a:bodyPr/>
                        <a:lstStyle/>
                        <a:p>
                          <a:endParaRPr lang="en-GB"/>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2423873826"/>
                      </a:ext>
                    </a:extLst>
                  </a:tr>
                  <a:tr h="195707">
                    <a:tc>
                      <a:txBody>
                        <a:bodyPr/>
                        <a:lstStyle/>
                        <a:p>
                          <a:endParaRPr lang="es-ES"/>
                        </a:p>
                      </a:txBody>
                      <a:tcPr marL="63305" marR="633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6"/>
                          <a:stretch>
                            <a:fillRect l="-244" t="-621875" r="-100244" b="-543750"/>
                          </a:stretch>
                        </a:blipFill>
                      </a:tcPr>
                    </a:tc>
                    <a:tc>
                      <a:txBody>
                        <a:bodyPr/>
                        <a:lstStyle/>
                        <a:p>
                          <a:endParaRPr lang="es-ES"/>
                        </a:p>
                      </a:txBody>
                      <a:tcPr marL="63305" marR="633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blipFill>
                          <a:blip r:embed="rId6"/>
                          <a:stretch>
                            <a:fillRect l="-100489" t="-621875" r="-489" b="-543750"/>
                          </a:stretch>
                        </a:blipFill>
                      </a:tcPr>
                    </a:tc>
                    <a:extLst>
                      <a:ext uri="{0D108BD9-81ED-4DB2-BD59-A6C34878D82A}">
                        <a16:rowId xmlns:a16="http://schemas.microsoft.com/office/drawing/2014/main" val="2275034452"/>
                      </a:ext>
                    </a:extLst>
                  </a:tr>
                  <a:tr h="195707">
                    <a:tc>
                      <a:txBody>
                        <a:bodyPr/>
                        <a:lstStyle/>
                        <a:p>
                          <a:endParaRPr lang="es-ES"/>
                        </a:p>
                      </a:txBody>
                      <a:tcPr marL="63305" marR="633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6"/>
                          <a:stretch>
                            <a:fillRect l="-244" t="-700000" r="-100244" b="-427273"/>
                          </a:stretch>
                        </a:blipFill>
                      </a:tcPr>
                    </a:tc>
                    <a:tc>
                      <a:txBody>
                        <a:bodyPr/>
                        <a:lstStyle/>
                        <a:p>
                          <a:endParaRPr lang="es-ES"/>
                        </a:p>
                      </a:txBody>
                      <a:tcPr marL="63305" marR="633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6"/>
                          <a:stretch>
                            <a:fillRect l="-100489" t="-700000" r="-489" b="-427273"/>
                          </a:stretch>
                        </a:blipFill>
                      </a:tcPr>
                    </a:tc>
                    <a:extLst>
                      <a:ext uri="{0D108BD9-81ED-4DB2-BD59-A6C34878D82A}">
                        <a16:rowId xmlns:a16="http://schemas.microsoft.com/office/drawing/2014/main" val="540499784"/>
                      </a:ext>
                    </a:extLst>
                  </a:tr>
                  <a:tr h="425724">
                    <a:tc>
                      <a:txBody>
                        <a:bodyPr/>
                        <a:lstStyle/>
                        <a:p>
                          <a:endParaRPr lang="es-ES"/>
                        </a:p>
                      </a:txBody>
                      <a:tcPr marL="63305" marR="633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6"/>
                          <a:stretch>
                            <a:fillRect l="-244" t="-382609" r="-100244" b="-104348"/>
                          </a:stretch>
                        </a:blipFill>
                      </a:tcPr>
                    </a:tc>
                    <a:tc>
                      <a:txBody>
                        <a:bodyPr/>
                        <a:lstStyle/>
                        <a:p>
                          <a:endParaRPr lang="es-ES"/>
                        </a:p>
                      </a:txBody>
                      <a:tcPr marL="63305" marR="633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6"/>
                          <a:stretch>
                            <a:fillRect l="-100489" t="-382609" r="-489" b="-104348"/>
                          </a:stretch>
                        </a:blipFill>
                      </a:tcPr>
                    </a:tc>
                    <a:extLst>
                      <a:ext uri="{0D108BD9-81ED-4DB2-BD59-A6C34878D82A}">
                        <a16:rowId xmlns:a16="http://schemas.microsoft.com/office/drawing/2014/main" val="3325114807"/>
                      </a:ext>
                    </a:extLst>
                  </a:tr>
                  <a:tr h="404495">
                    <a:tc>
                      <a:txBody>
                        <a:bodyPr/>
                        <a:lstStyle/>
                        <a:p>
                          <a:pPr algn="l">
                            <a:lnSpc>
                              <a:spcPct val="107000"/>
                            </a:lnSpc>
                            <a:spcAft>
                              <a:spcPts val="0"/>
                            </a:spcAft>
                          </a:pPr>
                          <a:r>
                            <a:rPr lang="en-GB" sz="1200" dirty="0">
                              <a:effectLst/>
                              <a:latin typeface="Calibri" panose="020F0502020204030204" pitchFamily="34" charset="0"/>
                              <a:ea typeface="Calibri" panose="020F0502020204030204" pitchFamily="34" charset="0"/>
                              <a:cs typeface="Times New Roman" panose="02020603050405020304" pitchFamily="18" charset="0"/>
                            </a:rPr>
                            <a:t> </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3305" marR="6330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endParaRPr lang="es-ES"/>
                        </a:p>
                      </a:txBody>
                      <a:tcPr marL="63305" marR="633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6"/>
                          <a:stretch>
                            <a:fillRect l="-100489" t="-497015" r="-489" b="-7463"/>
                          </a:stretch>
                        </a:blipFill>
                      </a:tcPr>
                    </a:tc>
                    <a:extLst>
                      <a:ext uri="{0D108BD9-81ED-4DB2-BD59-A6C34878D82A}">
                        <a16:rowId xmlns:a16="http://schemas.microsoft.com/office/drawing/2014/main" val="2073876429"/>
                      </a:ext>
                    </a:extLst>
                  </a:tr>
                </a:tbl>
              </a:graphicData>
            </a:graphic>
          </p:graphicFrame>
        </mc:Fallback>
      </mc:AlternateContent>
    </p:spTree>
    <p:extLst>
      <p:ext uri="{BB962C8B-B14F-4D97-AF65-F5344CB8AC3E}">
        <p14:creationId xmlns:p14="http://schemas.microsoft.com/office/powerpoint/2010/main" val="42794669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3" grpId="0"/>
      <p:bldP spid="12"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DEA73D8-3CE4-4EB9-89D6-1D61C6C8C062}"/>
              </a:ext>
            </a:extLst>
          </p:cNvPr>
          <p:cNvSpPr txBox="1"/>
          <p:nvPr/>
        </p:nvSpPr>
        <p:spPr>
          <a:xfrm>
            <a:off x="332308" y="5281616"/>
            <a:ext cx="8307692" cy="376385"/>
          </a:xfrm>
          <a:prstGeom prst="rect">
            <a:avLst/>
          </a:prstGeom>
          <a:noFill/>
        </p:spPr>
        <p:txBody>
          <a:bodyPr wrap="square" rtlCol="0">
            <a:spAutoFit/>
          </a:bodyPr>
          <a:lstStyle/>
          <a:p>
            <a:r>
              <a:rPr lang="en-GB" sz="1846" dirty="0"/>
              <a:t>SPMSM</a:t>
            </a:r>
          </a:p>
        </p:txBody>
      </p:sp>
      <p:sp>
        <p:nvSpPr>
          <p:cNvPr id="3" name="Contenidor de contingut 2"/>
          <p:cNvSpPr>
            <a:spLocks noGrp="1"/>
          </p:cNvSpPr>
          <p:nvPr>
            <p:ph idx="1"/>
          </p:nvPr>
        </p:nvSpPr>
        <p:spPr/>
        <p:txBody>
          <a:bodyPr>
            <a:normAutofit/>
          </a:bodyPr>
          <a:lstStyle/>
          <a:p>
            <a:pPr marL="422041" lvl="1" indent="0">
              <a:buNone/>
            </a:pPr>
            <a:r>
              <a:rPr lang="en-GB" dirty="0"/>
              <a:t>Maximum Torque Per Ampere (MTPA)</a:t>
            </a:r>
          </a:p>
        </p:txBody>
      </p:sp>
      <p:sp>
        <p:nvSpPr>
          <p:cNvPr id="10" name="TextBox 9">
            <a:extLst>
              <a:ext uri="{FF2B5EF4-FFF2-40B4-BE49-F238E27FC236}">
                <a16:creationId xmlns:a16="http://schemas.microsoft.com/office/drawing/2014/main" id="{1233736C-E74E-4655-A745-80F7B1865F2D}"/>
              </a:ext>
            </a:extLst>
          </p:cNvPr>
          <p:cNvSpPr txBox="1"/>
          <p:nvPr/>
        </p:nvSpPr>
        <p:spPr>
          <a:xfrm>
            <a:off x="332308" y="3586847"/>
            <a:ext cx="8307692" cy="376385"/>
          </a:xfrm>
          <a:prstGeom prst="rect">
            <a:avLst/>
          </a:prstGeom>
          <a:noFill/>
        </p:spPr>
        <p:txBody>
          <a:bodyPr wrap="square" rtlCol="0">
            <a:spAutoFit/>
          </a:bodyPr>
          <a:lstStyle/>
          <a:p>
            <a:r>
              <a:rPr lang="en-GB" sz="1846" dirty="0"/>
              <a:t>IPMSM</a:t>
            </a:r>
          </a:p>
        </p:txBody>
      </p:sp>
      <mc:AlternateContent xmlns:mc="http://schemas.openxmlformats.org/markup-compatibility/2006" xmlns:a14="http://schemas.microsoft.com/office/drawing/2010/main">
        <mc:Choice Requires="a14">
          <p:sp>
            <p:nvSpPr>
              <p:cNvPr id="15" name="Rectangle 4">
                <a:extLst>
                  <a:ext uri="{FF2B5EF4-FFF2-40B4-BE49-F238E27FC236}">
                    <a16:creationId xmlns:a16="http://schemas.microsoft.com/office/drawing/2014/main" id="{6C5C54D5-A14A-4198-B468-E46FEDEC5707}"/>
                  </a:ext>
                </a:extLst>
              </p:cNvPr>
              <p:cNvSpPr/>
              <p:nvPr/>
            </p:nvSpPr>
            <p:spPr>
              <a:xfrm>
                <a:off x="1661539" y="5780077"/>
                <a:ext cx="1192442" cy="526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1662" i="1">
                              <a:latin typeface="Cambria Math" panose="02040503050406030204" pitchFamily="18" charset="0"/>
                            </a:rPr>
                          </m:ctrlPr>
                        </m:sSubPr>
                        <m:e>
                          <m:r>
                            <a:rPr lang="en-GB" sz="1662" i="1">
                              <a:latin typeface="Cambria Math" panose="02040503050406030204" pitchFamily="18" charset="0"/>
                            </a:rPr>
                            <m:t>𝛾</m:t>
                          </m:r>
                        </m:e>
                        <m:sub>
                          <m:r>
                            <a:rPr lang="en-GB" sz="1662" i="1">
                              <a:latin typeface="Cambria Math" panose="02040503050406030204" pitchFamily="18" charset="0"/>
                            </a:rPr>
                            <m:t>𝑀𝑇𝑃𝐴</m:t>
                          </m:r>
                        </m:sub>
                      </m:sSub>
                      <m:r>
                        <a:rPr lang="en-GB" sz="1662">
                          <a:latin typeface="Cambria Math" panose="02040503050406030204" pitchFamily="18" charset="0"/>
                        </a:rPr>
                        <m:t>=</m:t>
                      </m:r>
                      <m:f>
                        <m:fPr>
                          <m:ctrlPr>
                            <a:rPr lang="en-GB" sz="1662" i="1">
                              <a:latin typeface="Cambria Math" panose="02040503050406030204" pitchFamily="18" charset="0"/>
                            </a:rPr>
                          </m:ctrlPr>
                        </m:fPr>
                        <m:num>
                          <m:r>
                            <a:rPr lang="en-GB" sz="1662" i="1">
                              <a:latin typeface="Cambria Math" panose="02040503050406030204" pitchFamily="18" charset="0"/>
                            </a:rPr>
                            <m:t>𝜋</m:t>
                          </m:r>
                        </m:num>
                        <m:den>
                          <m:r>
                            <a:rPr lang="en-GB" sz="1662">
                              <a:latin typeface="Cambria Math" panose="02040503050406030204" pitchFamily="18" charset="0"/>
                            </a:rPr>
                            <m:t>2</m:t>
                          </m:r>
                        </m:den>
                      </m:f>
                    </m:oMath>
                  </m:oMathPara>
                </a14:m>
                <a:endParaRPr lang="en-GB" sz="1662" dirty="0"/>
              </a:p>
            </p:txBody>
          </p:sp>
        </mc:Choice>
        <mc:Fallback xmlns="">
          <p:sp>
            <p:nvSpPr>
              <p:cNvPr id="15" name="Rectangle 4">
                <a:extLst>
                  <a:ext uri="{FF2B5EF4-FFF2-40B4-BE49-F238E27FC236}">
                    <a16:creationId xmlns:a16="http://schemas.microsoft.com/office/drawing/2014/main" id="{6C5C54D5-A14A-4198-B468-E46FEDEC5707}"/>
                  </a:ext>
                </a:extLst>
              </p:cNvPr>
              <p:cNvSpPr>
                <a:spLocks noRot="1" noChangeAspect="1" noMove="1" noResize="1" noEditPoints="1" noAdjustHandles="1" noChangeArrowheads="1" noChangeShapeType="1" noTextEdit="1"/>
              </p:cNvSpPr>
              <p:nvPr/>
            </p:nvSpPr>
            <p:spPr>
              <a:xfrm>
                <a:off x="1661539" y="5780077"/>
                <a:ext cx="1192442" cy="526554"/>
              </a:xfrm>
              <a:prstGeom prst="rect">
                <a:avLst/>
              </a:prstGeom>
              <a:blipFill>
                <a:blip r:embed="rId3"/>
                <a:stretch>
                  <a:fillRect b="-3448"/>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4" name="Rectangle 3">
                <a:extLst>
                  <a:ext uri="{FF2B5EF4-FFF2-40B4-BE49-F238E27FC236}">
                    <a16:creationId xmlns:a16="http://schemas.microsoft.com/office/drawing/2014/main" id="{F492FBA0-28AA-405B-9807-C7C92B5AB3A7}"/>
                  </a:ext>
                </a:extLst>
              </p:cNvPr>
              <p:cNvSpPr/>
              <p:nvPr/>
            </p:nvSpPr>
            <p:spPr>
              <a:xfrm>
                <a:off x="1661539" y="5281616"/>
                <a:ext cx="1656607" cy="3481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GB" sz="1662" i="1">
                              <a:latin typeface="Cambria Math" panose="02040503050406030204" pitchFamily="18" charset="0"/>
                            </a:rPr>
                          </m:ctrlPr>
                        </m:funcPr>
                        <m:fName>
                          <m:r>
                            <m:rPr>
                              <m:sty m:val="p"/>
                            </m:rPr>
                            <a:rPr lang="en-GB" sz="1662">
                              <a:latin typeface="Cambria Math" panose="02040503050406030204" pitchFamily="18" charset="0"/>
                            </a:rPr>
                            <m:t>cos</m:t>
                          </m:r>
                        </m:fName>
                        <m:e>
                          <m:d>
                            <m:dPr>
                              <m:ctrlPr>
                                <a:rPr lang="en-GB" sz="1662" i="1">
                                  <a:latin typeface="Cambria Math" panose="02040503050406030204" pitchFamily="18" charset="0"/>
                                </a:rPr>
                              </m:ctrlPr>
                            </m:dPr>
                            <m:e>
                              <m:sSub>
                                <m:sSubPr>
                                  <m:ctrlPr>
                                    <a:rPr lang="en-GB" sz="1662" i="1">
                                      <a:latin typeface="Cambria Math" panose="02040503050406030204" pitchFamily="18" charset="0"/>
                                    </a:rPr>
                                  </m:ctrlPr>
                                </m:sSubPr>
                                <m:e>
                                  <m:r>
                                    <a:rPr lang="en-GB" sz="1662" i="1">
                                      <a:latin typeface="Cambria Math" panose="02040503050406030204" pitchFamily="18" charset="0"/>
                                    </a:rPr>
                                    <m:t>𝛾</m:t>
                                  </m:r>
                                </m:e>
                                <m:sub>
                                  <m:r>
                                    <a:rPr lang="en-GB" sz="1662" i="1">
                                      <a:latin typeface="Cambria Math" panose="02040503050406030204" pitchFamily="18" charset="0"/>
                                    </a:rPr>
                                    <m:t>𝑀𝑇𝑃𝐴</m:t>
                                  </m:r>
                                </m:sub>
                              </m:sSub>
                            </m:e>
                          </m:d>
                        </m:e>
                      </m:func>
                      <m:r>
                        <a:rPr lang="en-GB" sz="1662">
                          <a:latin typeface="Cambria Math" panose="02040503050406030204" pitchFamily="18" charset="0"/>
                        </a:rPr>
                        <m:t>=0</m:t>
                      </m:r>
                    </m:oMath>
                  </m:oMathPara>
                </a14:m>
                <a:endParaRPr lang="en-GB" sz="1662" dirty="0"/>
              </a:p>
            </p:txBody>
          </p:sp>
        </mc:Choice>
        <mc:Fallback xmlns="">
          <p:sp>
            <p:nvSpPr>
              <p:cNvPr id="14" name="Rectangle 3">
                <a:extLst>
                  <a:ext uri="{FF2B5EF4-FFF2-40B4-BE49-F238E27FC236}">
                    <a16:creationId xmlns:a16="http://schemas.microsoft.com/office/drawing/2014/main" id="{F492FBA0-28AA-405B-9807-C7C92B5AB3A7}"/>
                  </a:ext>
                </a:extLst>
              </p:cNvPr>
              <p:cNvSpPr>
                <a:spLocks noRot="1" noChangeAspect="1" noMove="1" noResize="1" noEditPoints="1" noAdjustHandles="1" noChangeArrowheads="1" noChangeShapeType="1" noTextEdit="1"/>
              </p:cNvSpPr>
              <p:nvPr/>
            </p:nvSpPr>
            <p:spPr>
              <a:xfrm>
                <a:off x="1661539" y="5281616"/>
                <a:ext cx="1656607" cy="348109"/>
              </a:xfrm>
              <a:prstGeom prst="rect">
                <a:avLst/>
              </a:prstGeom>
              <a:blipFill>
                <a:blip r:embed="rId4"/>
                <a:stretch>
                  <a:fillRect b="-3448"/>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3" name="Rectangle 2">
                <a:extLst>
                  <a:ext uri="{FF2B5EF4-FFF2-40B4-BE49-F238E27FC236}">
                    <a16:creationId xmlns:a16="http://schemas.microsoft.com/office/drawing/2014/main" id="{0569D490-BD79-43FC-A60B-1A50516FB8B5}"/>
                  </a:ext>
                </a:extLst>
              </p:cNvPr>
              <p:cNvSpPr/>
              <p:nvPr/>
            </p:nvSpPr>
            <p:spPr>
              <a:xfrm>
                <a:off x="1661538" y="4185000"/>
                <a:ext cx="4413644" cy="7650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1662" i="1">
                              <a:latin typeface="Cambria Math" panose="02040503050406030204" pitchFamily="18" charset="0"/>
                            </a:rPr>
                          </m:ctrlPr>
                        </m:sSubPr>
                        <m:e>
                          <m:r>
                            <a:rPr lang="en-GB" sz="1662" i="1">
                              <a:latin typeface="Cambria Math" panose="02040503050406030204" pitchFamily="18" charset="0"/>
                            </a:rPr>
                            <m:t>𝛾</m:t>
                          </m:r>
                        </m:e>
                        <m:sub>
                          <m:r>
                            <a:rPr lang="en-GB" sz="1662" i="1">
                              <a:latin typeface="Cambria Math" panose="02040503050406030204" pitchFamily="18" charset="0"/>
                            </a:rPr>
                            <m:t>𝑀𝑇𝑃𝐴</m:t>
                          </m:r>
                        </m:sub>
                      </m:sSub>
                      <m:r>
                        <a:rPr lang="en-GB" sz="1662">
                          <a:latin typeface="Cambria Math" panose="02040503050406030204" pitchFamily="18" charset="0"/>
                        </a:rPr>
                        <m:t>=</m:t>
                      </m:r>
                      <m:r>
                        <a:rPr lang="en-GB" sz="1662" i="1">
                          <a:latin typeface="Cambria Math" panose="02040503050406030204" pitchFamily="18" charset="0"/>
                        </a:rPr>
                        <m:t>𝑎𝑟𝑐𝑐𝑜𝑠</m:t>
                      </m:r>
                      <m:d>
                        <m:dPr>
                          <m:ctrlPr>
                            <a:rPr lang="en-GB" sz="1662" i="1">
                              <a:latin typeface="Cambria Math" panose="02040503050406030204" pitchFamily="18" charset="0"/>
                            </a:rPr>
                          </m:ctrlPr>
                        </m:dPr>
                        <m:e>
                          <m:f>
                            <m:fPr>
                              <m:ctrlPr>
                                <a:rPr lang="en-GB" sz="1662" i="1">
                                  <a:latin typeface="Cambria Math" panose="02040503050406030204" pitchFamily="18" charset="0"/>
                                </a:rPr>
                              </m:ctrlPr>
                            </m:fPr>
                            <m:num>
                              <m:r>
                                <a:rPr lang="en-GB" sz="1662">
                                  <a:latin typeface="Cambria Math" panose="02040503050406030204" pitchFamily="18" charset="0"/>
                                </a:rPr>
                                <m:t>−1</m:t>
                              </m:r>
                              <m:r>
                                <a:rPr lang="es-ES" sz="1662" i="1">
                                  <a:latin typeface="Cambria Math" panose="02040503050406030204" pitchFamily="18" charset="0"/>
                                </a:rPr>
                                <m:t>+</m:t>
                              </m:r>
                              <m:rad>
                                <m:radPr>
                                  <m:degHide m:val="on"/>
                                  <m:ctrlPr>
                                    <a:rPr lang="en-GB" sz="1662" i="1">
                                      <a:latin typeface="Cambria Math" panose="02040503050406030204" pitchFamily="18" charset="0"/>
                                    </a:rPr>
                                  </m:ctrlPr>
                                </m:radPr>
                                <m:deg/>
                                <m:e>
                                  <m:r>
                                    <a:rPr lang="en-GB" sz="1662">
                                      <a:latin typeface="Cambria Math" panose="02040503050406030204" pitchFamily="18" charset="0"/>
                                    </a:rPr>
                                    <m:t>1+8·</m:t>
                                  </m:r>
                                  <m:sSubSup>
                                    <m:sSubSupPr>
                                      <m:ctrlPr>
                                        <a:rPr lang="en-GB" sz="1662" i="1">
                                          <a:latin typeface="Cambria Math" panose="02040503050406030204" pitchFamily="18" charset="0"/>
                                        </a:rPr>
                                      </m:ctrlPr>
                                    </m:sSubSupPr>
                                    <m:e>
                                      <m:r>
                                        <a:rPr lang="en-GB" sz="1662" i="1">
                                          <a:latin typeface="Cambria Math" panose="02040503050406030204" pitchFamily="18" charset="0"/>
                                        </a:rPr>
                                        <m:t>𝑖</m:t>
                                      </m:r>
                                    </m:e>
                                    <m:sub>
                                      <m:r>
                                        <a:rPr lang="en-GB" sz="1662" i="1">
                                          <a:latin typeface="Cambria Math" panose="02040503050406030204" pitchFamily="18" charset="0"/>
                                        </a:rPr>
                                        <m:t>𝑠</m:t>
                                      </m:r>
                                    </m:sub>
                                    <m:sup>
                                      <m:r>
                                        <a:rPr lang="en-GB" sz="1662">
                                          <a:latin typeface="Cambria Math" panose="02040503050406030204" pitchFamily="18" charset="0"/>
                                        </a:rPr>
                                        <m:t>2</m:t>
                                      </m:r>
                                    </m:sup>
                                  </m:sSubSup>
                                  <m:r>
                                    <a:rPr lang="en-GB" sz="1662">
                                      <a:latin typeface="Cambria Math" panose="02040503050406030204" pitchFamily="18" charset="0"/>
                                    </a:rPr>
                                    <m:t>·</m:t>
                                  </m:r>
                                  <m:sSup>
                                    <m:sSupPr>
                                      <m:ctrlPr>
                                        <a:rPr lang="en-GB" sz="1662" i="1">
                                          <a:latin typeface="Cambria Math" panose="02040503050406030204" pitchFamily="18" charset="0"/>
                                        </a:rPr>
                                      </m:ctrlPr>
                                    </m:sSupPr>
                                    <m:e>
                                      <m:d>
                                        <m:dPr>
                                          <m:ctrlPr>
                                            <a:rPr lang="en-GB" sz="1662" i="1">
                                              <a:latin typeface="Cambria Math" panose="02040503050406030204" pitchFamily="18" charset="0"/>
                                            </a:rPr>
                                          </m:ctrlPr>
                                        </m:dPr>
                                        <m:e>
                                          <m:r>
                                            <a:rPr lang="en-GB" sz="1662">
                                              <a:latin typeface="Cambria Math" panose="02040503050406030204" pitchFamily="18" charset="0"/>
                                            </a:rPr>
                                            <m:t>1−</m:t>
                                          </m:r>
                                          <m:r>
                                            <a:rPr lang="en-GB" sz="1662" i="1">
                                              <a:latin typeface="Cambria Math" panose="02040503050406030204" pitchFamily="18" charset="0"/>
                                            </a:rPr>
                                            <m:t>𝜉</m:t>
                                          </m:r>
                                        </m:e>
                                      </m:d>
                                    </m:e>
                                    <m:sup>
                                      <m:r>
                                        <a:rPr lang="en-GB" sz="1662">
                                          <a:latin typeface="Cambria Math" panose="02040503050406030204" pitchFamily="18" charset="0"/>
                                        </a:rPr>
                                        <m:t>2</m:t>
                                      </m:r>
                                    </m:sup>
                                  </m:sSup>
                                </m:e>
                              </m:rad>
                            </m:num>
                            <m:den>
                              <m:d>
                                <m:dPr>
                                  <m:begChr m:val=""/>
                                  <m:ctrlPr>
                                    <a:rPr lang="en-GB" sz="1662" i="1">
                                      <a:latin typeface="Cambria Math" panose="02040503050406030204" pitchFamily="18" charset="0"/>
                                    </a:rPr>
                                  </m:ctrlPr>
                                </m:dPr>
                                <m:e>
                                  <m:r>
                                    <a:rPr lang="en-GB" sz="1662">
                                      <a:latin typeface="Cambria Math" panose="02040503050406030204" pitchFamily="18" charset="0"/>
                                    </a:rPr>
                                    <m:t>4·</m:t>
                                  </m:r>
                                  <m:sSub>
                                    <m:sSubPr>
                                      <m:ctrlPr>
                                        <a:rPr lang="en-GB" sz="1662" i="1">
                                          <a:latin typeface="Cambria Math" panose="02040503050406030204" pitchFamily="18" charset="0"/>
                                        </a:rPr>
                                      </m:ctrlPr>
                                    </m:sSubPr>
                                    <m:e>
                                      <m:r>
                                        <a:rPr lang="en-GB" sz="1662" i="1">
                                          <a:latin typeface="Cambria Math" panose="02040503050406030204" pitchFamily="18" charset="0"/>
                                        </a:rPr>
                                        <m:t>𝑖</m:t>
                                      </m:r>
                                    </m:e>
                                    <m:sub>
                                      <m:r>
                                        <a:rPr lang="en-GB" sz="1662" i="1">
                                          <a:latin typeface="Cambria Math" panose="02040503050406030204" pitchFamily="18" charset="0"/>
                                        </a:rPr>
                                        <m:t>𝑠</m:t>
                                      </m:r>
                                    </m:sub>
                                  </m:sSub>
                                  <m:r>
                                    <a:rPr lang="en-GB" sz="1662">
                                      <a:latin typeface="Cambria Math" panose="02040503050406030204" pitchFamily="18" charset="0"/>
                                    </a:rPr>
                                    <m:t>·(1−</m:t>
                                  </m:r>
                                  <m:r>
                                    <a:rPr lang="en-GB" sz="1662" i="1">
                                      <a:latin typeface="Cambria Math" panose="02040503050406030204" pitchFamily="18" charset="0"/>
                                    </a:rPr>
                                    <m:t>𝜉</m:t>
                                  </m:r>
                                </m:e>
                              </m:d>
                            </m:den>
                          </m:f>
                        </m:e>
                      </m:d>
                    </m:oMath>
                  </m:oMathPara>
                </a14:m>
                <a:endParaRPr lang="en-GB" sz="1662" dirty="0"/>
              </a:p>
            </p:txBody>
          </p:sp>
        </mc:Choice>
        <mc:Fallback xmlns="">
          <p:sp>
            <p:nvSpPr>
              <p:cNvPr id="13" name="Rectangle 2">
                <a:extLst>
                  <a:ext uri="{FF2B5EF4-FFF2-40B4-BE49-F238E27FC236}">
                    <a16:creationId xmlns:a16="http://schemas.microsoft.com/office/drawing/2014/main" id="{0569D490-BD79-43FC-A60B-1A50516FB8B5}"/>
                  </a:ext>
                </a:extLst>
              </p:cNvPr>
              <p:cNvSpPr>
                <a:spLocks noRot="1" noChangeAspect="1" noMove="1" noResize="1" noEditPoints="1" noAdjustHandles="1" noChangeArrowheads="1" noChangeShapeType="1" noTextEdit="1"/>
              </p:cNvSpPr>
              <p:nvPr/>
            </p:nvSpPr>
            <p:spPr>
              <a:xfrm>
                <a:off x="1661538" y="4185000"/>
                <a:ext cx="4413644" cy="765018"/>
              </a:xfrm>
              <a:prstGeom prst="rect">
                <a:avLst/>
              </a:prstGeom>
              <a:blipFill>
                <a:blip r:embed="rId5"/>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2" name="Rectangle 1">
                <a:extLst>
                  <a:ext uri="{FF2B5EF4-FFF2-40B4-BE49-F238E27FC236}">
                    <a16:creationId xmlns:a16="http://schemas.microsoft.com/office/drawing/2014/main" id="{9608A994-3EA5-40DD-918D-2B7468209F81}"/>
                  </a:ext>
                </a:extLst>
              </p:cNvPr>
              <p:cNvSpPr/>
              <p:nvPr/>
            </p:nvSpPr>
            <p:spPr>
              <a:xfrm>
                <a:off x="1661539" y="3373538"/>
                <a:ext cx="3963970" cy="7003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GB" sz="1662" i="1">
                              <a:latin typeface="Cambria Math" panose="02040503050406030204" pitchFamily="18" charset="0"/>
                            </a:rPr>
                          </m:ctrlPr>
                        </m:funcPr>
                        <m:fName>
                          <m:r>
                            <m:rPr>
                              <m:sty m:val="p"/>
                            </m:rPr>
                            <a:rPr lang="en-GB" sz="1662">
                              <a:latin typeface="Cambria Math" panose="02040503050406030204" pitchFamily="18" charset="0"/>
                            </a:rPr>
                            <m:t>cos</m:t>
                          </m:r>
                        </m:fName>
                        <m:e>
                          <m:d>
                            <m:dPr>
                              <m:ctrlPr>
                                <a:rPr lang="en-GB" sz="1662" i="1">
                                  <a:latin typeface="Cambria Math" panose="02040503050406030204" pitchFamily="18" charset="0"/>
                                </a:rPr>
                              </m:ctrlPr>
                            </m:dPr>
                            <m:e>
                              <m:sSub>
                                <m:sSubPr>
                                  <m:ctrlPr>
                                    <a:rPr lang="en-GB" sz="1662" i="1">
                                      <a:latin typeface="Cambria Math" panose="02040503050406030204" pitchFamily="18" charset="0"/>
                                    </a:rPr>
                                  </m:ctrlPr>
                                </m:sSubPr>
                                <m:e>
                                  <m:r>
                                    <a:rPr lang="en-GB" sz="1662" i="1">
                                      <a:latin typeface="Cambria Math" panose="02040503050406030204" pitchFamily="18" charset="0"/>
                                    </a:rPr>
                                    <m:t>𝛾</m:t>
                                  </m:r>
                                </m:e>
                                <m:sub>
                                  <m:r>
                                    <a:rPr lang="en-GB" sz="1662" i="1">
                                      <a:latin typeface="Cambria Math" panose="02040503050406030204" pitchFamily="18" charset="0"/>
                                    </a:rPr>
                                    <m:t>𝑀𝑇𝑃𝐴</m:t>
                                  </m:r>
                                </m:sub>
                              </m:sSub>
                            </m:e>
                          </m:d>
                        </m:e>
                      </m:func>
                      <m:r>
                        <a:rPr lang="en-GB" sz="1662">
                          <a:latin typeface="Cambria Math" panose="02040503050406030204" pitchFamily="18" charset="0"/>
                        </a:rPr>
                        <m:t>=</m:t>
                      </m:r>
                      <m:f>
                        <m:fPr>
                          <m:ctrlPr>
                            <a:rPr lang="en-GB" sz="1662" i="1">
                              <a:latin typeface="Cambria Math" panose="02040503050406030204" pitchFamily="18" charset="0"/>
                            </a:rPr>
                          </m:ctrlPr>
                        </m:fPr>
                        <m:num>
                          <m:r>
                            <a:rPr lang="en-GB" sz="1662">
                              <a:latin typeface="Cambria Math" panose="02040503050406030204" pitchFamily="18" charset="0"/>
                            </a:rPr>
                            <m:t>−1</m:t>
                          </m:r>
                          <m:r>
                            <a:rPr lang="es-ES" sz="1662" i="1">
                              <a:latin typeface="Cambria Math" panose="02040503050406030204" pitchFamily="18" charset="0"/>
                            </a:rPr>
                            <m:t>+</m:t>
                          </m:r>
                          <m:rad>
                            <m:radPr>
                              <m:degHide m:val="on"/>
                              <m:ctrlPr>
                                <a:rPr lang="en-GB" sz="1662" i="1">
                                  <a:latin typeface="Cambria Math" panose="02040503050406030204" pitchFamily="18" charset="0"/>
                                </a:rPr>
                              </m:ctrlPr>
                            </m:radPr>
                            <m:deg/>
                            <m:e>
                              <m:r>
                                <a:rPr lang="en-GB" sz="1662">
                                  <a:latin typeface="Cambria Math" panose="02040503050406030204" pitchFamily="18" charset="0"/>
                                </a:rPr>
                                <m:t>1+8·</m:t>
                              </m:r>
                              <m:sSubSup>
                                <m:sSubSupPr>
                                  <m:ctrlPr>
                                    <a:rPr lang="en-GB" sz="1662" i="1">
                                      <a:latin typeface="Cambria Math" panose="02040503050406030204" pitchFamily="18" charset="0"/>
                                    </a:rPr>
                                  </m:ctrlPr>
                                </m:sSubSupPr>
                                <m:e>
                                  <m:r>
                                    <a:rPr lang="en-GB" sz="1662" i="1">
                                      <a:latin typeface="Cambria Math" panose="02040503050406030204" pitchFamily="18" charset="0"/>
                                    </a:rPr>
                                    <m:t>𝑖</m:t>
                                  </m:r>
                                </m:e>
                                <m:sub>
                                  <m:r>
                                    <a:rPr lang="en-GB" sz="1662" i="1">
                                      <a:latin typeface="Cambria Math" panose="02040503050406030204" pitchFamily="18" charset="0"/>
                                    </a:rPr>
                                    <m:t>𝑠</m:t>
                                  </m:r>
                                </m:sub>
                                <m:sup>
                                  <m:r>
                                    <a:rPr lang="en-GB" sz="1662">
                                      <a:latin typeface="Cambria Math" panose="02040503050406030204" pitchFamily="18" charset="0"/>
                                    </a:rPr>
                                    <m:t>2</m:t>
                                  </m:r>
                                </m:sup>
                              </m:sSubSup>
                              <m:r>
                                <a:rPr lang="en-GB" sz="1662">
                                  <a:latin typeface="Cambria Math" panose="02040503050406030204" pitchFamily="18" charset="0"/>
                                </a:rPr>
                                <m:t>·</m:t>
                              </m:r>
                              <m:sSup>
                                <m:sSupPr>
                                  <m:ctrlPr>
                                    <a:rPr lang="en-GB" sz="1662" i="1">
                                      <a:latin typeface="Cambria Math" panose="02040503050406030204" pitchFamily="18" charset="0"/>
                                    </a:rPr>
                                  </m:ctrlPr>
                                </m:sSupPr>
                                <m:e>
                                  <m:d>
                                    <m:dPr>
                                      <m:ctrlPr>
                                        <a:rPr lang="en-GB" sz="1662" i="1">
                                          <a:latin typeface="Cambria Math" panose="02040503050406030204" pitchFamily="18" charset="0"/>
                                        </a:rPr>
                                      </m:ctrlPr>
                                    </m:dPr>
                                    <m:e>
                                      <m:r>
                                        <a:rPr lang="en-GB" sz="1662">
                                          <a:latin typeface="Cambria Math" panose="02040503050406030204" pitchFamily="18" charset="0"/>
                                        </a:rPr>
                                        <m:t>1−</m:t>
                                      </m:r>
                                      <m:r>
                                        <a:rPr lang="en-GB" sz="1662" i="1">
                                          <a:latin typeface="Cambria Math" panose="02040503050406030204" pitchFamily="18" charset="0"/>
                                        </a:rPr>
                                        <m:t>𝜉</m:t>
                                      </m:r>
                                    </m:e>
                                  </m:d>
                                </m:e>
                                <m:sup>
                                  <m:r>
                                    <a:rPr lang="en-GB" sz="1662">
                                      <a:latin typeface="Cambria Math" panose="02040503050406030204" pitchFamily="18" charset="0"/>
                                    </a:rPr>
                                    <m:t>2</m:t>
                                  </m:r>
                                </m:sup>
                              </m:sSup>
                            </m:e>
                          </m:rad>
                        </m:num>
                        <m:den>
                          <m:d>
                            <m:dPr>
                              <m:begChr m:val=""/>
                              <m:ctrlPr>
                                <a:rPr lang="en-GB" sz="1662" i="1">
                                  <a:latin typeface="Cambria Math" panose="02040503050406030204" pitchFamily="18" charset="0"/>
                                </a:rPr>
                              </m:ctrlPr>
                            </m:dPr>
                            <m:e>
                              <m:r>
                                <a:rPr lang="en-GB" sz="1662">
                                  <a:latin typeface="Cambria Math" panose="02040503050406030204" pitchFamily="18" charset="0"/>
                                </a:rPr>
                                <m:t>4·</m:t>
                              </m:r>
                              <m:sSub>
                                <m:sSubPr>
                                  <m:ctrlPr>
                                    <a:rPr lang="en-GB" sz="1662" i="1">
                                      <a:latin typeface="Cambria Math" panose="02040503050406030204" pitchFamily="18" charset="0"/>
                                    </a:rPr>
                                  </m:ctrlPr>
                                </m:sSubPr>
                                <m:e>
                                  <m:r>
                                    <a:rPr lang="en-GB" sz="1662" i="1">
                                      <a:latin typeface="Cambria Math" panose="02040503050406030204" pitchFamily="18" charset="0"/>
                                    </a:rPr>
                                    <m:t>𝑖</m:t>
                                  </m:r>
                                </m:e>
                                <m:sub>
                                  <m:r>
                                    <a:rPr lang="en-GB" sz="1662" i="1">
                                      <a:latin typeface="Cambria Math" panose="02040503050406030204" pitchFamily="18" charset="0"/>
                                    </a:rPr>
                                    <m:t>𝑠</m:t>
                                  </m:r>
                                </m:sub>
                              </m:sSub>
                              <m:r>
                                <a:rPr lang="en-GB" sz="1662">
                                  <a:latin typeface="Cambria Math" panose="02040503050406030204" pitchFamily="18" charset="0"/>
                                </a:rPr>
                                <m:t>·(1−</m:t>
                              </m:r>
                              <m:r>
                                <a:rPr lang="en-GB" sz="1662" i="1">
                                  <a:latin typeface="Cambria Math" panose="02040503050406030204" pitchFamily="18" charset="0"/>
                                </a:rPr>
                                <m:t>𝜉</m:t>
                              </m:r>
                            </m:e>
                          </m:d>
                        </m:den>
                      </m:f>
                    </m:oMath>
                  </m:oMathPara>
                </a14:m>
                <a:endParaRPr lang="en-GB" sz="1662" dirty="0"/>
              </a:p>
            </p:txBody>
          </p:sp>
        </mc:Choice>
        <mc:Fallback xmlns="">
          <p:sp>
            <p:nvSpPr>
              <p:cNvPr id="12" name="Rectangle 1">
                <a:extLst>
                  <a:ext uri="{FF2B5EF4-FFF2-40B4-BE49-F238E27FC236}">
                    <a16:creationId xmlns:a16="http://schemas.microsoft.com/office/drawing/2014/main" id="{9608A994-3EA5-40DD-918D-2B7468209F81}"/>
                  </a:ext>
                </a:extLst>
              </p:cNvPr>
              <p:cNvSpPr>
                <a:spLocks noRot="1" noChangeAspect="1" noMove="1" noResize="1" noEditPoints="1" noAdjustHandles="1" noChangeArrowheads="1" noChangeShapeType="1" noTextEdit="1"/>
              </p:cNvSpPr>
              <p:nvPr/>
            </p:nvSpPr>
            <p:spPr>
              <a:xfrm>
                <a:off x="1661539" y="3373538"/>
                <a:ext cx="3963970" cy="700320"/>
              </a:xfrm>
              <a:prstGeom prst="rect">
                <a:avLst/>
              </a:prstGeom>
              <a:blipFill>
                <a:blip r:embed="rId6"/>
                <a:stretch>
                  <a:fillRect/>
                </a:stretch>
              </a:blipFill>
            </p:spPr>
            <p:txBody>
              <a:bodyPr/>
              <a:lstStyle/>
              <a:p>
                <a:r>
                  <a:rPr lang="es-ES">
                    <a:noFill/>
                  </a:rPr>
                  <a:t> </a:t>
                </a:r>
              </a:p>
            </p:txBody>
          </p:sp>
        </mc:Fallback>
      </mc:AlternateContent>
      <p:sp>
        <p:nvSpPr>
          <p:cNvPr id="2" name="Títol 1"/>
          <p:cNvSpPr>
            <a:spLocks noGrp="1"/>
          </p:cNvSpPr>
          <p:nvPr>
            <p:ph type="title"/>
          </p:nvPr>
        </p:nvSpPr>
        <p:spPr/>
        <p:txBody>
          <a:bodyPr/>
          <a:lstStyle/>
          <a:p>
            <a:r>
              <a:rPr lang="en-GB" dirty="0">
                <a:solidFill>
                  <a:schemeClr val="bg1">
                    <a:lumMod val="75000"/>
                  </a:schemeClr>
                </a:solidFill>
              </a:rPr>
              <a:t>Control Strategies at LBEF zone</a:t>
            </a:r>
          </a:p>
        </p:txBody>
      </p:sp>
      <p:sp>
        <p:nvSpPr>
          <p:cNvPr id="5" name="Contenidor de peu de pàgina 4"/>
          <p:cNvSpPr>
            <a:spLocks noGrp="1"/>
          </p:cNvSpPr>
          <p:nvPr>
            <p:ph type="ftr" sz="quarter" idx="11"/>
          </p:nvPr>
        </p:nvSpPr>
        <p:spPr/>
        <p:txBody>
          <a:bodyPr/>
          <a:lstStyle/>
          <a:p>
            <a:pPr defTabSz="844083"/>
            <a:r>
              <a:rPr lang="ca-ES">
                <a:solidFill>
                  <a:prstClr val="black">
                    <a:tint val="75000"/>
                  </a:prstClr>
                </a:solidFill>
                <a:latin typeface="Calibri"/>
              </a:rPr>
              <a:t>PMSM motor control</a:t>
            </a:r>
          </a:p>
        </p:txBody>
      </p:sp>
      <p:sp>
        <p:nvSpPr>
          <p:cNvPr id="4" name="TextBox 3">
            <a:extLst>
              <a:ext uri="{FF2B5EF4-FFF2-40B4-BE49-F238E27FC236}">
                <a16:creationId xmlns:a16="http://schemas.microsoft.com/office/drawing/2014/main" id="{E2448950-2FFF-4473-9083-595FE3A2A4A5}"/>
              </a:ext>
            </a:extLst>
          </p:cNvPr>
          <p:cNvSpPr txBox="1"/>
          <p:nvPr/>
        </p:nvSpPr>
        <p:spPr>
          <a:xfrm>
            <a:off x="332308" y="2257616"/>
            <a:ext cx="8307692" cy="376385"/>
          </a:xfrm>
          <a:prstGeom prst="rect">
            <a:avLst/>
          </a:prstGeom>
          <a:noFill/>
        </p:spPr>
        <p:txBody>
          <a:bodyPr wrap="square" rtlCol="0">
            <a:spAutoFit/>
          </a:bodyPr>
          <a:lstStyle/>
          <a:p>
            <a:r>
              <a:rPr lang="en-GB" sz="1846" dirty="0"/>
              <a:t>Purpose: Minimum Current for each demanded Torque</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2A21613-8F45-432E-AFCF-88452BFDE455}"/>
                  </a:ext>
                </a:extLst>
              </p:cNvPr>
              <p:cNvSpPr/>
              <p:nvPr/>
            </p:nvSpPr>
            <p:spPr>
              <a:xfrm>
                <a:off x="5324069" y="2642292"/>
                <a:ext cx="869662" cy="6175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GB" sz="1662" i="1">
                              <a:latin typeface="Cambria Math" panose="02040503050406030204" pitchFamily="18" charset="0"/>
                            </a:rPr>
                          </m:ctrlPr>
                        </m:fPr>
                        <m:num>
                          <m:r>
                            <a:rPr lang="en-GB" sz="1662" i="1">
                              <a:latin typeface="Cambria Math" panose="02040503050406030204" pitchFamily="18" charset="0"/>
                            </a:rPr>
                            <m:t>𝑑</m:t>
                          </m:r>
                          <m:r>
                            <a:rPr lang="en-GB" sz="1662" i="1">
                              <a:latin typeface="Cambria Math" panose="02040503050406030204" pitchFamily="18" charset="0"/>
                            </a:rPr>
                            <m:t>𝜏</m:t>
                          </m:r>
                        </m:num>
                        <m:den>
                          <m:r>
                            <a:rPr lang="en-GB" sz="1662" i="1">
                              <a:latin typeface="Cambria Math" panose="02040503050406030204" pitchFamily="18" charset="0"/>
                            </a:rPr>
                            <m:t>𝑑</m:t>
                          </m:r>
                          <m:r>
                            <a:rPr lang="en-GB" sz="1662" i="1">
                              <a:latin typeface="Cambria Math" panose="02040503050406030204" pitchFamily="18" charset="0"/>
                            </a:rPr>
                            <m:t>𝛾</m:t>
                          </m:r>
                        </m:den>
                      </m:f>
                      <m:r>
                        <a:rPr lang="en-GB" sz="1662">
                          <a:latin typeface="Cambria Math" panose="02040503050406030204" pitchFamily="18" charset="0"/>
                        </a:rPr>
                        <m:t>=0</m:t>
                      </m:r>
                    </m:oMath>
                  </m:oMathPara>
                </a14:m>
                <a:endParaRPr lang="en-GB" sz="1662" dirty="0"/>
              </a:p>
            </p:txBody>
          </p:sp>
        </mc:Choice>
        <mc:Fallback xmlns="">
          <p:sp>
            <p:nvSpPr>
              <p:cNvPr id="6" name="Rectangle 5">
                <a:extLst>
                  <a:ext uri="{FF2B5EF4-FFF2-40B4-BE49-F238E27FC236}">
                    <a16:creationId xmlns:a16="http://schemas.microsoft.com/office/drawing/2014/main" id="{F2A21613-8F45-432E-AFCF-88452BFDE455}"/>
                  </a:ext>
                </a:extLst>
              </p:cNvPr>
              <p:cNvSpPr>
                <a:spLocks noRot="1" noChangeAspect="1" noMove="1" noResize="1" noEditPoints="1" noAdjustHandles="1" noChangeArrowheads="1" noChangeShapeType="1" noTextEdit="1"/>
              </p:cNvSpPr>
              <p:nvPr/>
            </p:nvSpPr>
            <p:spPr>
              <a:xfrm>
                <a:off x="5324069" y="2642292"/>
                <a:ext cx="869662" cy="617541"/>
              </a:xfrm>
              <a:prstGeom prst="rect">
                <a:avLst/>
              </a:prstGeom>
              <a:blipFill>
                <a:blip r:embed="rId7"/>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0EF4453D-6586-42FA-9158-5795CF806A8B}"/>
                  </a:ext>
                </a:extLst>
              </p:cNvPr>
              <p:cNvSpPr/>
              <p:nvPr/>
            </p:nvSpPr>
            <p:spPr>
              <a:xfrm>
                <a:off x="332308" y="2756077"/>
                <a:ext cx="3939796" cy="3809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1662" i="1">
                          <a:latin typeface="Cambria Math" panose="02040503050406030204" pitchFamily="18" charset="0"/>
                        </a:rPr>
                        <m:t>𝜏</m:t>
                      </m:r>
                      <m:r>
                        <a:rPr lang="en-GB" sz="1662">
                          <a:latin typeface="Cambria Math" panose="02040503050406030204" pitchFamily="18" charset="0"/>
                        </a:rPr>
                        <m:t>=</m:t>
                      </m:r>
                      <m:sSub>
                        <m:sSubPr>
                          <m:ctrlPr>
                            <a:rPr lang="en-GB" sz="1662" i="1">
                              <a:latin typeface="Cambria Math" panose="02040503050406030204" pitchFamily="18" charset="0"/>
                            </a:rPr>
                          </m:ctrlPr>
                        </m:sSubPr>
                        <m:e>
                          <m:r>
                            <a:rPr lang="en-GB" sz="1662" i="1">
                              <a:latin typeface="Cambria Math" panose="02040503050406030204" pitchFamily="18" charset="0"/>
                            </a:rPr>
                            <m:t>𝑖</m:t>
                          </m:r>
                        </m:e>
                        <m:sub>
                          <m:r>
                            <a:rPr lang="en-GB" sz="1662" i="1">
                              <a:latin typeface="Cambria Math" panose="02040503050406030204" pitchFamily="18" charset="0"/>
                            </a:rPr>
                            <m:t>𝑠</m:t>
                          </m:r>
                        </m:sub>
                      </m:sSub>
                      <m:r>
                        <a:rPr lang="en-GB" sz="1662">
                          <a:latin typeface="Cambria Math" panose="02040503050406030204" pitchFamily="18" charset="0"/>
                        </a:rPr>
                        <m:t>·</m:t>
                      </m:r>
                      <m:func>
                        <m:funcPr>
                          <m:ctrlPr>
                            <a:rPr lang="en-GB" sz="1662" i="1">
                              <a:latin typeface="Cambria Math" panose="02040503050406030204" pitchFamily="18" charset="0"/>
                            </a:rPr>
                          </m:ctrlPr>
                        </m:funcPr>
                        <m:fName>
                          <m:r>
                            <m:rPr>
                              <m:sty m:val="p"/>
                            </m:rPr>
                            <a:rPr lang="en-GB" sz="1662">
                              <a:latin typeface="Cambria Math" panose="02040503050406030204" pitchFamily="18" charset="0"/>
                            </a:rPr>
                            <m:t>sin</m:t>
                          </m:r>
                        </m:fName>
                        <m:e>
                          <m:d>
                            <m:dPr>
                              <m:ctrlPr>
                                <a:rPr lang="en-GB" sz="1662" i="1">
                                  <a:latin typeface="Cambria Math" panose="02040503050406030204" pitchFamily="18" charset="0"/>
                                </a:rPr>
                              </m:ctrlPr>
                            </m:dPr>
                            <m:e>
                              <m:r>
                                <a:rPr lang="en-GB" sz="1662" i="1">
                                  <a:latin typeface="Cambria Math" panose="02040503050406030204" pitchFamily="18" charset="0"/>
                                </a:rPr>
                                <m:t>𝛾</m:t>
                              </m:r>
                            </m:e>
                          </m:d>
                        </m:e>
                      </m:func>
                      <m:r>
                        <a:rPr lang="en-GB" sz="1662">
                          <a:latin typeface="Cambria Math" panose="02040503050406030204" pitchFamily="18" charset="0"/>
                        </a:rPr>
                        <m:t>·</m:t>
                      </m:r>
                      <m:d>
                        <m:dPr>
                          <m:ctrlPr>
                            <a:rPr lang="en-GB" sz="1662" i="1">
                              <a:latin typeface="Cambria Math" panose="02040503050406030204" pitchFamily="18" charset="0"/>
                            </a:rPr>
                          </m:ctrlPr>
                        </m:dPr>
                        <m:e>
                          <m:r>
                            <a:rPr lang="en-GB" sz="1662">
                              <a:latin typeface="Cambria Math" panose="02040503050406030204" pitchFamily="18" charset="0"/>
                            </a:rPr>
                            <m:t>1+</m:t>
                          </m:r>
                          <m:d>
                            <m:dPr>
                              <m:ctrlPr>
                                <a:rPr lang="en-GB" sz="1662" i="1">
                                  <a:latin typeface="Cambria Math" panose="02040503050406030204" pitchFamily="18" charset="0"/>
                                </a:rPr>
                              </m:ctrlPr>
                            </m:dPr>
                            <m:e>
                              <m:r>
                                <a:rPr lang="en-GB" sz="1662">
                                  <a:latin typeface="Cambria Math" panose="02040503050406030204" pitchFamily="18" charset="0"/>
                                </a:rPr>
                                <m:t>1−</m:t>
                              </m:r>
                              <m:r>
                                <a:rPr lang="en-GB" sz="1662" i="1">
                                  <a:latin typeface="Cambria Math" panose="02040503050406030204" pitchFamily="18" charset="0"/>
                                </a:rPr>
                                <m:t>𝜉</m:t>
                              </m:r>
                            </m:e>
                          </m:d>
                          <m:r>
                            <a:rPr lang="en-GB" sz="1662">
                              <a:latin typeface="Cambria Math" panose="02040503050406030204" pitchFamily="18" charset="0"/>
                            </a:rPr>
                            <m:t>·</m:t>
                          </m:r>
                          <m:sSub>
                            <m:sSubPr>
                              <m:ctrlPr>
                                <a:rPr lang="en-GB" sz="1662" i="1">
                                  <a:latin typeface="Cambria Math" panose="02040503050406030204" pitchFamily="18" charset="0"/>
                                </a:rPr>
                              </m:ctrlPr>
                            </m:sSubPr>
                            <m:e>
                              <m:r>
                                <a:rPr lang="en-GB" sz="1662" i="1">
                                  <a:latin typeface="Cambria Math" panose="02040503050406030204" pitchFamily="18" charset="0"/>
                                </a:rPr>
                                <m:t>𝑖</m:t>
                              </m:r>
                            </m:e>
                            <m:sub>
                              <m:r>
                                <a:rPr lang="en-GB" sz="1662" i="1">
                                  <a:latin typeface="Cambria Math" panose="02040503050406030204" pitchFamily="18" charset="0"/>
                                </a:rPr>
                                <m:t>𝑠</m:t>
                              </m:r>
                            </m:sub>
                          </m:sSub>
                          <m:r>
                            <a:rPr lang="en-GB" sz="1662">
                              <a:latin typeface="Cambria Math" panose="02040503050406030204" pitchFamily="18" charset="0"/>
                            </a:rPr>
                            <m:t>·</m:t>
                          </m:r>
                          <m:r>
                            <a:rPr lang="en-GB" sz="1662" i="1">
                              <a:latin typeface="Cambria Math" panose="02040503050406030204" pitchFamily="18" charset="0"/>
                            </a:rPr>
                            <m:t>𝑐𝑜𝑠</m:t>
                          </m:r>
                          <m:d>
                            <m:dPr>
                              <m:ctrlPr>
                                <a:rPr lang="en-GB" sz="1662" i="1">
                                  <a:latin typeface="Cambria Math" panose="02040503050406030204" pitchFamily="18" charset="0"/>
                                </a:rPr>
                              </m:ctrlPr>
                            </m:dPr>
                            <m:e>
                              <m:r>
                                <a:rPr lang="en-GB" sz="1662" i="1">
                                  <a:latin typeface="Cambria Math" panose="02040503050406030204" pitchFamily="18" charset="0"/>
                                </a:rPr>
                                <m:t>𝛾</m:t>
                              </m:r>
                            </m:e>
                          </m:d>
                        </m:e>
                      </m:d>
                    </m:oMath>
                  </m:oMathPara>
                </a14:m>
                <a:endParaRPr lang="en-GB" sz="1662" dirty="0"/>
              </a:p>
            </p:txBody>
          </p:sp>
        </mc:Choice>
        <mc:Fallback xmlns="">
          <p:sp>
            <p:nvSpPr>
              <p:cNvPr id="7" name="Rectangle 6">
                <a:extLst>
                  <a:ext uri="{FF2B5EF4-FFF2-40B4-BE49-F238E27FC236}">
                    <a16:creationId xmlns:a16="http://schemas.microsoft.com/office/drawing/2014/main" id="{0EF4453D-6586-42FA-9158-5795CF806A8B}"/>
                  </a:ext>
                </a:extLst>
              </p:cNvPr>
              <p:cNvSpPr>
                <a:spLocks noRot="1" noChangeAspect="1" noMove="1" noResize="1" noEditPoints="1" noAdjustHandles="1" noChangeArrowheads="1" noChangeShapeType="1" noTextEdit="1"/>
              </p:cNvSpPr>
              <p:nvPr/>
            </p:nvSpPr>
            <p:spPr>
              <a:xfrm>
                <a:off x="332308" y="2756077"/>
                <a:ext cx="3939796" cy="380938"/>
              </a:xfrm>
              <a:prstGeom prst="rect">
                <a:avLst/>
              </a:prstGeom>
              <a:blipFill>
                <a:blip r:embed="rId8"/>
                <a:stretch>
                  <a:fillRect b="-6349"/>
                </a:stretch>
              </a:blipFill>
            </p:spPr>
            <p:txBody>
              <a:bodyPr/>
              <a:lstStyle/>
              <a:p>
                <a:r>
                  <a:rPr lang="es-ES">
                    <a:noFill/>
                  </a:rPr>
                  <a:t> </a:t>
                </a:r>
              </a:p>
            </p:txBody>
          </p:sp>
        </mc:Fallback>
      </mc:AlternateContent>
      <p:cxnSp>
        <p:nvCxnSpPr>
          <p:cNvPr id="9" name="Straight Arrow Connector 8">
            <a:extLst>
              <a:ext uri="{FF2B5EF4-FFF2-40B4-BE49-F238E27FC236}">
                <a16:creationId xmlns:a16="http://schemas.microsoft.com/office/drawing/2014/main" id="{504A3D32-81CD-4125-BB8E-01783D016954}"/>
              </a:ext>
            </a:extLst>
          </p:cNvPr>
          <p:cNvCxnSpPr>
            <a:stCxn id="7" idx="3"/>
            <a:endCxn id="6" idx="1"/>
          </p:cNvCxnSpPr>
          <p:nvPr/>
        </p:nvCxnSpPr>
        <p:spPr>
          <a:xfrm>
            <a:off x="4272104" y="2946546"/>
            <a:ext cx="1051965" cy="45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Slide Number Placeholder 15">
            <a:extLst>
              <a:ext uri="{FF2B5EF4-FFF2-40B4-BE49-F238E27FC236}">
                <a16:creationId xmlns:a16="http://schemas.microsoft.com/office/drawing/2014/main" id="{4EAE4C64-AFFE-410C-8529-B87A704AB37F}"/>
              </a:ext>
            </a:extLst>
          </p:cNvPr>
          <p:cNvSpPr>
            <a:spLocks noGrp="1"/>
          </p:cNvSpPr>
          <p:nvPr>
            <p:ph type="sldNum" sz="quarter" idx="12"/>
          </p:nvPr>
        </p:nvSpPr>
        <p:spPr/>
        <p:txBody>
          <a:bodyPr/>
          <a:lstStyle/>
          <a:p>
            <a:fld id="{AC73A611-7CB3-407B-8955-E73429FEB09D}" type="slidenum">
              <a:rPr lang="ca-ES" smtClean="0"/>
              <a:pPr/>
              <a:t>17</a:t>
            </a:fld>
            <a:endParaRPr lang="ca-ES"/>
          </a:p>
        </p:txBody>
      </p:sp>
    </p:spTree>
    <p:extLst>
      <p:ext uri="{BB962C8B-B14F-4D97-AF65-F5344CB8AC3E}">
        <p14:creationId xmlns:p14="http://schemas.microsoft.com/office/powerpoint/2010/main" val="22012835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 grpId="0"/>
      <p:bldP spid="15" grpId="0"/>
      <p:bldP spid="14" grpId="0"/>
      <p:bldP spid="13" grpId="0"/>
      <p:bldP spid="12" grpId="0"/>
      <p:bldP spid="6"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p:cNvSpPr>
            <a:spLocks noGrp="1"/>
          </p:cNvSpPr>
          <p:nvPr>
            <p:ph type="title"/>
          </p:nvPr>
        </p:nvSpPr>
        <p:spPr/>
        <p:txBody>
          <a:bodyPr/>
          <a:lstStyle/>
          <a:p>
            <a:r>
              <a:rPr lang="en-GB" dirty="0">
                <a:solidFill>
                  <a:schemeClr val="bg1">
                    <a:lumMod val="75000"/>
                  </a:schemeClr>
                </a:solidFill>
              </a:rPr>
              <a:t>Control Strategies at LBEF zone</a:t>
            </a:r>
          </a:p>
        </p:txBody>
      </p:sp>
      <p:sp>
        <p:nvSpPr>
          <p:cNvPr id="3" name="Contenidor de contingut 2"/>
          <p:cNvSpPr>
            <a:spLocks noGrp="1"/>
          </p:cNvSpPr>
          <p:nvPr>
            <p:ph idx="1"/>
          </p:nvPr>
        </p:nvSpPr>
        <p:spPr/>
        <p:txBody>
          <a:bodyPr>
            <a:normAutofit/>
          </a:bodyPr>
          <a:lstStyle/>
          <a:p>
            <a:pPr marL="422041" lvl="1" indent="0">
              <a:buNone/>
            </a:pPr>
            <a:r>
              <a:rPr lang="en-GB" dirty="0"/>
              <a:t>Unit Power Factor Control (UPFC)</a:t>
            </a:r>
          </a:p>
          <a:p>
            <a:pPr lvl="1"/>
            <a:endParaRPr lang="en-GB" dirty="0"/>
          </a:p>
        </p:txBody>
      </p:sp>
      <p:sp>
        <p:nvSpPr>
          <p:cNvPr id="5" name="Contenidor de peu de pàgina 4"/>
          <p:cNvSpPr>
            <a:spLocks noGrp="1"/>
          </p:cNvSpPr>
          <p:nvPr>
            <p:ph type="ftr" sz="quarter" idx="11"/>
          </p:nvPr>
        </p:nvSpPr>
        <p:spPr/>
        <p:txBody>
          <a:bodyPr/>
          <a:lstStyle/>
          <a:p>
            <a:pPr defTabSz="844083"/>
            <a:r>
              <a:rPr lang="ca-ES">
                <a:solidFill>
                  <a:prstClr val="black">
                    <a:tint val="75000"/>
                  </a:prstClr>
                </a:solidFill>
                <a:latin typeface="Calibri"/>
              </a:rPr>
              <a:t>PMSM motor control</a:t>
            </a:r>
          </a:p>
        </p:txBody>
      </p:sp>
      <p:sp>
        <p:nvSpPr>
          <p:cNvPr id="6" name="TextBox 5">
            <a:extLst>
              <a:ext uri="{FF2B5EF4-FFF2-40B4-BE49-F238E27FC236}">
                <a16:creationId xmlns:a16="http://schemas.microsoft.com/office/drawing/2014/main" id="{B031D8DD-939D-462A-8844-FB7DA38D9821}"/>
              </a:ext>
            </a:extLst>
          </p:cNvPr>
          <p:cNvSpPr txBox="1"/>
          <p:nvPr/>
        </p:nvSpPr>
        <p:spPr>
          <a:xfrm>
            <a:off x="332308" y="2257616"/>
            <a:ext cx="8307692" cy="376385"/>
          </a:xfrm>
          <a:prstGeom prst="rect">
            <a:avLst/>
          </a:prstGeom>
          <a:noFill/>
        </p:spPr>
        <p:txBody>
          <a:bodyPr wrap="square" rtlCol="0">
            <a:spAutoFit/>
          </a:bodyPr>
          <a:lstStyle/>
          <a:p>
            <a:r>
              <a:rPr lang="en-GB" sz="1846" dirty="0"/>
              <a:t>Purpose: Keep the unit power factor</a:t>
            </a:r>
          </a:p>
        </p:txBody>
      </p:sp>
      <p:sp>
        <p:nvSpPr>
          <p:cNvPr id="10" name="TextBox 9">
            <a:extLst>
              <a:ext uri="{FF2B5EF4-FFF2-40B4-BE49-F238E27FC236}">
                <a16:creationId xmlns:a16="http://schemas.microsoft.com/office/drawing/2014/main" id="{C50E7270-197C-48A5-9649-3A51509AF668}"/>
              </a:ext>
            </a:extLst>
          </p:cNvPr>
          <p:cNvSpPr txBox="1"/>
          <p:nvPr/>
        </p:nvSpPr>
        <p:spPr>
          <a:xfrm>
            <a:off x="332308" y="3586847"/>
            <a:ext cx="8307692" cy="376385"/>
          </a:xfrm>
          <a:prstGeom prst="rect">
            <a:avLst/>
          </a:prstGeom>
          <a:noFill/>
        </p:spPr>
        <p:txBody>
          <a:bodyPr wrap="square" rtlCol="0">
            <a:spAutoFit/>
          </a:bodyPr>
          <a:lstStyle/>
          <a:p>
            <a:r>
              <a:rPr lang="en-GB" sz="1846" dirty="0"/>
              <a:t>IPMSM</a:t>
            </a:r>
          </a:p>
        </p:txBody>
      </p:sp>
      <p:sp>
        <p:nvSpPr>
          <p:cNvPr id="11" name="TextBox 10">
            <a:extLst>
              <a:ext uri="{FF2B5EF4-FFF2-40B4-BE49-F238E27FC236}">
                <a16:creationId xmlns:a16="http://schemas.microsoft.com/office/drawing/2014/main" id="{6CC53575-1A40-4F69-8267-716160BF6F68}"/>
              </a:ext>
            </a:extLst>
          </p:cNvPr>
          <p:cNvSpPr txBox="1"/>
          <p:nvPr/>
        </p:nvSpPr>
        <p:spPr>
          <a:xfrm>
            <a:off x="332308" y="5281616"/>
            <a:ext cx="8307692" cy="376385"/>
          </a:xfrm>
          <a:prstGeom prst="rect">
            <a:avLst/>
          </a:prstGeom>
          <a:noFill/>
        </p:spPr>
        <p:txBody>
          <a:bodyPr wrap="square" rtlCol="0">
            <a:spAutoFit/>
          </a:bodyPr>
          <a:lstStyle/>
          <a:p>
            <a:r>
              <a:rPr lang="en-GB" sz="1846" dirty="0"/>
              <a:t>SPMSM</a:t>
            </a: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447C258-02E8-4810-8861-7A089A38C1B8}"/>
                  </a:ext>
                </a:extLst>
              </p:cNvPr>
              <p:cNvSpPr/>
              <p:nvPr/>
            </p:nvSpPr>
            <p:spPr>
              <a:xfrm>
                <a:off x="504000" y="2756078"/>
                <a:ext cx="834909" cy="3481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1662" i="1">
                          <a:latin typeface="Cambria Math" panose="02040503050406030204" pitchFamily="18" charset="0"/>
                        </a:rPr>
                        <m:t>𝜃</m:t>
                      </m:r>
                      <m:r>
                        <a:rPr lang="en-GB" sz="1662">
                          <a:latin typeface="Cambria Math" panose="02040503050406030204" pitchFamily="18" charset="0"/>
                        </a:rPr>
                        <m:t>=0°</m:t>
                      </m:r>
                    </m:oMath>
                  </m:oMathPara>
                </a14:m>
                <a:endParaRPr lang="en-GB" sz="1662" dirty="0"/>
              </a:p>
            </p:txBody>
          </p:sp>
        </mc:Choice>
        <mc:Fallback xmlns="">
          <p:sp>
            <p:nvSpPr>
              <p:cNvPr id="12" name="Rectangle 11">
                <a:extLst>
                  <a:ext uri="{FF2B5EF4-FFF2-40B4-BE49-F238E27FC236}">
                    <a16:creationId xmlns:a16="http://schemas.microsoft.com/office/drawing/2014/main" id="{9447C258-02E8-4810-8861-7A089A38C1B8}"/>
                  </a:ext>
                </a:extLst>
              </p:cNvPr>
              <p:cNvSpPr>
                <a:spLocks noRot="1" noChangeAspect="1" noMove="1" noResize="1" noEditPoints="1" noAdjustHandles="1" noChangeArrowheads="1" noChangeShapeType="1" noTextEdit="1"/>
              </p:cNvSpPr>
              <p:nvPr/>
            </p:nvSpPr>
            <p:spPr>
              <a:xfrm>
                <a:off x="504000" y="2756078"/>
                <a:ext cx="834909" cy="348109"/>
              </a:xfrm>
              <a:prstGeom prst="rect">
                <a:avLst/>
              </a:prstGeom>
              <a:blipFill>
                <a:blip r:embed="rId3"/>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576AC854-6F45-45E5-A01D-4B36F5CC05E1}"/>
                  </a:ext>
                </a:extLst>
              </p:cNvPr>
              <p:cNvSpPr/>
              <p:nvPr/>
            </p:nvSpPr>
            <p:spPr>
              <a:xfrm>
                <a:off x="2824616" y="2756078"/>
                <a:ext cx="749757" cy="3481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1662" i="1">
                          <a:latin typeface="Cambria Math" panose="02040503050406030204" pitchFamily="18" charset="0"/>
                        </a:rPr>
                        <m:t>𝛿</m:t>
                      </m:r>
                      <m:r>
                        <a:rPr lang="en-GB" sz="1662">
                          <a:latin typeface="Cambria Math" panose="02040503050406030204" pitchFamily="18" charset="0"/>
                        </a:rPr>
                        <m:t>=</m:t>
                      </m:r>
                      <m:r>
                        <a:rPr lang="en-GB" sz="1662" i="1">
                          <a:latin typeface="Cambria Math" panose="02040503050406030204" pitchFamily="18" charset="0"/>
                        </a:rPr>
                        <m:t>𝛾</m:t>
                      </m:r>
                    </m:oMath>
                  </m:oMathPara>
                </a14:m>
                <a:endParaRPr lang="en-GB" sz="1662" dirty="0"/>
              </a:p>
            </p:txBody>
          </p:sp>
        </mc:Choice>
        <mc:Fallback xmlns="">
          <p:sp>
            <p:nvSpPr>
              <p:cNvPr id="13" name="Rectangle 12">
                <a:extLst>
                  <a:ext uri="{FF2B5EF4-FFF2-40B4-BE49-F238E27FC236}">
                    <a16:creationId xmlns:a16="http://schemas.microsoft.com/office/drawing/2014/main" id="{576AC854-6F45-45E5-A01D-4B36F5CC05E1}"/>
                  </a:ext>
                </a:extLst>
              </p:cNvPr>
              <p:cNvSpPr>
                <a:spLocks noRot="1" noChangeAspect="1" noMove="1" noResize="1" noEditPoints="1" noAdjustHandles="1" noChangeArrowheads="1" noChangeShapeType="1" noTextEdit="1"/>
              </p:cNvSpPr>
              <p:nvPr/>
            </p:nvSpPr>
            <p:spPr>
              <a:xfrm>
                <a:off x="2824616" y="2756078"/>
                <a:ext cx="749757" cy="348109"/>
              </a:xfrm>
              <a:prstGeom prst="rect">
                <a:avLst/>
              </a:prstGeom>
              <a:blipFill>
                <a:blip r:embed="rId4"/>
                <a:stretch>
                  <a:fillRect b="-5263"/>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F58957E-CF6F-4466-A78B-4813A1513FF1}"/>
                  </a:ext>
                </a:extLst>
              </p:cNvPr>
              <p:cNvSpPr/>
              <p:nvPr/>
            </p:nvSpPr>
            <p:spPr>
              <a:xfrm>
                <a:off x="5054503" y="2603814"/>
                <a:ext cx="2829493" cy="6204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1662" i="1">
                          <a:latin typeface="Cambria Math" panose="02040503050406030204" pitchFamily="18" charset="0"/>
                        </a:rPr>
                        <m:t>𝑡𝑔</m:t>
                      </m:r>
                      <m:d>
                        <m:dPr>
                          <m:ctrlPr>
                            <a:rPr lang="en-GB" sz="1662" i="1">
                              <a:latin typeface="Cambria Math" panose="02040503050406030204" pitchFamily="18" charset="0"/>
                            </a:rPr>
                          </m:ctrlPr>
                        </m:dPr>
                        <m:e>
                          <m:r>
                            <a:rPr lang="en-GB" sz="1662" i="1">
                              <a:latin typeface="Cambria Math" panose="02040503050406030204" pitchFamily="18" charset="0"/>
                            </a:rPr>
                            <m:t>𝜃</m:t>
                          </m:r>
                        </m:e>
                      </m:d>
                      <m:r>
                        <a:rPr lang="en-GB" sz="1662">
                          <a:latin typeface="Cambria Math" panose="02040503050406030204" pitchFamily="18" charset="0"/>
                        </a:rPr>
                        <m:t>=</m:t>
                      </m:r>
                      <m:r>
                        <a:rPr lang="en-GB" sz="1662" i="1">
                          <a:latin typeface="Cambria Math" panose="02040503050406030204" pitchFamily="18" charset="0"/>
                        </a:rPr>
                        <m:t>𝑡𝑔</m:t>
                      </m:r>
                      <m:d>
                        <m:dPr>
                          <m:ctrlPr>
                            <a:rPr lang="en-GB" sz="1662" i="1">
                              <a:latin typeface="Cambria Math" panose="02040503050406030204" pitchFamily="18" charset="0"/>
                            </a:rPr>
                          </m:ctrlPr>
                        </m:dPr>
                        <m:e>
                          <m:r>
                            <a:rPr lang="en-GB" sz="1662" i="1">
                              <a:latin typeface="Cambria Math" panose="02040503050406030204" pitchFamily="18" charset="0"/>
                            </a:rPr>
                            <m:t>𝛾</m:t>
                          </m:r>
                        </m:e>
                      </m:d>
                      <m:r>
                        <a:rPr lang="en-GB" sz="1662">
                          <a:latin typeface="Cambria Math" panose="02040503050406030204" pitchFamily="18" charset="0"/>
                        </a:rPr>
                        <m:t>=</m:t>
                      </m:r>
                      <m:r>
                        <a:rPr lang="en-GB" sz="1662" i="1">
                          <a:latin typeface="Cambria Math" panose="02040503050406030204" pitchFamily="18" charset="0"/>
                        </a:rPr>
                        <m:t>𝑡𝑔</m:t>
                      </m:r>
                      <m:d>
                        <m:dPr>
                          <m:ctrlPr>
                            <a:rPr lang="en-GB" sz="1662" i="1">
                              <a:latin typeface="Cambria Math" panose="02040503050406030204" pitchFamily="18" charset="0"/>
                            </a:rPr>
                          </m:ctrlPr>
                        </m:dPr>
                        <m:e>
                          <m:r>
                            <a:rPr lang="en-GB" sz="1662" i="1">
                              <a:latin typeface="Cambria Math" panose="02040503050406030204" pitchFamily="18" charset="0"/>
                            </a:rPr>
                            <m:t>𝛿</m:t>
                          </m:r>
                        </m:e>
                      </m:d>
                      <m:r>
                        <a:rPr lang="en-GB" sz="1662">
                          <a:latin typeface="Cambria Math" panose="02040503050406030204" pitchFamily="18" charset="0"/>
                        </a:rPr>
                        <m:t>=</m:t>
                      </m:r>
                      <m:f>
                        <m:fPr>
                          <m:ctrlPr>
                            <a:rPr lang="en-GB" sz="1662" i="1">
                              <a:latin typeface="Cambria Math" panose="02040503050406030204" pitchFamily="18" charset="0"/>
                            </a:rPr>
                          </m:ctrlPr>
                        </m:fPr>
                        <m:num>
                          <m:sSub>
                            <m:sSubPr>
                              <m:ctrlPr>
                                <a:rPr lang="en-GB" sz="1662" i="1">
                                  <a:latin typeface="Cambria Math" panose="02040503050406030204" pitchFamily="18" charset="0"/>
                                </a:rPr>
                              </m:ctrlPr>
                            </m:sSubPr>
                            <m:e>
                              <m:r>
                                <a:rPr lang="en-GB" sz="1662" i="1">
                                  <a:latin typeface="Cambria Math" panose="02040503050406030204" pitchFamily="18" charset="0"/>
                                </a:rPr>
                                <m:t>𝑉</m:t>
                              </m:r>
                            </m:e>
                            <m:sub>
                              <m:r>
                                <a:rPr lang="es-ES" sz="1662" i="1">
                                  <a:latin typeface="Cambria Math" panose="02040503050406030204" pitchFamily="18" charset="0"/>
                                </a:rPr>
                                <m:t>𝑞</m:t>
                              </m:r>
                            </m:sub>
                          </m:sSub>
                        </m:num>
                        <m:den>
                          <m:sSub>
                            <m:sSubPr>
                              <m:ctrlPr>
                                <a:rPr lang="en-GB" sz="1662" i="1">
                                  <a:latin typeface="Cambria Math" panose="02040503050406030204" pitchFamily="18" charset="0"/>
                                </a:rPr>
                              </m:ctrlPr>
                            </m:sSubPr>
                            <m:e>
                              <m:r>
                                <a:rPr lang="en-GB" sz="1662" i="1">
                                  <a:latin typeface="Cambria Math" panose="02040503050406030204" pitchFamily="18" charset="0"/>
                                </a:rPr>
                                <m:t>𝑉</m:t>
                              </m:r>
                            </m:e>
                            <m:sub>
                              <m:r>
                                <a:rPr lang="es-ES" sz="1662" i="1">
                                  <a:latin typeface="Cambria Math" panose="02040503050406030204" pitchFamily="18" charset="0"/>
                                </a:rPr>
                                <m:t>𝑑</m:t>
                              </m:r>
                            </m:sub>
                          </m:sSub>
                        </m:den>
                      </m:f>
                    </m:oMath>
                  </m:oMathPara>
                </a14:m>
                <a:endParaRPr lang="en-GB" sz="1662" dirty="0"/>
              </a:p>
            </p:txBody>
          </p:sp>
        </mc:Choice>
        <mc:Fallback xmlns="">
          <p:sp>
            <p:nvSpPr>
              <p:cNvPr id="14" name="Rectangle 13">
                <a:extLst>
                  <a:ext uri="{FF2B5EF4-FFF2-40B4-BE49-F238E27FC236}">
                    <a16:creationId xmlns:a16="http://schemas.microsoft.com/office/drawing/2014/main" id="{2F58957E-CF6F-4466-A78B-4813A1513FF1}"/>
                  </a:ext>
                </a:extLst>
              </p:cNvPr>
              <p:cNvSpPr>
                <a:spLocks noRot="1" noChangeAspect="1" noMove="1" noResize="1" noEditPoints="1" noAdjustHandles="1" noChangeArrowheads="1" noChangeShapeType="1" noTextEdit="1"/>
              </p:cNvSpPr>
              <p:nvPr/>
            </p:nvSpPr>
            <p:spPr>
              <a:xfrm>
                <a:off x="5054503" y="2603814"/>
                <a:ext cx="2829493" cy="620426"/>
              </a:xfrm>
              <a:prstGeom prst="rect">
                <a:avLst/>
              </a:prstGeom>
              <a:blipFill>
                <a:blip r:embed="rId5"/>
                <a:stretch>
                  <a:fillRect/>
                </a:stretch>
              </a:blipFill>
            </p:spPr>
            <p:txBody>
              <a:bodyPr/>
              <a:lstStyle/>
              <a:p>
                <a:r>
                  <a:rPr lang="es-ES">
                    <a:noFill/>
                  </a:rPr>
                  <a:t> </a:t>
                </a:r>
              </a:p>
            </p:txBody>
          </p:sp>
        </mc:Fallback>
      </mc:AlternateContent>
      <p:cxnSp>
        <p:nvCxnSpPr>
          <p:cNvPr id="15" name="Straight Arrow Connector 14">
            <a:extLst>
              <a:ext uri="{FF2B5EF4-FFF2-40B4-BE49-F238E27FC236}">
                <a16:creationId xmlns:a16="http://schemas.microsoft.com/office/drawing/2014/main" id="{1EFEB2AA-F4AB-457B-A243-7D0CA66A8F07}"/>
              </a:ext>
            </a:extLst>
          </p:cNvPr>
          <p:cNvCxnSpPr/>
          <p:nvPr/>
        </p:nvCxnSpPr>
        <p:spPr>
          <a:xfrm>
            <a:off x="1527661" y="2933614"/>
            <a:ext cx="1060507" cy="15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41683FB8-CFC5-4F46-939C-B1A9B950D539}"/>
              </a:ext>
            </a:extLst>
          </p:cNvPr>
          <p:cNvCxnSpPr/>
          <p:nvPr/>
        </p:nvCxnSpPr>
        <p:spPr>
          <a:xfrm>
            <a:off x="3814906" y="2959415"/>
            <a:ext cx="1060507" cy="15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7405DE40-7DBF-4602-B6F5-CCFA199E7FD0}"/>
                  </a:ext>
                </a:extLst>
              </p:cNvPr>
              <p:cNvSpPr/>
              <p:nvPr/>
            </p:nvSpPr>
            <p:spPr>
              <a:xfrm>
                <a:off x="1661539" y="3374443"/>
                <a:ext cx="4106637" cy="7003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GB" sz="1662" i="1">
                              <a:latin typeface="Cambria Math" panose="02040503050406030204" pitchFamily="18" charset="0"/>
                            </a:rPr>
                          </m:ctrlPr>
                        </m:funcPr>
                        <m:fName>
                          <m:r>
                            <m:rPr>
                              <m:sty m:val="p"/>
                            </m:rPr>
                            <a:rPr lang="en-GB" sz="1662">
                              <a:latin typeface="Cambria Math" panose="02040503050406030204" pitchFamily="18" charset="0"/>
                            </a:rPr>
                            <m:t>cos</m:t>
                          </m:r>
                        </m:fName>
                        <m:e>
                          <m:d>
                            <m:dPr>
                              <m:ctrlPr>
                                <a:rPr lang="en-GB" sz="1662" i="1">
                                  <a:latin typeface="Cambria Math" panose="02040503050406030204" pitchFamily="18" charset="0"/>
                                </a:rPr>
                              </m:ctrlPr>
                            </m:dPr>
                            <m:e>
                              <m:sSub>
                                <m:sSubPr>
                                  <m:ctrlPr>
                                    <a:rPr lang="en-GB" sz="1662" i="1">
                                      <a:latin typeface="Cambria Math" panose="02040503050406030204" pitchFamily="18" charset="0"/>
                                    </a:rPr>
                                  </m:ctrlPr>
                                </m:sSubPr>
                                <m:e>
                                  <m:r>
                                    <a:rPr lang="en-GB" sz="1662" i="1">
                                      <a:latin typeface="Cambria Math" panose="02040503050406030204" pitchFamily="18" charset="0"/>
                                    </a:rPr>
                                    <m:t>𝛾</m:t>
                                  </m:r>
                                </m:e>
                                <m:sub>
                                  <m:r>
                                    <a:rPr lang="en-GB" sz="1662" i="1">
                                      <a:latin typeface="Cambria Math" panose="02040503050406030204" pitchFamily="18" charset="0"/>
                                    </a:rPr>
                                    <m:t>𝑈𝑃𝐹𝐶</m:t>
                                  </m:r>
                                </m:sub>
                              </m:sSub>
                            </m:e>
                          </m:d>
                        </m:e>
                      </m:func>
                      <m:r>
                        <a:rPr lang="en-GB" sz="1662">
                          <a:latin typeface="Cambria Math" panose="02040503050406030204" pitchFamily="18" charset="0"/>
                        </a:rPr>
                        <m:t>=</m:t>
                      </m:r>
                      <m:f>
                        <m:fPr>
                          <m:ctrlPr>
                            <a:rPr lang="en-GB" sz="1662" i="1">
                              <a:latin typeface="Cambria Math" panose="02040503050406030204" pitchFamily="18" charset="0"/>
                            </a:rPr>
                          </m:ctrlPr>
                        </m:fPr>
                        <m:num>
                          <m:r>
                            <a:rPr lang="en-GB" sz="1662">
                              <a:latin typeface="Cambria Math" panose="02040503050406030204" pitchFamily="18" charset="0"/>
                            </a:rPr>
                            <m:t>−1+</m:t>
                          </m:r>
                          <m:rad>
                            <m:radPr>
                              <m:degHide m:val="on"/>
                              <m:ctrlPr>
                                <a:rPr lang="en-GB" sz="1662" i="1">
                                  <a:latin typeface="Cambria Math" panose="02040503050406030204" pitchFamily="18" charset="0"/>
                                </a:rPr>
                              </m:ctrlPr>
                            </m:radPr>
                            <m:deg/>
                            <m:e>
                              <m:r>
                                <a:rPr lang="en-GB" sz="1662">
                                  <a:latin typeface="Cambria Math" panose="02040503050406030204" pitchFamily="18" charset="0"/>
                                </a:rPr>
                                <m:t>1−</m:t>
                              </m:r>
                              <m:sSubSup>
                                <m:sSubSupPr>
                                  <m:ctrlPr>
                                    <a:rPr lang="en-GB" sz="1662" i="1">
                                      <a:latin typeface="Cambria Math" panose="02040503050406030204" pitchFamily="18" charset="0"/>
                                    </a:rPr>
                                  </m:ctrlPr>
                                </m:sSubSupPr>
                                <m:e>
                                  <m:r>
                                    <a:rPr lang="en-GB" sz="1662">
                                      <a:latin typeface="Cambria Math" panose="02040503050406030204" pitchFamily="18" charset="0"/>
                                    </a:rPr>
                                    <m:t>4·</m:t>
                                  </m:r>
                                  <m:r>
                                    <a:rPr lang="en-GB" sz="1662" i="1">
                                      <a:latin typeface="Cambria Math" panose="02040503050406030204" pitchFamily="18" charset="0"/>
                                    </a:rPr>
                                    <m:t>𝑖</m:t>
                                  </m:r>
                                </m:e>
                                <m:sub>
                                  <m:r>
                                    <a:rPr lang="en-GB" sz="1662" i="1">
                                      <a:latin typeface="Cambria Math" panose="02040503050406030204" pitchFamily="18" charset="0"/>
                                    </a:rPr>
                                    <m:t>𝑠</m:t>
                                  </m:r>
                                </m:sub>
                                <m:sup>
                                  <m:r>
                                    <a:rPr lang="en-GB" sz="1662">
                                      <a:latin typeface="Cambria Math" panose="02040503050406030204" pitchFamily="18" charset="0"/>
                                    </a:rPr>
                                    <m:t>2</m:t>
                                  </m:r>
                                </m:sup>
                              </m:sSubSup>
                              <m:r>
                                <a:rPr lang="en-GB" sz="1662">
                                  <a:latin typeface="Cambria Math" panose="02040503050406030204" pitchFamily="18" charset="0"/>
                                </a:rPr>
                                <m:t>·</m:t>
                              </m:r>
                              <m:r>
                                <a:rPr lang="en-GB" sz="1662" i="1">
                                  <a:latin typeface="Cambria Math" panose="02040503050406030204" pitchFamily="18" charset="0"/>
                                </a:rPr>
                                <m:t>𝜉</m:t>
                              </m:r>
                              <m:r>
                                <a:rPr lang="en-GB" sz="1662">
                                  <a:latin typeface="Cambria Math" panose="02040503050406030204" pitchFamily="18" charset="0"/>
                                </a:rPr>
                                <m:t>·</m:t>
                              </m:r>
                              <m:d>
                                <m:dPr>
                                  <m:ctrlPr>
                                    <a:rPr lang="en-GB" sz="1662" i="1">
                                      <a:latin typeface="Cambria Math" panose="02040503050406030204" pitchFamily="18" charset="0"/>
                                    </a:rPr>
                                  </m:ctrlPr>
                                </m:dPr>
                                <m:e>
                                  <m:r>
                                    <a:rPr lang="en-GB" sz="1662">
                                      <a:latin typeface="Cambria Math" panose="02040503050406030204" pitchFamily="18" charset="0"/>
                                    </a:rPr>
                                    <m:t>1−</m:t>
                                  </m:r>
                                  <m:r>
                                    <a:rPr lang="en-GB" sz="1662" i="1">
                                      <a:latin typeface="Cambria Math" panose="02040503050406030204" pitchFamily="18" charset="0"/>
                                    </a:rPr>
                                    <m:t>𝜉</m:t>
                                  </m:r>
                                </m:e>
                              </m:d>
                            </m:e>
                          </m:rad>
                        </m:num>
                        <m:den>
                          <m:d>
                            <m:dPr>
                              <m:begChr m:val=""/>
                              <m:ctrlPr>
                                <a:rPr lang="en-GB" sz="1662" i="1">
                                  <a:latin typeface="Cambria Math" panose="02040503050406030204" pitchFamily="18" charset="0"/>
                                </a:rPr>
                              </m:ctrlPr>
                            </m:dPr>
                            <m:e>
                              <m:r>
                                <a:rPr lang="en-GB" sz="1662">
                                  <a:latin typeface="Cambria Math" panose="02040503050406030204" pitchFamily="18" charset="0"/>
                                </a:rPr>
                                <m:t>2·</m:t>
                              </m:r>
                              <m:sSub>
                                <m:sSubPr>
                                  <m:ctrlPr>
                                    <a:rPr lang="en-GB" sz="1662" i="1">
                                      <a:latin typeface="Cambria Math" panose="02040503050406030204" pitchFamily="18" charset="0"/>
                                    </a:rPr>
                                  </m:ctrlPr>
                                </m:sSubPr>
                                <m:e>
                                  <m:r>
                                    <a:rPr lang="en-GB" sz="1662" i="1">
                                      <a:latin typeface="Cambria Math" panose="02040503050406030204" pitchFamily="18" charset="0"/>
                                    </a:rPr>
                                    <m:t>𝑖</m:t>
                                  </m:r>
                                </m:e>
                                <m:sub>
                                  <m:r>
                                    <a:rPr lang="en-GB" sz="1662" i="1">
                                      <a:latin typeface="Cambria Math" panose="02040503050406030204" pitchFamily="18" charset="0"/>
                                    </a:rPr>
                                    <m:t>𝑠</m:t>
                                  </m:r>
                                </m:sub>
                              </m:sSub>
                              <m:r>
                                <a:rPr lang="en-GB" sz="1662">
                                  <a:latin typeface="Cambria Math" panose="02040503050406030204" pitchFamily="18" charset="0"/>
                                </a:rPr>
                                <m:t>·(1−</m:t>
                              </m:r>
                              <m:r>
                                <a:rPr lang="en-GB" sz="1662" i="1">
                                  <a:latin typeface="Cambria Math" panose="02040503050406030204" pitchFamily="18" charset="0"/>
                                </a:rPr>
                                <m:t>𝜉</m:t>
                              </m:r>
                            </m:e>
                          </m:d>
                        </m:den>
                      </m:f>
                    </m:oMath>
                  </m:oMathPara>
                </a14:m>
                <a:endParaRPr lang="en-GB" sz="1662" dirty="0"/>
              </a:p>
            </p:txBody>
          </p:sp>
        </mc:Choice>
        <mc:Fallback xmlns="">
          <p:sp>
            <p:nvSpPr>
              <p:cNvPr id="17" name="Rectangle 16">
                <a:extLst>
                  <a:ext uri="{FF2B5EF4-FFF2-40B4-BE49-F238E27FC236}">
                    <a16:creationId xmlns:a16="http://schemas.microsoft.com/office/drawing/2014/main" id="{7405DE40-7DBF-4602-B6F5-CCFA199E7FD0}"/>
                  </a:ext>
                </a:extLst>
              </p:cNvPr>
              <p:cNvSpPr>
                <a:spLocks noRot="1" noChangeAspect="1" noMove="1" noResize="1" noEditPoints="1" noAdjustHandles="1" noChangeArrowheads="1" noChangeShapeType="1" noTextEdit="1"/>
              </p:cNvSpPr>
              <p:nvPr/>
            </p:nvSpPr>
            <p:spPr>
              <a:xfrm>
                <a:off x="1661539" y="3374443"/>
                <a:ext cx="4106637" cy="700320"/>
              </a:xfrm>
              <a:prstGeom prst="rect">
                <a:avLst/>
              </a:prstGeom>
              <a:blipFill>
                <a:blip r:embed="rId6"/>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49C3E3D6-EE2B-45A8-A058-5230D4B08D51}"/>
                  </a:ext>
                </a:extLst>
              </p:cNvPr>
              <p:cNvSpPr/>
              <p:nvPr/>
            </p:nvSpPr>
            <p:spPr>
              <a:xfrm>
                <a:off x="1661539" y="4185000"/>
                <a:ext cx="4556312" cy="7650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1662" i="1">
                              <a:latin typeface="Cambria Math" panose="02040503050406030204" pitchFamily="18" charset="0"/>
                            </a:rPr>
                          </m:ctrlPr>
                        </m:sSubPr>
                        <m:e>
                          <m:r>
                            <a:rPr lang="en-GB" sz="1662" i="1">
                              <a:latin typeface="Cambria Math" panose="02040503050406030204" pitchFamily="18" charset="0"/>
                            </a:rPr>
                            <m:t>𝛾</m:t>
                          </m:r>
                        </m:e>
                        <m:sub>
                          <m:r>
                            <a:rPr lang="en-GB" sz="1662" i="1">
                              <a:latin typeface="Cambria Math" panose="02040503050406030204" pitchFamily="18" charset="0"/>
                            </a:rPr>
                            <m:t>𝑈𝑃𝐹𝐶</m:t>
                          </m:r>
                        </m:sub>
                      </m:sSub>
                      <m:r>
                        <a:rPr lang="en-GB" sz="1662">
                          <a:latin typeface="Cambria Math" panose="02040503050406030204" pitchFamily="18" charset="0"/>
                        </a:rPr>
                        <m:t>=</m:t>
                      </m:r>
                      <m:r>
                        <a:rPr lang="en-GB" sz="1662" i="1">
                          <a:latin typeface="Cambria Math" panose="02040503050406030204" pitchFamily="18" charset="0"/>
                        </a:rPr>
                        <m:t>𝑎𝑟𝑐𝑐𝑜𝑠</m:t>
                      </m:r>
                      <m:d>
                        <m:dPr>
                          <m:ctrlPr>
                            <a:rPr lang="en-GB" sz="1662" i="1">
                              <a:latin typeface="Cambria Math" panose="02040503050406030204" pitchFamily="18" charset="0"/>
                            </a:rPr>
                          </m:ctrlPr>
                        </m:dPr>
                        <m:e>
                          <m:f>
                            <m:fPr>
                              <m:ctrlPr>
                                <a:rPr lang="en-GB" sz="1662" i="1">
                                  <a:latin typeface="Cambria Math" panose="02040503050406030204" pitchFamily="18" charset="0"/>
                                </a:rPr>
                              </m:ctrlPr>
                            </m:fPr>
                            <m:num>
                              <m:r>
                                <a:rPr lang="en-GB" sz="1662">
                                  <a:latin typeface="Cambria Math" panose="02040503050406030204" pitchFamily="18" charset="0"/>
                                </a:rPr>
                                <m:t>−1+</m:t>
                              </m:r>
                              <m:rad>
                                <m:radPr>
                                  <m:degHide m:val="on"/>
                                  <m:ctrlPr>
                                    <a:rPr lang="en-GB" sz="1662" i="1">
                                      <a:latin typeface="Cambria Math" panose="02040503050406030204" pitchFamily="18" charset="0"/>
                                    </a:rPr>
                                  </m:ctrlPr>
                                </m:radPr>
                                <m:deg/>
                                <m:e>
                                  <m:r>
                                    <a:rPr lang="en-GB" sz="1662">
                                      <a:latin typeface="Cambria Math" panose="02040503050406030204" pitchFamily="18" charset="0"/>
                                    </a:rPr>
                                    <m:t>1−</m:t>
                                  </m:r>
                                  <m:sSubSup>
                                    <m:sSubSupPr>
                                      <m:ctrlPr>
                                        <a:rPr lang="en-GB" sz="1662" i="1">
                                          <a:latin typeface="Cambria Math" panose="02040503050406030204" pitchFamily="18" charset="0"/>
                                        </a:rPr>
                                      </m:ctrlPr>
                                    </m:sSubSupPr>
                                    <m:e>
                                      <m:r>
                                        <a:rPr lang="en-GB" sz="1662">
                                          <a:latin typeface="Cambria Math" panose="02040503050406030204" pitchFamily="18" charset="0"/>
                                        </a:rPr>
                                        <m:t>4·</m:t>
                                      </m:r>
                                      <m:r>
                                        <a:rPr lang="en-GB" sz="1662" i="1">
                                          <a:latin typeface="Cambria Math" panose="02040503050406030204" pitchFamily="18" charset="0"/>
                                        </a:rPr>
                                        <m:t>𝑖</m:t>
                                      </m:r>
                                    </m:e>
                                    <m:sub>
                                      <m:r>
                                        <a:rPr lang="en-GB" sz="1662" i="1">
                                          <a:latin typeface="Cambria Math" panose="02040503050406030204" pitchFamily="18" charset="0"/>
                                        </a:rPr>
                                        <m:t>𝑠</m:t>
                                      </m:r>
                                    </m:sub>
                                    <m:sup>
                                      <m:r>
                                        <a:rPr lang="en-GB" sz="1662">
                                          <a:latin typeface="Cambria Math" panose="02040503050406030204" pitchFamily="18" charset="0"/>
                                        </a:rPr>
                                        <m:t>2</m:t>
                                      </m:r>
                                    </m:sup>
                                  </m:sSubSup>
                                  <m:r>
                                    <a:rPr lang="en-GB" sz="1662">
                                      <a:latin typeface="Cambria Math" panose="02040503050406030204" pitchFamily="18" charset="0"/>
                                    </a:rPr>
                                    <m:t>·</m:t>
                                  </m:r>
                                  <m:r>
                                    <a:rPr lang="en-GB" sz="1662" i="1">
                                      <a:latin typeface="Cambria Math" panose="02040503050406030204" pitchFamily="18" charset="0"/>
                                    </a:rPr>
                                    <m:t>𝜉</m:t>
                                  </m:r>
                                  <m:r>
                                    <a:rPr lang="en-GB" sz="1662">
                                      <a:latin typeface="Cambria Math" panose="02040503050406030204" pitchFamily="18" charset="0"/>
                                    </a:rPr>
                                    <m:t>·</m:t>
                                  </m:r>
                                  <m:d>
                                    <m:dPr>
                                      <m:ctrlPr>
                                        <a:rPr lang="en-GB" sz="1662" i="1">
                                          <a:latin typeface="Cambria Math" panose="02040503050406030204" pitchFamily="18" charset="0"/>
                                        </a:rPr>
                                      </m:ctrlPr>
                                    </m:dPr>
                                    <m:e>
                                      <m:r>
                                        <a:rPr lang="en-GB" sz="1662">
                                          <a:latin typeface="Cambria Math" panose="02040503050406030204" pitchFamily="18" charset="0"/>
                                        </a:rPr>
                                        <m:t>1−</m:t>
                                      </m:r>
                                      <m:r>
                                        <a:rPr lang="en-GB" sz="1662" i="1">
                                          <a:latin typeface="Cambria Math" panose="02040503050406030204" pitchFamily="18" charset="0"/>
                                        </a:rPr>
                                        <m:t>𝜉</m:t>
                                      </m:r>
                                    </m:e>
                                  </m:d>
                                </m:e>
                              </m:rad>
                            </m:num>
                            <m:den>
                              <m:d>
                                <m:dPr>
                                  <m:begChr m:val=""/>
                                  <m:ctrlPr>
                                    <a:rPr lang="en-GB" sz="1662" i="1">
                                      <a:latin typeface="Cambria Math" panose="02040503050406030204" pitchFamily="18" charset="0"/>
                                    </a:rPr>
                                  </m:ctrlPr>
                                </m:dPr>
                                <m:e>
                                  <m:r>
                                    <a:rPr lang="en-GB" sz="1662">
                                      <a:latin typeface="Cambria Math" panose="02040503050406030204" pitchFamily="18" charset="0"/>
                                    </a:rPr>
                                    <m:t>2·</m:t>
                                  </m:r>
                                  <m:sSub>
                                    <m:sSubPr>
                                      <m:ctrlPr>
                                        <a:rPr lang="en-GB" sz="1662" i="1">
                                          <a:latin typeface="Cambria Math" panose="02040503050406030204" pitchFamily="18" charset="0"/>
                                        </a:rPr>
                                      </m:ctrlPr>
                                    </m:sSubPr>
                                    <m:e>
                                      <m:r>
                                        <a:rPr lang="en-GB" sz="1662" i="1">
                                          <a:latin typeface="Cambria Math" panose="02040503050406030204" pitchFamily="18" charset="0"/>
                                        </a:rPr>
                                        <m:t>𝑖</m:t>
                                      </m:r>
                                    </m:e>
                                    <m:sub>
                                      <m:r>
                                        <a:rPr lang="en-GB" sz="1662" i="1">
                                          <a:latin typeface="Cambria Math" panose="02040503050406030204" pitchFamily="18" charset="0"/>
                                        </a:rPr>
                                        <m:t>𝑠</m:t>
                                      </m:r>
                                    </m:sub>
                                  </m:sSub>
                                  <m:r>
                                    <a:rPr lang="en-GB" sz="1662">
                                      <a:latin typeface="Cambria Math" panose="02040503050406030204" pitchFamily="18" charset="0"/>
                                    </a:rPr>
                                    <m:t>·(1−</m:t>
                                  </m:r>
                                  <m:r>
                                    <a:rPr lang="en-GB" sz="1662" i="1">
                                      <a:latin typeface="Cambria Math" panose="02040503050406030204" pitchFamily="18" charset="0"/>
                                    </a:rPr>
                                    <m:t>𝜉</m:t>
                                  </m:r>
                                </m:e>
                              </m:d>
                            </m:den>
                          </m:f>
                        </m:e>
                      </m:d>
                    </m:oMath>
                  </m:oMathPara>
                </a14:m>
                <a:endParaRPr lang="en-GB" sz="1662" dirty="0"/>
              </a:p>
            </p:txBody>
          </p:sp>
        </mc:Choice>
        <mc:Fallback xmlns="">
          <p:sp>
            <p:nvSpPr>
              <p:cNvPr id="18" name="Rectangle 17">
                <a:extLst>
                  <a:ext uri="{FF2B5EF4-FFF2-40B4-BE49-F238E27FC236}">
                    <a16:creationId xmlns:a16="http://schemas.microsoft.com/office/drawing/2014/main" id="{49C3E3D6-EE2B-45A8-A058-5230D4B08D51}"/>
                  </a:ext>
                </a:extLst>
              </p:cNvPr>
              <p:cNvSpPr>
                <a:spLocks noRot="1" noChangeAspect="1" noMove="1" noResize="1" noEditPoints="1" noAdjustHandles="1" noChangeArrowheads="1" noChangeShapeType="1" noTextEdit="1"/>
              </p:cNvSpPr>
              <p:nvPr/>
            </p:nvSpPr>
            <p:spPr>
              <a:xfrm>
                <a:off x="1661539" y="4185000"/>
                <a:ext cx="4556312" cy="765018"/>
              </a:xfrm>
              <a:prstGeom prst="rect">
                <a:avLst/>
              </a:prstGeom>
              <a:blipFill>
                <a:blip r:embed="rId7"/>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34236AC1-9E7F-4105-9DBC-368D2EC11BBD}"/>
                  </a:ext>
                </a:extLst>
              </p:cNvPr>
              <p:cNvSpPr/>
              <p:nvPr/>
            </p:nvSpPr>
            <p:spPr>
              <a:xfrm>
                <a:off x="1661539" y="5281616"/>
                <a:ext cx="1826206" cy="3481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GB" sz="1662" i="1">
                              <a:latin typeface="Cambria Math" panose="02040503050406030204" pitchFamily="18" charset="0"/>
                            </a:rPr>
                          </m:ctrlPr>
                        </m:funcPr>
                        <m:fName>
                          <m:r>
                            <m:rPr>
                              <m:sty m:val="p"/>
                            </m:rPr>
                            <a:rPr lang="en-GB" sz="1662">
                              <a:latin typeface="Cambria Math" panose="02040503050406030204" pitchFamily="18" charset="0"/>
                            </a:rPr>
                            <m:t>cos</m:t>
                          </m:r>
                        </m:fName>
                        <m:e>
                          <m:d>
                            <m:dPr>
                              <m:ctrlPr>
                                <a:rPr lang="en-GB" sz="1662" i="1">
                                  <a:latin typeface="Cambria Math" panose="02040503050406030204" pitchFamily="18" charset="0"/>
                                </a:rPr>
                              </m:ctrlPr>
                            </m:dPr>
                            <m:e>
                              <m:sSub>
                                <m:sSubPr>
                                  <m:ctrlPr>
                                    <a:rPr lang="en-GB" sz="1662" i="1">
                                      <a:latin typeface="Cambria Math" panose="02040503050406030204" pitchFamily="18" charset="0"/>
                                    </a:rPr>
                                  </m:ctrlPr>
                                </m:sSubPr>
                                <m:e>
                                  <m:r>
                                    <a:rPr lang="en-GB" sz="1662" i="1">
                                      <a:latin typeface="Cambria Math" panose="02040503050406030204" pitchFamily="18" charset="0"/>
                                    </a:rPr>
                                    <m:t>𝛾</m:t>
                                  </m:r>
                                </m:e>
                                <m:sub>
                                  <m:r>
                                    <a:rPr lang="en-GB" sz="1662" i="1">
                                      <a:latin typeface="Cambria Math" panose="02040503050406030204" pitchFamily="18" charset="0"/>
                                    </a:rPr>
                                    <m:t>𝑈𝑃𝐹𝐶</m:t>
                                  </m:r>
                                </m:sub>
                              </m:sSub>
                            </m:e>
                          </m:d>
                        </m:e>
                      </m:func>
                      <m:r>
                        <a:rPr lang="en-GB" sz="1662">
                          <a:latin typeface="Cambria Math" panose="02040503050406030204" pitchFamily="18" charset="0"/>
                        </a:rPr>
                        <m:t>=−</m:t>
                      </m:r>
                      <m:sSub>
                        <m:sSubPr>
                          <m:ctrlPr>
                            <a:rPr lang="en-GB" sz="1662" i="1">
                              <a:latin typeface="Cambria Math" panose="02040503050406030204" pitchFamily="18" charset="0"/>
                            </a:rPr>
                          </m:ctrlPr>
                        </m:sSubPr>
                        <m:e>
                          <m:r>
                            <a:rPr lang="en-GB" sz="1662" i="1">
                              <a:latin typeface="Cambria Math" panose="02040503050406030204" pitchFamily="18" charset="0"/>
                            </a:rPr>
                            <m:t>𝑖</m:t>
                          </m:r>
                        </m:e>
                        <m:sub>
                          <m:r>
                            <a:rPr lang="en-GB" sz="1662" i="1">
                              <a:latin typeface="Cambria Math" panose="02040503050406030204" pitchFamily="18" charset="0"/>
                            </a:rPr>
                            <m:t>𝑠</m:t>
                          </m:r>
                        </m:sub>
                      </m:sSub>
                    </m:oMath>
                  </m:oMathPara>
                </a14:m>
                <a:endParaRPr lang="en-GB" sz="1662" dirty="0"/>
              </a:p>
            </p:txBody>
          </p:sp>
        </mc:Choice>
        <mc:Fallback xmlns="">
          <p:sp>
            <p:nvSpPr>
              <p:cNvPr id="19" name="Rectangle 18">
                <a:extLst>
                  <a:ext uri="{FF2B5EF4-FFF2-40B4-BE49-F238E27FC236}">
                    <a16:creationId xmlns:a16="http://schemas.microsoft.com/office/drawing/2014/main" id="{34236AC1-9E7F-4105-9DBC-368D2EC11BBD}"/>
                  </a:ext>
                </a:extLst>
              </p:cNvPr>
              <p:cNvSpPr>
                <a:spLocks noRot="1" noChangeAspect="1" noMove="1" noResize="1" noEditPoints="1" noAdjustHandles="1" noChangeArrowheads="1" noChangeShapeType="1" noTextEdit="1"/>
              </p:cNvSpPr>
              <p:nvPr/>
            </p:nvSpPr>
            <p:spPr>
              <a:xfrm>
                <a:off x="1661539" y="5281616"/>
                <a:ext cx="1826206" cy="348109"/>
              </a:xfrm>
              <a:prstGeom prst="rect">
                <a:avLst/>
              </a:prstGeom>
              <a:blipFill>
                <a:blip r:embed="rId8"/>
                <a:stretch>
                  <a:fillRect b="-3448"/>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F37E4909-9ABD-44C8-9C29-BBF445493F1B}"/>
                  </a:ext>
                </a:extLst>
              </p:cNvPr>
              <p:cNvSpPr/>
              <p:nvPr/>
            </p:nvSpPr>
            <p:spPr>
              <a:xfrm>
                <a:off x="1661539" y="5780078"/>
                <a:ext cx="2157578" cy="3481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1662" i="1">
                              <a:latin typeface="Cambria Math" panose="02040503050406030204" pitchFamily="18" charset="0"/>
                            </a:rPr>
                          </m:ctrlPr>
                        </m:sSubPr>
                        <m:e>
                          <m:r>
                            <a:rPr lang="en-GB" sz="1662" i="1">
                              <a:latin typeface="Cambria Math" panose="02040503050406030204" pitchFamily="18" charset="0"/>
                            </a:rPr>
                            <m:t>𝛾</m:t>
                          </m:r>
                        </m:e>
                        <m:sub>
                          <m:r>
                            <a:rPr lang="en-GB" sz="1662" i="1">
                              <a:latin typeface="Cambria Math" panose="02040503050406030204" pitchFamily="18" charset="0"/>
                            </a:rPr>
                            <m:t>𝑈𝑃𝐹𝐶</m:t>
                          </m:r>
                        </m:sub>
                      </m:sSub>
                      <m:r>
                        <a:rPr lang="en-GB" sz="1662">
                          <a:latin typeface="Cambria Math" panose="02040503050406030204" pitchFamily="18" charset="0"/>
                        </a:rPr>
                        <m:t>=</m:t>
                      </m:r>
                      <m:r>
                        <a:rPr lang="en-GB" sz="1662" i="1">
                          <a:latin typeface="Cambria Math" panose="02040503050406030204" pitchFamily="18" charset="0"/>
                        </a:rPr>
                        <m:t>𝑎𝑟𝑐𝑐𝑜𝑠</m:t>
                      </m:r>
                      <m:d>
                        <m:dPr>
                          <m:ctrlPr>
                            <a:rPr lang="en-GB" sz="1662" i="1">
                              <a:latin typeface="Cambria Math" panose="02040503050406030204" pitchFamily="18" charset="0"/>
                            </a:rPr>
                          </m:ctrlPr>
                        </m:dPr>
                        <m:e>
                          <m:r>
                            <a:rPr lang="en-GB" sz="1662">
                              <a:latin typeface="Cambria Math" panose="02040503050406030204" pitchFamily="18" charset="0"/>
                            </a:rPr>
                            <m:t>−</m:t>
                          </m:r>
                          <m:sSub>
                            <m:sSubPr>
                              <m:ctrlPr>
                                <a:rPr lang="en-GB" sz="1662" i="1">
                                  <a:latin typeface="Cambria Math" panose="02040503050406030204" pitchFamily="18" charset="0"/>
                                </a:rPr>
                              </m:ctrlPr>
                            </m:sSubPr>
                            <m:e>
                              <m:r>
                                <a:rPr lang="en-GB" sz="1662" i="1">
                                  <a:latin typeface="Cambria Math" panose="02040503050406030204" pitchFamily="18" charset="0"/>
                                </a:rPr>
                                <m:t>𝑖</m:t>
                              </m:r>
                            </m:e>
                            <m:sub>
                              <m:r>
                                <a:rPr lang="en-GB" sz="1662" i="1">
                                  <a:latin typeface="Cambria Math" panose="02040503050406030204" pitchFamily="18" charset="0"/>
                                </a:rPr>
                                <m:t>𝑠</m:t>
                              </m:r>
                            </m:sub>
                          </m:sSub>
                        </m:e>
                      </m:d>
                    </m:oMath>
                  </m:oMathPara>
                </a14:m>
                <a:endParaRPr lang="en-GB" sz="1662" dirty="0"/>
              </a:p>
            </p:txBody>
          </p:sp>
        </mc:Choice>
        <mc:Fallback xmlns="">
          <p:sp>
            <p:nvSpPr>
              <p:cNvPr id="20" name="Rectangle 19">
                <a:extLst>
                  <a:ext uri="{FF2B5EF4-FFF2-40B4-BE49-F238E27FC236}">
                    <a16:creationId xmlns:a16="http://schemas.microsoft.com/office/drawing/2014/main" id="{F37E4909-9ABD-44C8-9C29-BBF445493F1B}"/>
                  </a:ext>
                </a:extLst>
              </p:cNvPr>
              <p:cNvSpPr>
                <a:spLocks noRot="1" noChangeAspect="1" noMove="1" noResize="1" noEditPoints="1" noAdjustHandles="1" noChangeArrowheads="1" noChangeShapeType="1" noTextEdit="1"/>
              </p:cNvSpPr>
              <p:nvPr/>
            </p:nvSpPr>
            <p:spPr>
              <a:xfrm>
                <a:off x="1661539" y="5780078"/>
                <a:ext cx="2157578" cy="348109"/>
              </a:xfrm>
              <a:prstGeom prst="rect">
                <a:avLst/>
              </a:prstGeom>
              <a:blipFill>
                <a:blip r:embed="rId9"/>
                <a:stretch>
                  <a:fillRect b="-5263"/>
                </a:stretch>
              </a:blipFill>
            </p:spPr>
            <p:txBody>
              <a:bodyPr/>
              <a:lstStyle/>
              <a:p>
                <a:r>
                  <a:rPr lang="es-ES">
                    <a:noFill/>
                  </a:rPr>
                  <a:t> </a:t>
                </a:r>
              </a:p>
            </p:txBody>
          </p:sp>
        </mc:Fallback>
      </mc:AlternateContent>
      <p:sp>
        <p:nvSpPr>
          <p:cNvPr id="7" name="Slide Number Placeholder 6">
            <a:extLst>
              <a:ext uri="{FF2B5EF4-FFF2-40B4-BE49-F238E27FC236}">
                <a16:creationId xmlns:a16="http://schemas.microsoft.com/office/drawing/2014/main" id="{00A0564F-253C-4F4D-93E6-9DD80B1061C6}"/>
              </a:ext>
            </a:extLst>
          </p:cNvPr>
          <p:cNvSpPr>
            <a:spLocks noGrp="1"/>
          </p:cNvSpPr>
          <p:nvPr>
            <p:ph type="sldNum" sz="quarter" idx="12"/>
          </p:nvPr>
        </p:nvSpPr>
        <p:spPr/>
        <p:txBody>
          <a:bodyPr/>
          <a:lstStyle/>
          <a:p>
            <a:fld id="{AC73A611-7CB3-407B-8955-E73429FEB09D}" type="slidenum">
              <a:rPr lang="ca-ES" smtClean="0"/>
              <a:pPr/>
              <a:t>18</a:t>
            </a:fld>
            <a:endParaRPr lang="ca-ES"/>
          </a:p>
        </p:txBody>
      </p:sp>
    </p:spTree>
    <p:extLst>
      <p:ext uri="{BB962C8B-B14F-4D97-AF65-F5344CB8AC3E}">
        <p14:creationId xmlns:p14="http://schemas.microsoft.com/office/powerpoint/2010/main" val="2423844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7" grpId="0"/>
      <p:bldP spid="18" grpId="0"/>
      <p:bldP spid="19" grpId="0"/>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p:cNvSpPr>
            <a:spLocks noGrp="1"/>
          </p:cNvSpPr>
          <p:nvPr>
            <p:ph type="title"/>
          </p:nvPr>
        </p:nvSpPr>
        <p:spPr/>
        <p:txBody>
          <a:bodyPr/>
          <a:lstStyle/>
          <a:p>
            <a:r>
              <a:rPr lang="en-GB" dirty="0">
                <a:solidFill>
                  <a:schemeClr val="bg1">
                    <a:lumMod val="75000"/>
                  </a:schemeClr>
                </a:solidFill>
              </a:rPr>
              <a:t>Control Strategies at LBEF zone</a:t>
            </a:r>
          </a:p>
        </p:txBody>
      </p:sp>
      <p:sp>
        <p:nvSpPr>
          <p:cNvPr id="3" name="Contenidor de contingut 2"/>
          <p:cNvSpPr>
            <a:spLocks noGrp="1"/>
          </p:cNvSpPr>
          <p:nvPr>
            <p:ph idx="1"/>
          </p:nvPr>
        </p:nvSpPr>
        <p:spPr/>
        <p:txBody>
          <a:bodyPr>
            <a:normAutofit/>
          </a:bodyPr>
          <a:lstStyle/>
          <a:p>
            <a:pPr marL="422041" lvl="1" indent="0">
              <a:buNone/>
            </a:pPr>
            <a:r>
              <a:rPr lang="en-GB" dirty="0"/>
              <a:t>Constant Flux Stator Control (CFSC)</a:t>
            </a:r>
          </a:p>
          <a:p>
            <a:pPr marL="422041" lvl="1" indent="0">
              <a:buNone/>
            </a:pPr>
            <a:endParaRPr lang="en-GB" dirty="0"/>
          </a:p>
        </p:txBody>
      </p:sp>
      <p:sp>
        <p:nvSpPr>
          <p:cNvPr id="5" name="Contenidor de peu de pàgina 4"/>
          <p:cNvSpPr>
            <a:spLocks noGrp="1"/>
          </p:cNvSpPr>
          <p:nvPr>
            <p:ph type="ftr" sz="quarter" idx="11"/>
          </p:nvPr>
        </p:nvSpPr>
        <p:spPr/>
        <p:txBody>
          <a:bodyPr/>
          <a:lstStyle/>
          <a:p>
            <a:pPr defTabSz="844083"/>
            <a:r>
              <a:rPr lang="ca-ES">
                <a:solidFill>
                  <a:prstClr val="black">
                    <a:tint val="75000"/>
                  </a:prstClr>
                </a:solidFill>
                <a:latin typeface="Calibri"/>
              </a:rPr>
              <a:t>PMSM motor control</a:t>
            </a:r>
          </a:p>
        </p:txBody>
      </p:sp>
      <p:sp>
        <p:nvSpPr>
          <p:cNvPr id="6" name="TextBox 5">
            <a:extLst>
              <a:ext uri="{FF2B5EF4-FFF2-40B4-BE49-F238E27FC236}">
                <a16:creationId xmlns:a16="http://schemas.microsoft.com/office/drawing/2014/main" id="{F9BB3129-92A1-482A-8968-22051F07DA23}"/>
              </a:ext>
            </a:extLst>
          </p:cNvPr>
          <p:cNvSpPr txBox="1"/>
          <p:nvPr/>
        </p:nvSpPr>
        <p:spPr>
          <a:xfrm>
            <a:off x="332308" y="2257616"/>
            <a:ext cx="8307692" cy="660437"/>
          </a:xfrm>
          <a:prstGeom prst="rect">
            <a:avLst/>
          </a:prstGeom>
          <a:noFill/>
        </p:spPr>
        <p:txBody>
          <a:bodyPr wrap="square" rtlCol="0">
            <a:spAutoFit/>
          </a:bodyPr>
          <a:lstStyle/>
          <a:p>
            <a:r>
              <a:rPr lang="en-GB" sz="1846" dirty="0"/>
              <a:t>Purpose: Constant Flux applied seen by stator windings and equal to the flux linkage of the magnet</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277727C2-9535-4E2F-8965-C863B001C5BA}"/>
                  </a:ext>
                </a:extLst>
              </p:cNvPr>
              <p:cNvSpPr/>
              <p:nvPr/>
            </p:nvSpPr>
            <p:spPr>
              <a:xfrm>
                <a:off x="332308" y="2922231"/>
                <a:ext cx="1893467" cy="3481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1662" i="1">
                              <a:latin typeface="Cambria Math" panose="02040503050406030204" pitchFamily="18" charset="0"/>
                            </a:rPr>
                          </m:ctrlPr>
                        </m:sSubPr>
                        <m:e>
                          <m:r>
                            <a:rPr lang="en-GB" sz="1662" i="1">
                              <a:latin typeface="Cambria Math" panose="02040503050406030204" pitchFamily="18" charset="0"/>
                            </a:rPr>
                            <m:t>𝜆</m:t>
                          </m:r>
                        </m:e>
                        <m:sub>
                          <m:r>
                            <a:rPr lang="en-GB" sz="1662" i="1">
                              <a:latin typeface="Cambria Math" panose="02040503050406030204" pitchFamily="18" charset="0"/>
                            </a:rPr>
                            <m:t>𝑠𝑑</m:t>
                          </m:r>
                        </m:sub>
                      </m:sSub>
                      <m:r>
                        <a:rPr lang="en-GB" sz="1662">
                          <a:latin typeface="Cambria Math" panose="02040503050406030204" pitchFamily="18" charset="0"/>
                        </a:rPr>
                        <m:t>=</m:t>
                      </m:r>
                      <m:sSub>
                        <m:sSubPr>
                          <m:ctrlPr>
                            <a:rPr lang="en-GB" sz="1662" i="1">
                              <a:latin typeface="Cambria Math" panose="02040503050406030204" pitchFamily="18" charset="0"/>
                            </a:rPr>
                          </m:ctrlPr>
                        </m:sSubPr>
                        <m:e>
                          <m:r>
                            <a:rPr lang="en-GB" sz="1662" i="1">
                              <a:latin typeface="Cambria Math" panose="02040503050406030204" pitchFamily="18" charset="0"/>
                            </a:rPr>
                            <m:t>𝜆</m:t>
                          </m:r>
                        </m:e>
                        <m:sub>
                          <m:r>
                            <a:rPr lang="en-GB" sz="1662" i="1">
                              <a:latin typeface="Cambria Math" panose="02040503050406030204" pitchFamily="18" charset="0"/>
                            </a:rPr>
                            <m:t>𝑚</m:t>
                          </m:r>
                        </m:sub>
                      </m:sSub>
                      <m:r>
                        <a:rPr lang="en-GB" sz="1662">
                          <a:latin typeface="Cambria Math" panose="02040503050406030204" pitchFamily="18" charset="0"/>
                        </a:rPr>
                        <m:t>+</m:t>
                      </m:r>
                      <m:sSub>
                        <m:sSubPr>
                          <m:ctrlPr>
                            <a:rPr lang="en-GB" sz="1662" i="1">
                              <a:latin typeface="Cambria Math" panose="02040503050406030204" pitchFamily="18" charset="0"/>
                            </a:rPr>
                          </m:ctrlPr>
                        </m:sSubPr>
                        <m:e>
                          <m:r>
                            <a:rPr lang="en-GB" sz="1662" i="1">
                              <a:latin typeface="Cambria Math" panose="02040503050406030204" pitchFamily="18" charset="0"/>
                            </a:rPr>
                            <m:t>𝐿</m:t>
                          </m:r>
                        </m:e>
                        <m:sub>
                          <m:r>
                            <a:rPr lang="en-GB" sz="1662" i="1">
                              <a:latin typeface="Cambria Math" panose="02040503050406030204" pitchFamily="18" charset="0"/>
                            </a:rPr>
                            <m:t>𝑑</m:t>
                          </m:r>
                        </m:sub>
                      </m:sSub>
                      <m:r>
                        <a:rPr lang="en-GB" sz="1662">
                          <a:latin typeface="Cambria Math" panose="02040503050406030204" pitchFamily="18" charset="0"/>
                        </a:rPr>
                        <m:t>·</m:t>
                      </m:r>
                      <m:sSub>
                        <m:sSubPr>
                          <m:ctrlPr>
                            <a:rPr lang="en-GB" sz="1662" i="1">
                              <a:latin typeface="Cambria Math" panose="02040503050406030204" pitchFamily="18" charset="0"/>
                            </a:rPr>
                          </m:ctrlPr>
                        </m:sSubPr>
                        <m:e>
                          <m:r>
                            <a:rPr lang="en-GB" sz="1662" i="1">
                              <a:latin typeface="Cambria Math" panose="02040503050406030204" pitchFamily="18" charset="0"/>
                            </a:rPr>
                            <m:t>𝐼</m:t>
                          </m:r>
                        </m:e>
                        <m:sub>
                          <m:r>
                            <a:rPr lang="en-GB" sz="1662" i="1">
                              <a:latin typeface="Cambria Math" panose="02040503050406030204" pitchFamily="18" charset="0"/>
                            </a:rPr>
                            <m:t>𝑑</m:t>
                          </m:r>
                        </m:sub>
                      </m:sSub>
                    </m:oMath>
                  </m:oMathPara>
                </a14:m>
                <a:endParaRPr lang="en-GB" sz="1662" dirty="0"/>
              </a:p>
            </p:txBody>
          </p:sp>
        </mc:Choice>
        <mc:Fallback xmlns="">
          <p:sp>
            <p:nvSpPr>
              <p:cNvPr id="7" name="Rectangle 6">
                <a:extLst>
                  <a:ext uri="{FF2B5EF4-FFF2-40B4-BE49-F238E27FC236}">
                    <a16:creationId xmlns:a16="http://schemas.microsoft.com/office/drawing/2014/main" id="{277727C2-9535-4E2F-8965-C863B001C5BA}"/>
                  </a:ext>
                </a:extLst>
              </p:cNvPr>
              <p:cNvSpPr>
                <a:spLocks noRot="1" noChangeAspect="1" noMove="1" noResize="1" noEditPoints="1" noAdjustHandles="1" noChangeArrowheads="1" noChangeShapeType="1" noTextEdit="1"/>
              </p:cNvSpPr>
              <p:nvPr/>
            </p:nvSpPr>
            <p:spPr>
              <a:xfrm>
                <a:off x="332308" y="2922231"/>
                <a:ext cx="1893467" cy="348109"/>
              </a:xfrm>
              <a:prstGeom prst="rect">
                <a:avLst/>
              </a:prstGeom>
              <a:blipFill>
                <a:blip r:embed="rId3"/>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377F8490-6874-40C5-A1F7-7816B5504A16}"/>
                  </a:ext>
                </a:extLst>
              </p:cNvPr>
              <p:cNvSpPr/>
              <p:nvPr/>
            </p:nvSpPr>
            <p:spPr>
              <a:xfrm>
                <a:off x="332308" y="3387462"/>
                <a:ext cx="1352165" cy="3675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1662" i="1">
                              <a:latin typeface="Cambria Math" panose="02040503050406030204" pitchFamily="18" charset="0"/>
                            </a:rPr>
                          </m:ctrlPr>
                        </m:sSubPr>
                        <m:e>
                          <m:r>
                            <a:rPr lang="en-GB" sz="1662" i="1">
                              <a:latin typeface="Cambria Math" panose="02040503050406030204" pitchFamily="18" charset="0"/>
                            </a:rPr>
                            <m:t>𝜆</m:t>
                          </m:r>
                        </m:e>
                        <m:sub>
                          <m:r>
                            <a:rPr lang="en-GB" sz="1662" i="1">
                              <a:latin typeface="Cambria Math" panose="02040503050406030204" pitchFamily="18" charset="0"/>
                            </a:rPr>
                            <m:t>𝑠𝑞</m:t>
                          </m:r>
                        </m:sub>
                      </m:sSub>
                      <m:r>
                        <a:rPr lang="en-GB" sz="1662">
                          <a:latin typeface="Cambria Math" panose="02040503050406030204" pitchFamily="18" charset="0"/>
                        </a:rPr>
                        <m:t>=</m:t>
                      </m:r>
                      <m:sSub>
                        <m:sSubPr>
                          <m:ctrlPr>
                            <a:rPr lang="en-GB" sz="1662" i="1">
                              <a:latin typeface="Cambria Math" panose="02040503050406030204" pitchFamily="18" charset="0"/>
                            </a:rPr>
                          </m:ctrlPr>
                        </m:sSubPr>
                        <m:e>
                          <m:r>
                            <a:rPr lang="en-GB" sz="1662" i="1">
                              <a:latin typeface="Cambria Math" panose="02040503050406030204" pitchFamily="18" charset="0"/>
                            </a:rPr>
                            <m:t>𝐿</m:t>
                          </m:r>
                        </m:e>
                        <m:sub>
                          <m:r>
                            <a:rPr lang="en-GB" sz="1662" i="1">
                              <a:latin typeface="Cambria Math" panose="02040503050406030204" pitchFamily="18" charset="0"/>
                            </a:rPr>
                            <m:t>𝑞</m:t>
                          </m:r>
                        </m:sub>
                      </m:sSub>
                      <m:r>
                        <a:rPr lang="en-GB" sz="1662">
                          <a:latin typeface="Cambria Math" panose="02040503050406030204" pitchFamily="18" charset="0"/>
                        </a:rPr>
                        <m:t>·</m:t>
                      </m:r>
                      <m:sSub>
                        <m:sSubPr>
                          <m:ctrlPr>
                            <a:rPr lang="en-GB" sz="1662" i="1">
                              <a:latin typeface="Cambria Math" panose="02040503050406030204" pitchFamily="18" charset="0"/>
                            </a:rPr>
                          </m:ctrlPr>
                        </m:sSubPr>
                        <m:e>
                          <m:r>
                            <a:rPr lang="en-GB" sz="1662" i="1">
                              <a:latin typeface="Cambria Math" panose="02040503050406030204" pitchFamily="18" charset="0"/>
                            </a:rPr>
                            <m:t>𝐼</m:t>
                          </m:r>
                        </m:e>
                        <m:sub>
                          <m:r>
                            <a:rPr lang="en-GB" sz="1662" i="1">
                              <a:latin typeface="Cambria Math" panose="02040503050406030204" pitchFamily="18" charset="0"/>
                            </a:rPr>
                            <m:t>𝑞</m:t>
                          </m:r>
                        </m:sub>
                      </m:sSub>
                    </m:oMath>
                  </m:oMathPara>
                </a14:m>
                <a:endParaRPr lang="en-GB" sz="1662" dirty="0"/>
              </a:p>
            </p:txBody>
          </p:sp>
        </mc:Choice>
        <mc:Fallback xmlns="">
          <p:sp>
            <p:nvSpPr>
              <p:cNvPr id="8" name="Rectangle 7">
                <a:extLst>
                  <a:ext uri="{FF2B5EF4-FFF2-40B4-BE49-F238E27FC236}">
                    <a16:creationId xmlns:a16="http://schemas.microsoft.com/office/drawing/2014/main" id="{377F8490-6874-40C5-A1F7-7816B5504A16}"/>
                  </a:ext>
                </a:extLst>
              </p:cNvPr>
              <p:cNvSpPr>
                <a:spLocks noRot="1" noChangeAspect="1" noMove="1" noResize="1" noEditPoints="1" noAdjustHandles="1" noChangeArrowheads="1" noChangeShapeType="1" noTextEdit="1"/>
              </p:cNvSpPr>
              <p:nvPr/>
            </p:nvSpPr>
            <p:spPr>
              <a:xfrm>
                <a:off x="332308" y="3387462"/>
                <a:ext cx="1352165" cy="367537"/>
              </a:xfrm>
              <a:prstGeom prst="rect">
                <a:avLst/>
              </a:prstGeom>
              <a:blipFill>
                <a:blip r:embed="rId4"/>
                <a:stretch>
                  <a:fillRect b="-3333"/>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F4686925-B587-4E39-848C-34EC61E4DA8E}"/>
                  </a:ext>
                </a:extLst>
              </p:cNvPr>
              <p:cNvSpPr/>
              <p:nvPr/>
            </p:nvSpPr>
            <p:spPr>
              <a:xfrm>
                <a:off x="3323077" y="2789308"/>
                <a:ext cx="1782539" cy="612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ad>
                        <m:radPr>
                          <m:degHide m:val="on"/>
                          <m:ctrlPr>
                            <a:rPr lang="en-GB" sz="1662" i="1">
                              <a:latin typeface="Cambria Math" panose="02040503050406030204" pitchFamily="18" charset="0"/>
                            </a:rPr>
                          </m:ctrlPr>
                        </m:radPr>
                        <m:deg/>
                        <m:e>
                          <m:sSubSup>
                            <m:sSubSupPr>
                              <m:ctrlPr>
                                <a:rPr lang="en-GB" sz="1662" i="1">
                                  <a:latin typeface="Cambria Math" panose="02040503050406030204" pitchFamily="18" charset="0"/>
                                </a:rPr>
                              </m:ctrlPr>
                            </m:sSubSupPr>
                            <m:e>
                              <m:r>
                                <a:rPr lang="en-GB" sz="1662" i="1">
                                  <a:latin typeface="Cambria Math" panose="02040503050406030204" pitchFamily="18" charset="0"/>
                                </a:rPr>
                                <m:t>𝜆</m:t>
                              </m:r>
                            </m:e>
                            <m:sub>
                              <m:r>
                                <a:rPr lang="en-GB" sz="1662" i="1">
                                  <a:latin typeface="Cambria Math" panose="02040503050406030204" pitchFamily="18" charset="0"/>
                                </a:rPr>
                                <m:t>𝑠𝑑</m:t>
                              </m:r>
                            </m:sub>
                            <m:sup>
                              <m:r>
                                <a:rPr lang="en-GB" sz="1662">
                                  <a:latin typeface="Cambria Math" panose="02040503050406030204" pitchFamily="18" charset="0"/>
                                </a:rPr>
                                <m:t>2</m:t>
                              </m:r>
                            </m:sup>
                          </m:sSubSup>
                          <m:r>
                            <a:rPr lang="en-GB" sz="1662">
                              <a:latin typeface="Cambria Math" panose="02040503050406030204" pitchFamily="18" charset="0"/>
                            </a:rPr>
                            <m:t>+</m:t>
                          </m:r>
                          <m:sSubSup>
                            <m:sSubSupPr>
                              <m:ctrlPr>
                                <a:rPr lang="en-GB" sz="1662" i="1">
                                  <a:latin typeface="Cambria Math" panose="02040503050406030204" pitchFamily="18" charset="0"/>
                                </a:rPr>
                              </m:ctrlPr>
                            </m:sSubSupPr>
                            <m:e>
                              <m:r>
                                <a:rPr lang="en-GB" sz="1662" i="1">
                                  <a:latin typeface="Cambria Math" panose="02040503050406030204" pitchFamily="18" charset="0"/>
                                </a:rPr>
                                <m:t>𝜆</m:t>
                              </m:r>
                            </m:e>
                            <m:sub>
                              <m:r>
                                <a:rPr lang="en-GB" sz="1662" i="1">
                                  <a:latin typeface="Cambria Math" panose="02040503050406030204" pitchFamily="18" charset="0"/>
                                </a:rPr>
                                <m:t>𝑠𝑞</m:t>
                              </m:r>
                            </m:sub>
                            <m:sup>
                              <m:r>
                                <a:rPr lang="en-GB" sz="1662">
                                  <a:latin typeface="Cambria Math" panose="02040503050406030204" pitchFamily="18" charset="0"/>
                                </a:rPr>
                                <m:t>2</m:t>
                              </m:r>
                            </m:sup>
                          </m:sSubSup>
                        </m:e>
                      </m:rad>
                      <m:r>
                        <a:rPr lang="en-GB" sz="1662">
                          <a:latin typeface="Cambria Math" panose="02040503050406030204" pitchFamily="18" charset="0"/>
                        </a:rPr>
                        <m:t>=</m:t>
                      </m:r>
                      <m:sSub>
                        <m:sSubPr>
                          <m:ctrlPr>
                            <a:rPr lang="en-GB" sz="1662" i="1">
                              <a:latin typeface="Cambria Math" panose="02040503050406030204" pitchFamily="18" charset="0"/>
                            </a:rPr>
                          </m:ctrlPr>
                        </m:sSubPr>
                        <m:e>
                          <m:r>
                            <a:rPr lang="en-GB" sz="1662" i="1">
                              <a:latin typeface="Cambria Math" panose="02040503050406030204" pitchFamily="18" charset="0"/>
                            </a:rPr>
                            <m:t>𝜆</m:t>
                          </m:r>
                        </m:e>
                        <m:sub>
                          <m:r>
                            <a:rPr lang="en-GB" sz="1662" i="1">
                              <a:latin typeface="Cambria Math" panose="02040503050406030204" pitchFamily="18" charset="0"/>
                            </a:rPr>
                            <m:t>𝑚</m:t>
                          </m:r>
                        </m:sub>
                      </m:sSub>
                    </m:oMath>
                  </m:oMathPara>
                </a14:m>
                <a:endParaRPr lang="en-GB" sz="1662" dirty="0"/>
              </a:p>
            </p:txBody>
          </p:sp>
        </mc:Choice>
        <mc:Fallback xmlns="">
          <p:sp>
            <p:nvSpPr>
              <p:cNvPr id="9" name="Rectangle 8">
                <a:extLst>
                  <a:ext uri="{FF2B5EF4-FFF2-40B4-BE49-F238E27FC236}">
                    <a16:creationId xmlns:a16="http://schemas.microsoft.com/office/drawing/2014/main" id="{F4686925-B587-4E39-848C-34EC61E4DA8E}"/>
                  </a:ext>
                </a:extLst>
              </p:cNvPr>
              <p:cNvSpPr>
                <a:spLocks noRot="1" noChangeAspect="1" noMove="1" noResize="1" noEditPoints="1" noAdjustHandles="1" noChangeArrowheads="1" noChangeShapeType="1" noTextEdit="1"/>
              </p:cNvSpPr>
              <p:nvPr/>
            </p:nvSpPr>
            <p:spPr>
              <a:xfrm>
                <a:off x="3323077" y="2789308"/>
                <a:ext cx="1782539" cy="612732"/>
              </a:xfrm>
              <a:prstGeom prst="rect">
                <a:avLst/>
              </a:prstGeom>
              <a:blipFill>
                <a:blip r:embed="rId5"/>
                <a:stretch>
                  <a:fillRect/>
                </a:stretch>
              </a:blipFill>
            </p:spPr>
            <p:txBody>
              <a:bodyPr/>
              <a:lstStyle/>
              <a:p>
                <a:r>
                  <a:rPr lang="es-ES">
                    <a:noFill/>
                  </a:rPr>
                  <a:t> </a:t>
                </a:r>
              </a:p>
            </p:txBody>
          </p:sp>
        </mc:Fallback>
      </mc:AlternateContent>
      <p:cxnSp>
        <p:nvCxnSpPr>
          <p:cNvPr id="10" name="Straight Arrow Connector 9">
            <a:extLst>
              <a:ext uri="{FF2B5EF4-FFF2-40B4-BE49-F238E27FC236}">
                <a16:creationId xmlns:a16="http://schemas.microsoft.com/office/drawing/2014/main" id="{0EA3EFA0-1F3F-4E4F-8BBE-8CEDD2E6FDE6}"/>
              </a:ext>
            </a:extLst>
          </p:cNvPr>
          <p:cNvCxnSpPr/>
          <p:nvPr/>
        </p:nvCxnSpPr>
        <p:spPr>
          <a:xfrm>
            <a:off x="2269900" y="3088385"/>
            <a:ext cx="1060507" cy="15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1F61ABE7-5335-4A28-9EFA-FCAE8B1193E5}"/>
              </a:ext>
            </a:extLst>
          </p:cNvPr>
          <p:cNvSpPr txBox="1"/>
          <p:nvPr/>
        </p:nvSpPr>
        <p:spPr>
          <a:xfrm>
            <a:off x="332308" y="3919154"/>
            <a:ext cx="8307692" cy="376385"/>
          </a:xfrm>
          <a:prstGeom prst="rect">
            <a:avLst/>
          </a:prstGeom>
          <a:noFill/>
        </p:spPr>
        <p:txBody>
          <a:bodyPr wrap="square" rtlCol="0">
            <a:spAutoFit/>
          </a:bodyPr>
          <a:lstStyle/>
          <a:p>
            <a:r>
              <a:rPr lang="en-GB" sz="1846" dirty="0"/>
              <a:t>IPMSM</a:t>
            </a:r>
          </a:p>
        </p:txBody>
      </p:sp>
      <p:sp>
        <p:nvSpPr>
          <p:cNvPr id="12" name="TextBox 11">
            <a:extLst>
              <a:ext uri="{FF2B5EF4-FFF2-40B4-BE49-F238E27FC236}">
                <a16:creationId xmlns:a16="http://schemas.microsoft.com/office/drawing/2014/main" id="{86310101-EBA7-4F72-B24C-8BF903AD1F45}"/>
              </a:ext>
            </a:extLst>
          </p:cNvPr>
          <p:cNvSpPr txBox="1"/>
          <p:nvPr/>
        </p:nvSpPr>
        <p:spPr>
          <a:xfrm>
            <a:off x="332308" y="5281616"/>
            <a:ext cx="8307692" cy="376385"/>
          </a:xfrm>
          <a:prstGeom prst="rect">
            <a:avLst/>
          </a:prstGeom>
          <a:noFill/>
        </p:spPr>
        <p:txBody>
          <a:bodyPr wrap="square" rtlCol="0">
            <a:spAutoFit/>
          </a:bodyPr>
          <a:lstStyle/>
          <a:p>
            <a:r>
              <a:rPr lang="en-GB" sz="1846" dirty="0"/>
              <a:t>SPMSM</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749ECC36-3ECE-4F14-A6FE-94864B0F138B}"/>
                  </a:ext>
                </a:extLst>
              </p:cNvPr>
              <p:cNvSpPr/>
              <p:nvPr/>
            </p:nvSpPr>
            <p:spPr>
              <a:xfrm>
                <a:off x="1661539" y="3749826"/>
                <a:ext cx="4001737" cy="7003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GB" sz="1662" i="1">
                              <a:latin typeface="Cambria Math" panose="02040503050406030204" pitchFamily="18" charset="0"/>
                            </a:rPr>
                          </m:ctrlPr>
                        </m:funcPr>
                        <m:fName>
                          <m:r>
                            <m:rPr>
                              <m:sty m:val="p"/>
                            </m:rPr>
                            <a:rPr lang="en-GB" sz="1662">
                              <a:latin typeface="Cambria Math" panose="02040503050406030204" pitchFamily="18" charset="0"/>
                            </a:rPr>
                            <m:t>cos</m:t>
                          </m:r>
                        </m:fName>
                        <m:e>
                          <m:d>
                            <m:dPr>
                              <m:ctrlPr>
                                <a:rPr lang="en-GB" sz="1662" i="1">
                                  <a:latin typeface="Cambria Math" panose="02040503050406030204" pitchFamily="18" charset="0"/>
                                </a:rPr>
                              </m:ctrlPr>
                            </m:dPr>
                            <m:e>
                              <m:sSub>
                                <m:sSubPr>
                                  <m:ctrlPr>
                                    <a:rPr lang="en-GB" sz="1662" i="1">
                                      <a:latin typeface="Cambria Math" panose="02040503050406030204" pitchFamily="18" charset="0"/>
                                    </a:rPr>
                                  </m:ctrlPr>
                                </m:sSubPr>
                                <m:e>
                                  <m:r>
                                    <a:rPr lang="en-GB" sz="1662" i="1">
                                      <a:latin typeface="Cambria Math" panose="02040503050406030204" pitchFamily="18" charset="0"/>
                                    </a:rPr>
                                    <m:t>𝛾</m:t>
                                  </m:r>
                                </m:e>
                                <m:sub>
                                  <m:r>
                                    <a:rPr lang="en-GB" sz="1662" i="1">
                                      <a:latin typeface="Cambria Math" panose="02040503050406030204" pitchFamily="18" charset="0"/>
                                    </a:rPr>
                                    <m:t>𝐶𝐹𝑆𝐶</m:t>
                                  </m:r>
                                </m:sub>
                              </m:sSub>
                            </m:e>
                          </m:d>
                        </m:e>
                      </m:func>
                      <m:r>
                        <a:rPr lang="en-GB" sz="1662">
                          <a:latin typeface="Cambria Math" panose="02040503050406030204" pitchFamily="18" charset="0"/>
                        </a:rPr>
                        <m:t>=</m:t>
                      </m:r>
                      <m:f>
                        <m:fPr>
                          <m:ctrlPr>
                            <a:rPr lang="en-GB" sz="1662" i="1">
                              <a:latin typeface="Cambria Math" panose="02040503050406030204" pitchFamily="18" charset="0"/>
                            </a:rPr>
                          </m:ctrlPr>
                        </m:fPr>
                        <m:num>
                          <m:r>
                            <a:rPr lang="en-GB" sz="1662">
                              <a:latin typeface="Cambria Math" panose="02040503050406030204" pitchFamily="18" charset="0"/>
                            </a:rPr>
                            <m:t>−1+</m:t>
                          </m:r>
                          <m:rad>
                            <m:radPr>
                              <m:degHide m:val="on"/>
                              <m:ctrlPr>
                                <a:rPr lang="en-GB" sz="1662" i="1">
                                  <a:latin typeface="Cambria Math" panose="02040503050406030204" pitchFamily="18" charset="0"/>
                                </a:rPr>
                              </m:ctrlPr>
                            </m:radPr>
                            <m:deg/>
                            <m:e>
                              <m:r>
                                <a:rPr lang="en-GB" sz="1662">
                                  <a:latin typeface="Cambria Math" panose="02040503050406030204" pitchFamily="18" charset="0"/>
                                </a:rPr>
                                <m:t>1−</m:t>
                              </m:r>
                              <m:sSubSup>
                                <m:sSubSupPr>
                                  <m:ctrlPr>
                                    <a:rPr lang="en-GB" sz="1662" i="1">
                                      <a:latin typeface="Cambria Math" panose="02040503050406030204" pitchFamily="18" charset="0"/>
                                    </a:rPr>
                                  </m:ctrlPr>
                                </m:sSubSupPr>
                                <m:e>
                                  <m:r>
                                    <a:rPr lang="en-GB" sz="1662" i="1">
                                      <a:latin typeface="Cambria Math" panose="02040503050406030204" pitchFamily="18" charset="0"/>
                                    </a:rPr>
                                    <m:t>𝑖</m:t>
                                  </m:r>
                                </m:e>
                                <m:sub>
                                  <m:r>
                                    <a:rPr lang="en-GB" sz="1662" i="1">
                                      <a:latin typeface="Cambria Math" panose="02040503050406030204" pitchFamily="18" charset="0"/>
                                    </a:rPr>
                                    <m:t>𝑠</m:t>
                                  </m:r>
                                </m:sub>
                                <m:sup>
                                  <m:r>
                                    <a:rPr lang="en-GB" sz="1662">
                                      <a:latin typeface="Cambria Math" panose="02040503050406030204" pitchFamily="18" charset="0"/>
                                    </a:rPr>
                                    <m:t>2</m:t>
                                  </m:r>
                                </m:sup>
                              </m:sSubSup>
                              <m:r>
                                <a:rPr lang="en-GB" sz="1662">
                                  <a:latin typeface="Cambria Math" panose="02040503050406030204" pitchFamily="18" charset="0"/>
                                </a:rPr>
                                <m:t>·</m:t>
                              </m:r>
                              <m:sSup>
                                <m:sSupPr>
                                  <m:ctrlPr>
                                    <a:rPr lang="en-GB" sz="1662" i="1">
                                      <a:latin typeface="Cambria Math" panose="02040503050406030204" pitchFamily="18" charset="0"/>
                                    </a:rPr>
                                  </m:ctrlPr>
                                </m:sSupPr>
                                <m:e>
                                  <m:r>
                                    <a:rPr lang="en-GB" sz="1662" i="1">
                                      <a:latin typeface="Cambria Math" panose="02040503050406030204" pitchFamily="18" charset="0"/>
                                    </a:rPr>
                                    <m:t>𝜉</m:t>
                                  </m:r>
                                </m:e>
                                <m:sup>
                                  <m:r>
                                    <a:rPr lang="en-GB" sz="1662">
                                      <a:latin typeface="Cambria Math" panose="02040503050406030204" pitchFamily="18" charset="0"/>
                                    </a:rPr>
                                    <m:t>2</m:t>
                                  </m:r>
                                </m:sup>
                              </m:sSup>
                              <m:r>
                                <a:rPr lang="en-GB" sz="1662">
                                  <a:latin typeface="Cambria Math" panose="02040503050406030204" pitchFamily="18" charset="0"/>
                                </a:rPr>
                                <m:t>·</m:t>
                              </m:r>
                              <m:d>
                                <m:dPr>
                                  <m:ctrlPr>
                                    <a:rPr lang="en-GB" sz="1662" i="1">
                                      <a:latin typeface="Cambria Math" panose="02040503050406030204" pitchFamily="18" charset="0"/>
                                    </a:rPr>
                                  </m:ctrlPr>
                                </m:dPr>
                                <m:e>
                                  <m:r>
                                    <a:rPr lang="en-GB" sz="1662">
                                      <a:latin typeface="Cambria Math" panose="02040503050406030204" pitchFamily="18" charset="0"/>
                                    </a:rPr>
                                    <m:t>1−</m:t>
                                  </m:r>
                                  <m:sSup>
                                    <m:sSupPr>
                                      <m:ctrlPr>
                                        <a:rPr lang="en-GB" sz="1662" i="1">
                                          <a:latin typeface="Cambria Math" panose="02040503050406030204" pitchFamily="18" charset="0"/>
                                        </a:rPr>
                                      </m:ctrlPr>
                                    </m:sSupPr>
                                    <m:e>
                                      <m:r>
                                        <a:rPr lang="en-GB" sz="1662" i="1">
                                          <a:latin typeface="Cambria Math" panose="02040503050406030204" pitchFamily="18" charset="0"/>
                                        </a:rPr>
                                        <m:t>𝜉</m:t>
                                      </m:r>
                                    </m:e>
                                    <m:sup>
                                      <m:r>
                                        <a:rPr lang="en-GB" sz="1662">
                                          <a:latin typeface="Cambria Math" panose="02040503050406030204" pitchFamily="18" charset="0"/>
                                        </a:rPr>
                                        <m:t>2</m:t>
                                      </m:r>
                                    </m:sup>
                                  </m:sSup>
                                </m:e>
                              </m:d>
                            </m:e>
                          </m:rad>
                        </m:num>
                        <m:den>
                          <m:d>
                            <m:dPr>
                              <m:begChr m:val=""/>
                              <m:ctrlPr>
                                <a:rPr lang="en-GB" sz="1662" i="1">
                                  <a:latin typeface="Cambria Math" panose="02040503050406030204" pitchFamily="18" charset="0"/>
                                </a:rPr>
                              </m:ctrlPr>
                            </m:dPr>
                            <m:e>
                              <m:sSub>
                                <m:sSubPr>
                                  <m:ctrlPr>
                                    <a:rPr lang="en-GB" sz="1662" i="1">
                                      <a:latin typeface="Cambria Math" panose="02040503050406030204" pitchFamily="18" charset="0"/>
                                    </a:rPr>
                                  </m:ctrlPr>
                                </m:sSubPr>
                                <m:e>
                                  <m:r>
                                    <a:rPr lang="en-GB" sz="1662" i="1">
                                      <a:latin typeface="Cambria Math" panose="02040503050406030204" pitchFamily="18" charset="0"/>
                                    </a:rPr>
                                    <m:t>𝑖</m:t>
                                  </m:r>
                                </m:e>
                                <m:sub>
                                  <m:r>
                                    <a:rPr lang="en-GB" sz="1662" i="1">
                                      <a:latin typeface="Cambria Math" panose="02040503050406030204" pitchFamily="18" charset="0"/>
                                    </a:rPr>
                                    <m:t>𝑠</m:t>
                                  </m:r>
                                </m:sub>
                              </m:sSub>
                              <m:r>
                                <a:rPr lang="en-GB" sz="1662">
                                  <a:latin typeface="Cambria Math" panose="02040503050406030204" pitchFamily="18" charset="0"/>
                                </a:rPr>
                                <m:t>·(1−</m:t>
                              </m:r>
                              <m:sSup>
                                <m:sSupPr>
                                  <m:ctrlPr>
                                    <a:rPr lang="en-GB" sz="1662" i="1">
                                      <a:latin typeface="Cambria Math" panose="02040503050406030204" pitchFamily="18" charset="0"/>
                                    </a:rPr>
                                  </m:ctrlPr>
                                </m:sSupPr>
                                <m:e>
                                  <m:r>
                                    <a:rPr lang="en-GB" sz="1662" i="1">
                                      <a:latin typeface="Cambria Math" panose="02040503050406030204" pitchFamily="18" charset="0"/>
                                    </a:rPr>
                                    <m:t>𝜉</m:t>
                                  </m:r>
                                </m:e>
                                <m:sup>
                                  <m:r>
                                    <a:rPr lang="en-GB" sz="1662">
                                      <a:latin typeface="Cambria Math" panose="02040503050406030204" pitchFamily="18" charset="0"/>
                                    </a:rPr>
                                    <m:t>2</m:t>
                                  </m:r>
                                </m:sup>
                              </m:sSup>
                            </m:e>
                          </m:d>
                        </m:den>
                      </m:f>
                    </m:oMath>
                  </m:oMathPara>
                </a14:m>
                <a:endParaRPr lang="en-GB" sz="1662" dirty="0"/>
              </a:p>
            </p:txBody>
          </p:sp>
        </mc:Choice>
        <mc:Fallback xmlns="">
          <p:sp>
            <p:nvSpPr>
              <p:cNvPr id="4" name="Rectangle 3">
                <a:extLst>
                  <a:ext uri="{FF2B5EF4-FFF2-40B4-BE49-F238E27FC236}">
                    <a16:creationId xmlns:a16="http://schemas.microsoft.com/office/drawing/2014/main" id="{749ECC36-3ECE-4F14-A6FE-94864B0F138B}"/>
                  </a:ext>
                </a:extLst>
              </p:cNvPr>
              <p:cNvSpPr>
                <a:spLocks noRot="1" noChangeAspect="1" noMove="1" noResize="1" noEditPoints="1" noAdjustHandles="1" noChangeArrowheads="1" noChangeShapeType="1" noTextEdit="1"/>
              </p:cNvSpPr>
              <p:nvPr/>
            </p:nvSpPr>
            <p:spPr>
              <a:xfrm>
                <a:off x="1661539" y="3749826"/>
                <a:ext cx="4001737" cy="700320"/>
              </a:xfrm>
              <a:prstGeom prst="rect">
                <a:avLst/>
              </a:prstGeom>
              <a:blipFill>
                <a:blip r:embed="rId6"/>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8C8B289E-F18B-41FA-A26A-8FEAD2623F0E}"/>
                  </a:ext>
                </a:extLst>
              </p:cNvPr>
              <p:cNvSpPr/>
              <p:nvPr/>
            </p:nvSpPr>
            <p:spPr>
              <a:xfrm>
                <a:off x="1661539" y="4480622"/>
                <a:ext cx="4356385" cy="7650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1662" i="1">
                              <a:latin typeface="Cambria Math" panose="02040503050406030204" pitchFamily="18" charset="0"/>
                            </a:rPr>
                          </m:ctrlPr>
                        </m:sSubPr>
                        <m:e>
                          <m:r>
                            <a:rPr lang="en-GB" sz="1662" i="1">
                              <a:latin typeface="Cambria Math" panose="02040503050406030204" pitchFamily="18" charset="0"/>
                            </a:rPr>
                            <m:t>𝛾</m:t>
                          </m:r>
                        </m:e>
                        <m:sub>
                          <m:r>
                            <a:rPr lang="en-GB" sz="1662" i="1">
                              <a:latin typeface="Cambria Math" panose="02040503050406030204" pitchFamily="18" charset="0"/>
                            </a:rPr>
                            <m:t>𝐶𝐹𝑆𝐶</m:t>
                          </m:r>
                        </m:sub>
                      </m:sSub>
                      <m:r>
                        <a:rPr lang="en-GB" sz="1662">
                          <a:latin typeface="Cambria Math" panose="02040503050406030204" pitchFamily="18" charset="0"/>
                        </a:rPr>
                        <m:t>=</m:t>
                      </m:r>
                      <m:r>
                        <a:rPr lang="en-GB" sz="1662" i="1">
                          <a:latin typeface="Cambria Math" panose="02040503050406030204" pitchFamily="18" charset="0"/>
                        </a:rPr>
                        <m:t>𝑎𝑟𝑐𝑐𝑜𝑠</m:t>
                      </m:r>
                      <m:d>
                        <m:dPr>
                          <m:ctrlPr>
                            <a:rPr lang="en-GB" sz="1662" i="1">
                              <a:latin typeface="Cambria Math" panose="02040503050406030204" pitchFamily="18" charset="0"/>
                            </a:rPr>
                          </m:ctrlPr>
                        </m:dPr>
                        <m:e>
                          <m:f>
                            <m:fPr>
                              <m:ctrlPr>
                                <a:rPr lang="en-GB" sz="1662" i="1">
                                  <a:latin typeface="Cambria Math" panose="02040503050406030204" pitchFamily="18" charset="0"/>
                                </a:rPr>
                              </m:ctrlPr>
                            </m:fPr>
                            <m:num>
                              <m:r>
                                <a:rPr lang="en-GB" sz="1662">
                                  <a:latin typeface="Cambria Math" panose="02040503050406030204" pitchFamily="18" charset="0"/>
                                </a:rPr>
                                <m:t>−1+</m:t>
                              </m:r>
                              <m:rad>
                                <m:radPr>
                                  <m:degHide m:val="on"/>
                                  <m:ctrlPr>
                                    <a:rPr lang="en-GB" sz="1662" i="1">
                                      <a:latin typeface="Cambria Math" panose="02040503050406030204" pitchFamily="18" charset="0"/>
                                    </a:rPr>
                                  </m:ctrlPr>
                                </m:radPr>
                                <m:deg/>
                                <m:e>
                                  <m:r>
                                    <a:rPr lang="en-GB" sz="1662">
                                      <a:latin typeface="Cambria Math" panose="02040503050406030204" pitchFamily="18" charset="0"/>
                                    </a:rPr>
                                    <m:t>1+8·</m:t>
                                  </m:r>
                                  <m:sSubSup>
                                    <m:sSubSupPr>
                                      <m:ctrlPr>
                                        <a:rPr lang="en-GB" sz="1662" i="1">
                                          <a:latin typeface="Cambria Math" panose="02040503050406030204" pitchFamily="18" charset="0"/>
                                        </a:rPr>
                                      </m:ctrlPr>
                                    </m:sSubSupPr>
                                    <m:e>
                                      <m:r>
                                        <a:rPr lang="en-GB" sz="1662" i="1">
                                          <a:latin typeface="Cambria Math" panose="02040503050406030204" pitchFamily="18" charset="0"/>
                                        </a:rPr>
                                        <m:t>𝑖</m:t>
                                      </m:r>
                                    </m:e>
                                    <m:sub>
                                      <m:r>
                                        <a:rPr lang="en-GB" sz="1662" i="1">
                                          <a:latin typeface="Cambria Math" panose="02040503050406030204" pitchFamily="18" charset="0"/>
                                        </a:rPr>
                                        <m:t>𝑠</m:t>
                                      </m:r>
                                    </m:sub>
                                    <m:sup>
                                      <m:r>
                                        <a:rPr lang="en-GB" sz="1662">
                                          <a:latin typeface="Cambria Math" panose="02040503050406030204" pitchFamily="18" charset="0"/>
                                        </a:rPr>
                                        <m:t>2</m:t>
                                      </m:r>
                                    </m:sup>
                                  </m:sSubSup>
                                  <m:r>
                                    <a:rPr lang="en-GB" sz="1662">
                                      <a:latin typeface="Cambria Math" panose="02040503050406030204" pitchFamily="18" charset="0"/>
                                    </a:rPr>
                                    <m:t>·</m:t>
                                  </m:r>
                                  <m:sSup>
                                    <m:sSupPr>
                                      <m:ctrlPr>
                                        <a:rPr lang="en-GB" sz="1662" i="1">
                                          <a:latin typeface="Cambria Math" panose="02040503050406030204" pitchFamily="18" charset="0"/>
                                        </a:rPr>
                                      </m:ctrlPr>
                                    </m:sSupPr>
                                    <m:e>
                                      <m:d>
                                        <m:dPr>
                                          <m:ctrlPr>
                                            <a:rPr lang="en-GB" sz="1662" i="1">
                                              <a:latin typeface="Cambria Math" panose="02040503050406030204" pitchFamily="18" charset="0"/>
                                            </a:rPr>
                                          </m:ctrlPr>
                                        </m:dPr>
                                        <m:e>
                                          <m:r>
                                            <a:rPr lang="en-GB" sz="1662">
                                              <a:latin typeface="Cambria Math" panose="02040503050406030204" pitchFamily="18" charset="0"/>
                                            </a:rPr>
                                            <m:t>1−</m:t>
                                          </m:r>
                                          <m:r>
                                            <a:rPr lang="en-GB" sz="1662" i="1">
                                              <a:latin typeface="Cambria Math" panose="02040503050406030204" pitchFamily="18" charset="0"/>
                                            </a:rPr>
                                            <m:t>𝜉</m:t>
                                          </m:r>
                                        </m:e>
                                      </m:d>
                                    </m:e>
                                    <m:sup>
                                      <m:r>
                                        <a:rPr lang="en-GB" sz="1662">
                                          <a:latin typeface="Cambria Math" panose="02040503050406030204" pitchFamily="18" charset="0"/>
                                        </a:rPr>
                                        <m:t>2</m:t>
                                      </m:r>
                                    </m:sup>
                                  </m:sSup>
                                </m:e>
                              </m:rad>
                            </m:num>
                            <m:den>
                              <m:d>
                                <m:dPr>
                                  <m:begChr m:val=""/>
                                  <m:ctrlPr>
                                    <a:rPr lang="en-GB" sz="1662" i="1">
                                      <a:latin typeface="Cambria Math" panose="02040503050406030204" pitchFamily="18" charset="0"/>
                                    </a:rPr>
                                  </m:ctrlPr>
                                </m:dPr>
                                <m:e>
                                  <m:r>
                                    <a:rPr lang="en-GB" sz="1662">
                                      <a:latin typeface="Cambria Math" panose="02040503050406030204" pitchFamily="18" charset="0"/>
                                    </a:rPr>
                                    <m:t>4·</m:t>
                                  </m:r>
                                  <m:sSub>
                                    <m:sSubPr>
                                      <m:ctrlPr>
                                        <a:rPr lang="en-GB" sz="1662" i="1">
                                          <a:latin typeface="Cambria Math" panose="02040503050406030204" pitchFamily="18" charset="0"/>
                                        </a:rPr>
                                      </m:ctrlPr>
                                    </m:sSubPr>
                                    <m:e>
                                      <m:r>
                                        <a:rPr lang="en-GB" sz="1662" i="1">
                                          <a:latin typeface="Cambria Math" panose="02040503050406030204" pitchFamily="18" charset="0"/>
                                        </a:rPr>
                                        <m:t>𝑖</m:t>
                                      </m:r>
                                    </m:e>
                                    <m:sub>
                                      <m:r>
                                        <a:rPr lang="en-GB" sz="1662" i="1">
                                          <a:latin typeface="Cambria Math" panose="02040503050406030204" pitchFamily="18" charset="0"/>
                                        </a:rPr>
                                        <m:t>𝑠</m:t>
                                      </m:r>
                                    </m:sub>
                                  </m:sSub>
                                  <m:r>
                                    <a:rPr lang="en-GB" sz="1662">
                                      <a:latin typeface="Cambria Math" panose="02040503050406030204" pitchFamily="18" charset="0"/>
                                    </a:rPr>
                                    <m:t>·(1−</m:t>
                                  </m:r>
                                  <m:r>
                                    <a:rPr lang="en-GB" sz="1662" i="1">
                                      <a:latin typeface="Cambria Math" panose="02040503050406030204" pitchFamily="18" charset="0"/>
                                    </a:rPr>
                                    <m:t>𝜉</m:t>
                                  </m:r>
                                </m:e>
                              </m:d>
                            </m:den>
                          </m:f>
                        </m:e>
                      </m:d>
                    </m:oMath>
                  </m:oMathPara>
                </a14:m>
                <a:endParaRPr lang="en-GB" sz="1662" dirty="0"/>
              </a:p>
            </p:txBody>
          </p:sp>
        </mc:Choice>
        <mc:Fallback xmlns="">
          <p:sp>
            <p:nvSpPr>
              <p:cNvPr id="13" name="Rectangle 12">
                <a:extLst>
                  <a:ext uri="{FF2B5EF4-FFF2-40B4-BE49-F238E27FC236}">
                    <a16:creationId xmlns:a16="http://schemas.microsoft.com/office/drawing/2014/main" id="{8C8B289E-F18B-41FA-A26A-8FEAD2623F0E}"/>
                  </a:ext>
                </a:extLst>
              </p:cNvPr>
              <p:cNvSpPr>
                <a:spLocks noRot="1" noChangeAspect="1" noMove="1" noResize="1" noEditPoints="1" noAdjustHandles="1" noChangeArrowheads="1" noChangeShapeType="1" noTextEdit="1"/>
              </p:cNvSpPr>
              <p:nvPr/>
            </p:nvSpPr>
            <p:spPr>
              <a:xfrm>
                <a:off x="1661539" y="4480622"/>
                <a:ext cx="4356385" cy="765018"/>
              </a:xfrm>
              <a:prstGeom prst="rect">
                <a:avLst/>
              </a:prstGeom>
              <a:blipFill>
                <a:blip r:embed="rId7"/>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BED43958-C778-4ECB-A106-717B6E0CB63A}"/>
                  </a:ext>
                </a:extLst>
              </p:cNvPr>
              <p:cNvSpPr/>
              <p:nvPr/>
            </p:nvSpPr>
            <p:spPr>
              <a:xfrm>
                <a:off x="1661539" y="5173938"/>
                <a:ext cx="1829603" cy="5673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GB" sz="1662" i="1">
                              <a:latin typeface="Cambria Math" panose="02040503050406030204" pitchFamily="18" charset="0"/>
                            </a:rPr>
                          </m:ctrlPr>
                        </m:funcPr>
                        <m:fName>
                          <m:r>
                            <m:rPr>
                              <m:sty m:val="p"/>
                            </m:rPr>
                            <a:rPr lang="en-GB" sz="1662">
                              <a:latin typeface="Cambria Math" panose="02040503050406030204" pitchFamily="18" charset="0"/>
                            </a:rPr>
                            <m:t>cos</m:t>
                          </m:r>
                        </m:fName>
                        <m:e>
                          <m:d>
                            <m:dPr>
                              <m:ctrlPr>
                                <a:rPr lang="en-GB" sz="1662" i="1">
                                  <a:latin typeface="Cambria Math" panose="02040503050406030204" pitchFamily="18" charset="0"/>
                                </a:rPr>
                              </m:ctrlPr>
                            </m:dPr>
                            <m:e>
                              <m:sSub>
                                <m:sSubPr>
                                  <m:ctrlPr>
                                    <a:rPr lang="en-GB" sz="1662" i="1">
                                      <a:latin typeface="Cambria Math" panose="02040503050406030204" pitchFamily="18" charset="0"/>
                                    </a:rPr>
                                  </m:ctrlPr>
                                </m:sSubPr>
                                <m:e>
                                  <m:r>
                                    <a:rPr lang="en-GB" sz="1662" i="1">
                                      <a:latin typeface="Cambria Math" panose="02040503050406030204" pitchFamily="18" charset="0"/>
                                    </a:rPr>
                                    <m:t>𝛾</m:t>
                                  </m:r>
                                </m:e>
                                <m:sub>
                                  <m:r>
                                    <a:rPr lang="en-GB" sz="1662" i="1">
                                      <a:latin typeface="Cambria Math" panose="02040503050406030204" pitchFamily="18" charset="0"/>
                                    </a:rPr>
                                    <m:t>𝐶𝐹𝑆𝐶</m:t>
                                  </m:r>
                                </m:sub>
                              </m:sSub>
                            </m:e>
                          </m:d>
                        </m:e>
                      </m:func>
                      <m:r>
                        <a:rPr lang="en-GB" sz="1662">
                          <a:latin typeface="Cambria Math" panose="02040503050406030204" pitchFamily="18" charset="0"/>
                        </a:rPr>
                        <m:t>=−</m:t>
                      </m:r>
                      <m:f>
                        <m:fPr>
                          <m:ctrlPr>
                            <a:rPr lang="en-GB" sz="1662" i="1">
                              <a:latin typeface="Cambria Math" panose="02040503050406030204" pitchFamily="18" charset="0"/>
                            </a:rPr>
                          </m:ctrlPr>
                        </m:fPr>
                        <m:num>
                          <m:sSub>
                            <m:sSubPr>
                              <m:ctrlPr>
                                <a:rPr lang="en-GB" sz="1662" i="1">
                                  <a:latin typeface="Cambria Math" panose="02040503050406030204" pitchFamily="18" charset="0"/>
                                </a:rPr>
                              </m:ctrlPr>
                            </m:sSubPr>
                            <m:e>
                              <m:r>
                                <a:rPr lang="en-GB" sz="1662" i="1">
                                  <a:latin typeface="Cambria Math" panose="02040503050406030204" pitchFamily="18" charset="0"/>
                                </a:rPr>
                                <m:t>𝑖</m:t>
                              </m:r>
                            </m:e>
                            <m:sub>
                              <m:r>
                                <a:rPr lang="en-GB" sz="1662" i="1">
                                  <a:latin typeface="Cambria Math" panose="02040503050406030204" pitchFamily="18" charset="0"/>
                                </a:rPr>
                                <m:t>𝑠</m:t>
                              </m:r>
                            </m:sub>
                          </m:sSub>
                        </m:num>
                        <m:den>
                          <m:r>
                            <a:rPr lang="en-GB" sz="1662">
                              <a:latin typeface="Cambria Math" panose="02040503050406030204" pitchFamily="18" charset="0"/>
                            </a:rPr>
                            <m:t>2</m:t>
                          </m:r>
                        </m:den>
                      </m:f>
                    </m:oMath>
                  </m:oMathPara>
                </a14:m>
                <a:endParaRPr lang="en-GB" sz="1662" dirty="0"/>
              </a:p>
            </p:txBody>
          </p:sp>
        </mc:Choice>
        <mc:Fallback xmlns="">
          <p:sp>
            <p:nvSpPr>
              <p:cNvPr id="14" name="Rectangle 13">
                <a:extLst>
                  <a:ext uri="{FF2B5EF4-FFF2-40B4-BE49-F238E27FC236}">
                    <a16:creationId xmlns:a16="http://schemas.microsoft.com/office/drawing/2014/main" id="{BED43958-C778-4ECB-A106-717B6E0CB63A}"/>
                  </a:ext>
                </a:extLst>
              </p:cNvPr>
              <p:cNvSpPr>
                <a:spLocks noRot="1" noChangeAspect="1" noMove="1" noResize="1" noEditPoints="1" noAdjustHandles="1" noChangeArrowheads="1" noChangeShapeType="1" noTextEdit="1"/>
              </p:cNvSpPr>
              <p:nvPr/>
            </p:nvSpPr>
            <p:spPr>
              <a:xfrm>
                <a:off x="1661539" y="5173938"/>
                <a:ext cx="1829603" cy="567335"/>
              </a:xfrm>
              <a:prstGeom prst="rect">
                <a:avLst/>
              </a:prstGeom>
              <a:blipFill>
                <a:blip r:embed="rId8"/>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095D4DC1-DC63-4F5C-A1A3-763A163CEE28}"/>
                  </a:ext>
                </a:extLst>
              </p:cNvPr>
              <p:cNvSpPr/>
              <p:nvPr/>
            </p:nvSpPr>
            <p:spPr>
              <a:xfrm>
                <a:off x="1661539" y="5728864"/>
                <a:ext cx="2230162" cy="5747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1662" i="1">
                              <a:latin typeface="Cambria Math" panose="02040503050406030204" pitchFamily="18" charset="0"/>
                            </a:rPr>
                          </m:ctrlPr>
                        </m:sSubPr>
                        <m:e>
                          <m:r>
                            <a:rPr lang="en-GB" sz="1662" i="1">
                              <a:latin typeface="Cambria Math" panose="02040503050406030204" pitchFamily="18" charset="0"/>
                            </a:rPr>
                            <m:t>𝛾</m:t>
                          </m:r>
                        </m:e>
                        <m:sub>
                          <m:r>
                            <a:rPr lang="en-GB" sz="1662" i="1">
                              <a:latin typeface="Cambria Math" panose="02040503050406030204" pitchFamily="18" charset="0"/>
                            </a:rPr>
                            <m:t>𝐶𝐹𝑆𝐶</m:t>
                          </m:r>
                        </m:sub>
                      </m:sSub>
                      <m:r>
                        <a:rPr lang="en-GB" sz="1662">
                          <a:latin typeface="Cambria Math" panose="02040503050406030204" pitchFamily="18" charset="0"/>
                        </a:rPr>
                        <m:t>=</m:t>
                      </m:r>
                      <m:r>
                        <a:rPr lang="en-GB" sz="1662" i="1">
                          <a:latin typeface="Cambria Math" panose="02040503050406030204" pitchFamily="18" charset="0"/>
                        </a:rPr>
                        <m:t>𝑎𝑟𝑐𝑐𝑜𝑠</m:t>
                      </m:r>
                      <m:d>
                        <m:dPr>
                          <m:ctrlPr>
                            <a:rPr lang="en-GB" sz="1662" i="1">
                              <a:latin typeface="Cambria Math" panose="02040503050406030204" pitchFamily="18" charset="0"/>
                            </a:rPr>
                          </m:ctrlPr>
                        </m:dPr>
                        <m:e>
                          <m:r>
                            <a:rPr lang="en-GB" sz="1662">
                              <a:latin typeface="Cambria Math" panose="02040503050406030204" pitchFamily="18" charset="0"/>
                            </a:rPr>
                            <m:t>−</m:t>
                          </m:r>
                          <m:f>
                            <m:fPr>
                              <m:ctrlPr>
                                <a:rPr lang="en-GB" sz="1662" i="1">
                                  <a:latin typeface="Cambria Math" panose="02040503050406030204" pitchFamily="18" charset="0"/>
                                </a:rPr>
                              </m:ctrlPr>
                            </m:fPr>
                            <m:num>
                              <m:sSub>
                                <m:sSubPr>
                                  <m:ctrlPr>
                                    <a:rPr lang="en-GB" sz="1662" i="1">
                                      <a:latin typeface="Cambria Math" panose="02040503050406030204" pitchFamily="18" charset="0"/>
                                    </a:rPr>
                                  </m:ctrlPr>
                                </m:sSubPr>
                                <m:e>
                                  <m:r>
                                    <a:rPr lang="en-GB" sz="1662" i="1">
                                      <a:latin typeface="Cambria Math" panose="02040503050406030204" pitchFamily="18" charset="0"/>
                                    </a:rPr>
                                    <m:t>𝑖</m:t>
                                  </m:r>
                                </m:e>
                                <m:sub>
                                  <m:r>
                                    <a:rPr lang="en-GB" sz="1662" i="1">
                                      <a:latin typeface="Cambria Math" panose="02040503050406030204" pitchFamily="18" charset="0"/>
                                    </a:rPr>
                                    <m:t>𝑠</m:t>
                                  </m:r>
                                </m:sub>
                              </m:sSub>
                            </m:num>
                            <m:den>
                              <m:r>
                                <a:rPr lang="en-GB" sz="1662">
                                  <a:latin typeface="Cambria Math" panose="02040503050406030204" pitchFamily="18" charset="0"/>
                                </a:rPr>
                                <m:t>2</m:t>
                              </m:r>
                            </m:den>
                          </m:f>
                        </m:e>
                      </m:d>
                    </m:oMath>
                  </m:oMathPara>
                </a14:m>
                <a:endParaRPr lang="en-GB" sz="1662" dirty="0"/>
              </a:p>
            </p:txBody>
          </p:sp>
        </mc:Choice>
        <mc:Fallback xmlns="">
          <p:sp>
            <p:nvSpPr>
              <p:cNvPr id="15" name="Rectangle 14">
                <a:extLst>
                  <a:ext uri="{FF2B5EF4-FFF2-40B4-BE49-F238E27FC236}">
                    <a16:creationId xmlns:a16="http://schemas.microsoft.com/office/drawing/2014/main" id="{095D4DC1-DC63-4F5C-A1A3-763A163CEE28}"/>
                  </a:ext>
                </a:extLst>
              </p:cNvPr>
              <p:cNvSpPr>
                <a:spLocks noRot="1" noChangeAspect="1" noMove="1" noResize="1" noEditPoints="1" noAdjustHandles="1" noChangeArrowheads="1" noChangeShapeType="1" noTextEdit="1"/>
              </p:cNvSpPr>
              <p:nvPr/>
            </p:nvSpPr>
            <p:spPr>
              <a:xfrm>
                <a:off x="1661539" y="5728864"/>
                <a:ext cx="2230162" cy="574709"/>
              </a:xfrm>
              <a:prstGeom prst="rect">
                <a:avLst/>
              </a:prstGeom>
              <a:blipFill>
                <a:blip r:embed="rId9"/>
                <a:stretch>
                  <a:fillRect/>
                </a:stretch>
              </a:blipFill>
            </p:spPr>
            <p:txBody>
              <a:bodyPr/>
              <a:lstStyle/>
              <a:p>
                <a:r>
                  <a:rPr lang="es-ES">
                    <a:noFill/>
                  </a:rPr>
                  <a:t> </a:t>
                </a:r>
              </a:p>
            </p:txBody>
          </p:sp>
        </mc:Fallback>
      </mc:AlternateContent>
      <p:sp>
        <p:nvSpPr>
          <p:cNvPr id="17" name="Slide Number Placeholder 16">
            <a:extLst>
              <a:ext uri="{FF2B5EF4-FFF2-40B4-BE49-F238E27FC236}">
                <a16:creationId xmlns:a16="http://schemas.microsoft.com/office/drawing/2014/main" id="{366C80B3-5AD7-415E-9078-0D32BE7769B3}"/>
              </a:ext>
            </a:extLst>
          </p:cNvPr>
          <p:cNvSpPr>
            <a:spLocks noGrp="1"/>
          </p:cNvSpPr>
          <p:nvPr>
            <p:ph type="sldNum" sz="quarter" idx="12"/>
          </p:nvPr>
        </p:nvSpPr>
        <p:spPr/>
        <p:txBody>
          <a:bodyPr/>
          <a:lstStyle/>
          <a:p>
            <a:fld id="{AC73A611-7CB3-407B-8955-E73429FEB09D}" type="slidenum">
              <a:rPr lang="ca-ES" smtClean="0"/>
              <a:pPr/>
              <a:t>19</a:t>
            </a:fld>
            <a:endParaRPr lang="ca-ES"/>
          </a:p>
        </p:txBody>
      </p:sp>
    </p:spTree>
    <p:extLst>
      <p:ext uri="{BB962C8B-B14F-4D97-AF65-F5344CB8AC3E}">
        <p14:creationId xmlns:p14="http://schemas.microsoft.com/office/powerpoint/2010/main" val="516127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P spid="12" grpId="0"/>
      <p:bldP spid="4" grpId="0"/>
      <p:bldP spid="13" grpId="0"/>
      <p:bldP spid="14"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E04971-9D62-4C08-8979-08F45E0922FC}"/>
              </a:ext>
            </a:extLst>
          </p:cNvPr>
          <p:cNvSpPr>
            <a:spLocks noGrp="1"/>
          </p:cNvSpPr>
          <p:nvPr>
            <p:ph type="title"/>
          </p:nvPr>
        </p:nvSpPr>
        <p:spPr/>
        <p:txBody>
          <a:bodyPr/>
          <a:lstStyle/>
          <a:p>
            <a:r>
              <a:rPr lang="ca-ES" dirty="0"/>
              <a:t>Agenda</a:t>
            </a:r>
          </a:p>
        </p:txBody>
      </p:sp>
      <p:graphicFrame>
        <p:nvGraphicFramePr>
          <p:cNvPr id="5" name="Marcador de contenido 4">
            <a:extLst>
              <a:ext uri="{FF2B5EF4-FFF2-40B4-BE49-F238E27FC236}">
                <a16:creationId xmlns:a16="http://schemas.microsoft.com/office/drawing/2014/main" id="{09257F6C-64C2-4CD6-8EB8-8B1ABCA04CD8}"/>
              </a:ext>
            </a:extLst>
          </p:cNvPr>
          <p:cNvGraphicFramePr>
            <a:graphicFrameLocks noGrp="1"/>
          </p:cNvGraphicFramePr>
          <p:nvPr>
            <p:ph idx="1"/>
            <p:extLst>
              <p:ext uri="{D42A27DB-BD31-4B8C-83A1-F6EECF244321}">
                <p14:modId xmlns:p14="http://schemas.microsoft.com/office/powerpoint/2010/main" val="1861977325"/>
              </p:ext>
            </p:extLst>
          </p:nvPr>
        </p:nvGraphicFramePr>
        <p:xfrm>
          <a:off x="457200" y="2180114"/>
          <a:ext cx="8229600" cy="2925445"/>
        </p:xfrm>
        <a:graphic>
          <a:graphicData uri="http://schemas.openxmlformats.org/drawingml/2006/table">
            <a:tbl>
              <a:tblPr>
                <a:tableStyleId>{5C22544A-7EE6-4342-B048-85BDC9FD1C3A}</a:tableStyleId>
              </a:tblPr>
              <a:tblGrid>
                <a:gridCol w="1137331">
                  <a:extLst>
                    <a:ext uri="{9D8B030D-6E8A-4147-A177-3AD203B41FA5}">
                      <a16:colId xmlns:a16="http://schemas.microsoft.com/office/drawing/2014/main" val="2768648202"/>
                    </a:ext>
                  </a:extLst>
                </a:gridCol>
                <a:gridCol w="2863901">
                  <a:extLst>
                    <a:ext uri="{9D8B030D-6E8A-4147-A177-3AD203B41FA5}">
                      <a16:colId xmlns:a16="http://schemas.microsoft.com/office/drawing/2014/main" val="2787490044"/>
                    </a:ext>
                  </a:extLst>
                </a:gridCol>
                <a:gridCol w="4228368">
                  <a:extLst>
                    <a:ext uri="{9D8B030D-6E8A-4147-A177-3AD203B41FA5}">
                      <a16:colId xmlns:a16="http://schemas.microsoft.com/office/drawing/2014/main" val="4166603268"/>
                    </a:ext>
                  </a:extLst>
                </a:gridCol>
              </a:tblGrid>
              <a:tr h="0">
                <a:tc>
                  <a:txBody>
                    <a:bodyPr/>
                    <a:lstStyle/>
                    <a:p>
                      <a:pPr algn="ctr">
                        <a:spcAft>
                          <a:spcPts val="0"/>
                        </a:spcAft>
                      </a:pPr>
                      <a:r>
                        <a:rPr lang="es-ES" sz="900">
                          <a:effectLst/>
                        </a:rPr>
                        <a:t> </a:t>
                      </a:r>
                      <a:endParaRPr lang="ca-ES" sz="1000">
                        <a:effectLst/>
                        <a:latin typeface="Impact" panose="020B0806030902050204" pitchFamily="34" charset="0"/>
                        <a:ea typeface="Times New Roman" panose="02020603050405020304" pitchFamily="18" charset="0"/>
                        <a:cs typeface="Times New Roman" panose="02020603050405020304" pitchFamily="18" charset="0"/>
                      </a:endParaRPr>
                    </a:p>
                  </a:txBody>
                  <a:tcPr marL="44450" marR="44450" marT="0" marB="0" anchor="ctr"/>
                </a:tc>
                <a:tc>
                  <a:txBody>
                    <a:bodyPr/>
                    <a:lstStyle/>
                    <a:p>
                      <a:pPr algn="ctr">
                        <a:spcAft>
                          <a:spcPts val="0"/>
                        </a:spcAft>
                      </a:pPr>
                      <a:r>
                        <a:rPr lang="es-ES" sz="900">
                          <a:effectLst/>
                        </a:rPr>
                        <a:t>TEMA – CONTENIDO</a:t>
                      </a:r>
                      <a:endParaRPr lang="ca-ES" sz="1000">
                        <a:effectLst/>
                        <a:latin typeface="Impact" panose="020B0806030902050204" pitchFamily="34" charset="0"/>
                        <a:ea typeface="Times New Roman" panose="02020603050405020304" pitchFamily="18" charset="0"/>
                        <a:cs typeface="Times New Roman" panose="02020603050405020304" pitchFamily="18" charset="0"/>
                      </a:endParaRPr>
                    </a:p>
                  </a:txBody>
                  <a:tcPr marL="44450" marR="44450" marT="0" marB="0" anchor="ctr"/>
                </a:tc>
                <a:tc>
                  <a:txBody>
                    <a:bodyPr/>
                    <a:lstStyle/>
                    <a:p>
                      <a:pPr algn="ctr">
                        <a:spcAft>
                          <a:spcPts val="0"/>
                        </a:spcAft>
                      </a:pPr>
                      <a:r>
                        <a:rPr lang="es-ES" sz="900">
                          <a:effectLst/>
                        </a:rPr>
                        <a:t>MATERIAL DE ESTUDIO – METODOLOGÍA</a:t>
                      </a:r>
                      <a:endParaRPr lang="ca-ES" sz="1000">
                        <a:effectLst/>
                        <a:latin typeface="Impact" panose="020B0806030902050204" pitchFamily="34" charset="0"/>
                        <a:ea typeface="Times New Roman" panose="02020603050405020304" pitchFamily="18" charset="0"/>
                        <a:cs typeface="Times New Roman" panose="02020603050405020304" pitchFamily="18" charset="0"/>
                      </a:endParaRPr>
                    </a:p>
                  </a:txBody>
                  <a:tcPr marL="44450" marR="44450" marT="0" marB="0" anchor="ctr"/>
                </a:tc>
                <a:extLst>
                  <a:ext uri="{0D108BD9-81ED-4DB2-BD59-A6C34878D82A}">
                    <a16:rowId xmlns:a16="http://schemas.microsoft.com/office/drawing/2014/main" val="3958524278"/>
                  </a:ext>
                </a:extLst>
              </a:tr>
              <a:tr h="120015">
                <a:tc>
                  <a:txBody>
                    <a:bodyPr/>
                    <a:lstStyle/>
                    <a:p>
                      <a:pPr algn="ctr">
                        <a:lnSpc>
                          <a:spcPts val="1200"/>
                        </a:lnSpc>
                        <a:spcAft>
                          <a:spcPts val="0"/>
                        </a:spcAft>
                      </a:pPr>
                      <a:r>
                        <a:rPr lang="es-ES" sz="900">
                          <a:effectLst/>
                        </a:rPr>
                        <a:t>Duración: 1 h</a:t>
                      </a:r>
                      <a:endParaRPr lang="ca-ES" sz="1000">
                        <a:effectLst/>
                      </a:endParaRPr>
                    </a:p>
                    <a:p>
                      <a:pPr algn="ctr">
                        <a:lnSpc>
                          <a:spcPts val="1200"/>
                        </a:lnSpc>
                        <a:spcAft>
                          <a:spcPts val="0"/>
                        </a:spcAft>
                      </a:pPr>
                      <a:r>
                        <a:rPr lang="es-ES" sz="900">
                          <a:effectLst/>
                        </a:rPr>
                        <a:t>Prof.: Daniel Montesinos</a:t>
                      </a:r>
                      <a:endParaRPr lang="ca-ES" sz="1000">
                        <a:effectLst/>
                        <a:latin typeface="Impact" panose="020B0806030902050204" pitchFamily="34" charset="0"/>
                        <a:ea typeface="Times New Roman" panose="02020603050405020304" pitchFamily="18" charset="0"/>
                        <a:cs typeface="Times New Roman" panose="02020603050405020304" pitchFamily="18" charset="0"/>
                      </a:endParaRPr>
                    </a:p>
                  </a:txBody>
                  <a:tcPr marL="44450" marR="44450" marT="0" marB="0"/>
                </a:tc>
                <a:tc>
                  <a:txBody>
                    <a:bodyPr/>
                    <a:lstStyle/>
                    <a:p>
                      <a:pPr marL="342900" lvl="0" indent="-342900" algn="l">
                        <a:spcAft>
                          <a:spcPts val="0"/>
                        </a:spcAft>
                        <a:buFont typeface="+mj-lt"/>
                        <a:buAutoNum type="arabicPeriod"/>
                      </a:pPr>
                      <a:r>
                        <a:rPr lang="es-ES" sz="900">
                          <a:effectLst/>
                        </a:rPr>
                        <a:t>Introducción. Generación de par. Motor DC como ejemplo</a:t>
                      </a:r>
                      <a:endParaRPr lang="ca-ES" sz="1000">
                        <a:effectLst/>
                      </a:endParaRPr>
                    </a:p>
                    <a:p>
                      <a:pPr marL="342900" lvl="0" indent="-342900" algn="l">
                        <a:spcAft>
                          <a:spcPts val="0"/>
                        </a:spcAft>
                        <a:buFont typeface="+mj-lt"/>
                        <a:buAutoNum type="arabicPeriod"/>
                      </a:pPr>
                      <a:r>
                        <a:rPr lang="es-ES" sz="900">
                          <a:effectLst/>
                        </a:rPr>
                        <a:t>Motores PMSM (o BLAC) y BLDC. Fuerza contraelectromotriz</a:t>
                      </a:r>
                      <a:endParaRPr lang="ca-ES" sz="1000">
                        <a:effectLst/>
                        <a:latin typeface="Impact" panose="020B0806030902050204" pitchFamily="34" charset="0"/>
                        <a:ea typeface="Times New Roman" panose="02020603050405020304" pitchFamily="18" charset="0"/>
                        <a:cs typeface="Times New Roman" panose="02020603050405020304" pitchFamily="18" charset="0"/>
                      </a:endParaRPr>
                    </a:p>
                  </a:txBody>
                  <a:tcPr marL="44450" marR="44450" marT="0" marB="0"/>
                </a:tc>
                <a:tc>
                  <a:txBody>
                    <a:bodyPr/>
                    <a:lstStyle/>
                    <a:p>
                      <a:pPr algn="l">
                        <a:spcAft>
                          <a:spcPts val="0"/>
                        </a:spcAft>
                        <a:tabLst>
                          <a:tab pos="1912620" algn="l"/>
                        </a:tabLst>
                      </a:pPr>
                      <a:r>
                        <a:rPr lang="es-ES" sz="900">
                          <a:effectLst/>
                        </a:rPr>
                        <a:t>Sesión teórica para introducir las bases de la generación de par en máquinas eléctricas rotativas y presentar las estrategias de control de este tipo de máquinas. Ejemplo del motor DC. Diferencias entre BLDC y PMSM.</a:t>
                      </a:r>
                      <a:endParaRPr lang="ca-ES" sz="1000">
                        <a:effectLst/>
                        <a:latin typeface="Impact" panose="020B0806030902050204" pitchFamily="34" charset="0"/>
                        <a:ea typeface="Times New Roman" panose="02020603050405020304" pitchFamily="18" charset="0"/>
                        <a:cs typeface="Times New Roman" panose="02020603050405020304" pitchFamily="18" charset="0"/>
                      </a:endParaRPr>
                    </a:p>
                  </a:txBody>
                  <a:tcPr marL="44450" marR="44450" marT="0" marB="0"/>
                </a:tc>
                <a:extLst>
                  <a:ext uri="{0D108BD9-81ED-4DB2-BD59-A6C34878D82A}">
                    <a16:rowId xmlns:a16="http://schemas.microsoft.com/office/drawing/2014/main" val="4168043746"/>
                  </a:ext>
                </a:extLst>
              </a:tr>
              <a:tr h="0">
                <a:tc>
                  <a:txBody>
                    <a:bodyPr/>
                    <a:lstStyle/>
                    <a:p>
                      <a:pPr algn="ctr">
                        <a:lnSpc>
                          <a:spcPts val="1200"/>
                        </a:lnSpc>
                        <a:spcAft>
                          <a:spcPts val="0"/>
                        </a:spcAft>
                      </a:pPr>
                      <a:r>
                        <a:rPr lang="es-ES" sz="900">
                          <a:effectLst/>
                        </a:rPr>
                        <a:t>Duración: 3 h</a:t>
                      </a:r>
                      <a:endParaRPr lang="ca-ES" sz="1000">
                        <a:effectLst/>
                      </a:endParaRPr>
                    </a:p>
                    <a:p>
                      <a:pPr algn="l">
                        <a:spcAft>
                          <a:spcPts val="0"/>
                        </a:spcAft>
                      </a:pPr>
                      <a:r>
                        <a:rPr lang="es-ES" sz="900">
                          <a:effectLst/>
                        </a:rPr>
                        <a:t>Prof.: Daniel Montesinos</a:t>
                      </a:r>
                      <a:endParaRPr lang="ca-ES" sz="1000">
                        <a:effectLst/>
                        <a:latin typeface="Impact" panose="020B0806030902050204" pitchFamily="34" charset="0"/>
                        <a:ea typeface="Times New Roman" panose="02020603050405020304" pitchFamily="18" charset="0"/>
                        <a:cs typeface="Times New Roman" panose="02020603050405020304" pitchFamily="18" charset="0"/>
                      </a:endParaRPr>
                    </a:p>
                  </a:txBody>
                  <a:tcPr marL="44450" marR="44450" marT="0" marB="0"/>
                </a:tc>
                <a:tc>
                  <a:txBody>
                    <a:bodyPr/>
                    <a:lstStyle/>
                    <a:p>
                      <a:pPr marL="342900" lvl="0" indent="-342900" algn="l">
                        <a:spcAft>
                          <a:spcPts val="0"/>
                        </a:spcAft>
                        <a:buFont typeface="+mj-lt"/>
                        <a:buAutoNum type="arabicPeriod"/>
                      </a:pPr>
                      <a:r>
                        <a:rPr lang="es-ES" sz="900">
                          <a:effectLst/>
                        </a:rPr>
                        <a:t>Modelado y control del motor PMSM.</a:t>
                      </a:r>
                      <a:endParaRPr lang="ca-ES" sz="1000">
                        <a:effectLst/>
                      </a:endParaRPr>
                    </a:p>
                    <a:p>
                      <a:pPr marL="228600" algn="l">
                        <a:spcAft>
                          <a:spcPts val="0"/>
                        </a:spcAft>
                      </a:pPr>
                      <a:r>
                        <a:rPr lang="es-ES" sz="900">
                          <a:effectLst/>
                        </a:rPr>
                        <a:t> </a:t>
                      </a:r>
                      <a:endParaRPr lang="ca-ES" sz="1000">
                        <a:effectLst/>
                        <a:latin typeface="Impact" panose="020B0806030902050204" pitchFamily="34" charset="0"/>
                        <a:ea typeface="Times New Roman" panose="02020603050405020304" pitchFamily="18" charset="0"/>
                        <a:cs typeface="Times New Roman" panose="02020603050405020304" pitchFamily="18" charset="0"/>
                      </a:endParaRPr>
                    </a:p>
                  </a:txBody>
                  <a:tcPr marL="44450" marR="44450" marT="0" marB="0"/>
                </a:tc>
                <a:tc>
                  <a:txBody>
                    <a:bodyPr/>
                    <a:lstStyle/>
                    <a:p>
                      <a:pPr algn="l">
                        <a:lnSpc>
                          <a:spcPts val="1200"/>
                        </a:lnSpc>
                        <a:spcAft>
                          <a:spcPts val="0"/>
                        </a:spcAft>
                      </a:pPr>
                      <a:r>
                        <a:rPr lang="es-ES" sz="900" dirty="0">
                          <a:effectLst/>
                        </a:rPr>
                        <a:t>Sesión teórica-práctica para abordar los aspectos del modelado y estrategias de control del motor PMSM. En la práctica se implementará el modelo y el control de par y velocidad del motor PMSM.</a:t>
                      </a:r>
                      <a:endParaRPr lang="ca-ES" sz="1000" dirty="0">
                        <a:effectLst/>
                        <a:latin typeface="Impact" panose="020B0806030902050204" pitchFamily="34" charset="0"/>
                        <a:ea typeface="Times New Roman" panose="02020603050405020304" pitchFamily="18" charset="0"/>
                        <a:cs typeface="Times New Roman" panose="02020603050405020304" pitchFamily="18" charset="0"/>
                      </a:endParaRPr>
                    </a:p>
                  </a:txBody>
                  <a:tcPr marL="44450" marR="44450" marT="0" marB="0"/>
                </a:tc>
                <a:extLst>
                  <a:ext uri="{0D108BD9-81ED-4DB2-BD59-A6C34878D82A}">
                    <a16:rowId xmlns:a16="http://schemas.microsoft.com/office/drawing/2014/main" val="1443465466"/>
                  </a:ext>
                </a:extLst>
              </a:tr>
              <a:tr h="0">
                <a:tc>
                  <a:txBody>
                    <a:bodyPr/>
                    <a:lstStyle/>
                    <a:p>
                      <a:pPr algn="ctr">
                        <a:lnSpc>
                          <a:spcPts val="1200"/>
                        </a:lnSpc>
                        <a:spcAft>
                          <a:spcPts val="0"/>
                        </a:spcAft>
                      </a:pPr>
                      <a:r>
                        <a:rPr lang="es-ES" sz="900">
                          <a:effectLst/>
                        </a:rPr>
                        <a:t>Duración: 2 h</a:t>
                      </a:r>
                      <a:endParaRPr lang="ca-ES" sz="1000">
                        <a:effectLst/>
                      </a:endParaRPr>
                    </a:p>
                    <a:p>
                      <a:pPr algn="l">
                        <a:lnSpc>
                          <a:spcPts val="1200"/>
                        </a:lnSpc>
                        <a:spcAft>
                          <a:spcPts val="0"/>
                        </a:spcAft>
                      </a:pPr>
                      <a:r>
                        <a:rPr lang="es-ES" sz="900">
                          <a:effectLst/>
                        </a:rPr>
                        <a:t>Prof.: Daniel Montesinos/Oriol Subirats</a:t>
                      </a:r>
                      <a:endParaRPr lang="ca-ES" sz="1000">
                        <a:effectLst/>
                        <a:latin typeface="Impact" panose="020B0806030902050204" pitchFamily="34" charset="0"/>
                        <a:ea typeface="Times New Roman" panose="02020603050405020304" pitchFamily="18" charset="0"/>
                        <a:cs typeface="Times New Roman" panose="02020603050405020304" pitchFamily="18" charset="0"/>
                      </a:endParaRPr>
                    </a:p>
                  </a:txBody>
                  <a:tcPr marL="44450" marR="44450" marT="0" marB="0"/>
                </a:tc>
                <a:tc>
                  <a:txBody>
                    <a:bodyPr/>
                    <a:lstStyle/>
                    <a:p>
                      <a:pPr marL="342900" lvl="0" indent="-342900" algn="l">
                        <a:spcAft>
                          <a:spcPts val="0"/>
                        </a:spcAft>
                        <a:buFont typeface="+mj-lt"/>
                        <a:buAutoNum type="arabicPeriod"/>
                      </a:pPr>
                      <a:r>
                        <a:rPr lang="es-ES" sz="900">
                          <a:effectLst/>
                        </a:rPr>
                        <a:t>Convertidores para motores PMSM. Estrategias de modulación</a:t>
                      </a:r>
                      <a:endParaRPr lang="ca-ES" sz="1000">
                        <a:effectLst/>
                        <a:latin typeface="Impact" panose="020B0806030902050204" pitchFamily="34" charset="0"/>
                        <a:ea typeface="Times New Roman" panose="02020603050405020304" pitchFamily="18" charset="0"/>
                        <a:cs typeface="Times New Roman" panose="02020603050405020304" pitchFamily="18" charset="0"/>
                      </a:endParaRPr>
                    </a:p>
                  </a:txBody>
                  <a:tcPr marL="44450" marR="44450" marT="0" marB="0"/>
                </a:tc>
                <a:tc>
                  <a:txBody>
                    <a:bodyPr/>
                    <a:lstStyle/>
                    <a:p>
                      <a:pPr algn="l">
                        <a:lnSpc>
                          <a:spcPts val="1200"/>
                        </a:lnSpc>
                        <a:spcAft>
                          <a:spcPts val="0"/>
                        </a:spcAft>
                      </a:pPr>
                      <a:r>
                        <a:rPr lang="es-ES" sz="900">
                          <a:effectLst/>
                        </a:rPr>
                        <a:t>Sesión teórica-práctica para presentar las distintas estrategias de modulación para motores PMSM. En la práctica se implementará una de las estrategias de modulación como proceso incremental del modelado del sistema iniciado en la sesión anterior.</a:t>
                      </a:r>
                      <a:endParaRPr lang="ca-ES" sz="1000">
                        <a:effectLst/>
                        <a:latin typeface="Impact" panose="020B0806030902050204" pitchFamily="34" charset="0"/>
                        <a:ea typeface="Times New Roman" panose="02020603050405020304" pitchFamily="18" charset="0"/>
                        <a:cs typeface="Times New Roman" panose="02020603050405020304" pitchFamily="18" charset="0"/>
                      </a:endParaRPr>
                    </a:p>
                  </a:txBody>
                  <a:tcPr marL="44450" marR="44450" marT="0" marB="0"/>
                </a:tc>
                <a:extLst>
                  <a:ext uri="{0D108BD9-81ED-4DB2-BD59-A6C34878D82A}">
                    <a16:rowId xmlns:a16="http://schemas.microsoft.com/office/drawing/2014/main" val="2991261803"/>
                  </a:ext>
                </a:extLst>
              </a:tr>
              <a:tr h="0">
                <a:tc>
                  <a:txBody>
                    <a:bodyPr/>
                    <a:lstStyle/>
                    <a:p>
                      <a:pPr algn="ctr">
                        <a:lnSpc>
                          <a:spcPts val="1200"/>
                        </a:lnSpc>
                        <a:spcAft>
                          <a:spcPts val="0"/>
                        </a:spcAft>
                      </a:pPr>
                      <a:r>
                        <a:rPr lang="es-ES" sz="900">
                          <a:effectLst/>
                        </a:rPr>
                        <a:t>Duración: 2 h</a:t>
                      </a:r>
                      <a:endParaRPr lang="ca-ES" sz="1000">
                        <a:effectLst/>
                      </a:endParaRPr>
                    </a:p>
                    <a:p>
                      <a:pPr algn="l">
                        <a:lnSpc>
                          <a:spcPts val="1200"/>
                        </a:lnSpc>
                        <a:spcAft>
                          <a:spcPts val="0"/>
                        </a:spcAft>
                      </a:pPr>
                      <a:r>
                        <a:rPr lang="es-ES" sz="900">
                          <a:effectLst/>
                        </a:rPr>
                        <a:t>Prof.: Oriol Subirats</a:t>
                      </a:r>
                      <a:endParaRPr lang="ca-ES" sz="1000">
                        <a:effectLst/>
                        <a:latin typeface="Impact" panose="020B0806030902050204" pitchFamily="34" charset="0"/>
                        <a:ea typeface="Times New Roman" panose="02020603050405020304" pitchFamily="18" charset="0"/>
                        <a:cs typeface="Times New Roman" panose="02020603050405020304" pitchFamily="18" charset="0"/>
                      </a:endParaRPr>
                    </a:p>
                  </a:txBody>
                  <a:tcPr marL="44450" marR="44450" marT="0" marB="0"/>
                </a:tc>
                <a:tc>
                  <a:txBody>
                    <a:bodyPr/>
                    <a:lstStyle/>
                    <a:p>
                      <a:pPr marL="342900" lvl="0" indent="-342900" algn="l">
                        <a:spcAft>
                          <a:spcPts val="0"/>
                        </a:spcAft>
                        <a:buFont typeface="+mj-lt"/>
                        <a:buAutoNum type="arabicPeriod"/>
                      </a:pPr>
                      <a:r>
                        <a:rPr lang="es-ES" sz="900">
                          <a:effectLst/>
                        </a:rPr>
                        <a:t>Operación en la zona LBEF.</a:t>
                      </a:r>
                      <a:endParaRPr lang="ca-ES" sz="1000">
                        <a:effectLst/>
                      </a:endParaRPr>
                    </a:p>
                    <a:p>
                      <a:pPr marL="342900" lvl="0" indent="-342900" algn="l">
                        <a:spcAft>
                          <a:spcPts val="0"/>
                        </a:spcAft>
                        <a:buFont typeface="+mj-lt"/>
                        <a:buAutoNum type="arabicPeriod"/>
                      </a:pPr>
                      <a:r>
                        <a:rPr lang="es-ES" sz="900">
                          <a:effectLst/>
                        </a:rPr>
                        <a:t>Operación en la zona FW</a:t>
                      </a:r>
                      <a:endParaRPr lang="ca-ES" sz="1000">
                        <a:effectLst/>
                        <a:latin typeface="Impact" panose="020B0806030902050204" pitchFamily="34" charset="0"/>
                        <a:ea typeface="Times New Roman" panose="02020603050405020304" pitchFamily="18" charset="0"/>
                        <a:cs typeface="Times New Roman" panose="02020603050405020304" pitchFamily="18" charset="0"/>
                      </a:endParaRPr>
                    </a:p>
                  </a:txBody>
                  <a:tcPr marL="44450" marR="44450" marT="0" marB="0"/>
                </a:tc>
                <a:tc>
                  <a:txBody>
                    <a:bodyPr/>
                    <a:lstStyle/>
                    <a:p>
                      <a:pPr algn="l">
                        <a:lnSpc>
                          <a:spcPts val="1200"/>
                        </a:lnSpc>
                        <a:spcAft>
                          <a:spcPts val="0"/>
                        </a:spcAft>
                      </a:pPr>
                      <a:r>
                        <a:rPr lang="es-ES" sz="900">
                          <a:effectLst/>
                        </a:rPr>
                        <a:t>Sesión teórica-práctica en la que se desarrolla el modelo para analizar los puntos de trabajo del motor y seguidamente se analiza la operación en la zona LBEF y FW.</a:t>
                      </a:r>
                      <a:endParaRPr lang="ca-ES" sz="1000">
                        <a:effectLst/>
                      </a:endParaRPr>
                    </a:p>
                    <a:p>
                      <a:pPr algn="l">
                        <a:lnSpc>
                          <a:spcPts val="1200"/>
                        </a:lnSpc>
                        <a:spcAft>
                          <a:spcPts val="0"/>
                        </a:spcAft>
                      </a:pPr>
                      <a:r>
                        <a:rPr lang="es-ES" sz="900">
                          <a:effectLst/>
                        </a:rPr>
                        <a:t>En la parte práctica se implementará en el modelo de simulación incremental la operación en la región de operación en Field-Weakening</a:t>
                      </a:r>
                      <a:endParaRPr lang="ca-ES" sz="1000">
                        <a:effectLst/>
                        <a:latin typeface="Impact" panose="020B0806030902050204" pitchFamily="34" charset="0"/>
                        <a:ea typeface="Times New Roman" panose="02020603050405020304" pitchFamily="18" charset="0"/>
                        <a:cs typeface="Times New Roman" panose="02020603050405020304" pitchFamily="18" charset="0"/>
                      </a:endParaRPr>
                    </a:p>
                  </a:txBody>
                  <a:tcPr marL="44450" marR="44450" marT="0" marB="0"/>
                </a:tc>
                <a:extLst>
                  <a:ext uri="{0D108BD9-81ED-4DB2-BD59-A6C34878D82A}">
                    <a16:rowId xmlns:a16="http://schemas.microsoft.com/office/drawing/2014/main" val="2816436872"/>
                  </a:ext>
                </a:extLst>
              </a:tr>
              <a:tr h="0">
                <a:tc>
                  <a:txBody>
                    <a:bodyPr/>
                    <a:lstStyle/>
                    <a:p>
                      <a:pPr algn="ctr">
                        <a:lnSpc>
                          <a:spcPts val="1200"/>
                        </a:lnSpc>
                        <a:spcAft>
                          <a:spcPts val="0"/>
                        </a:spcAft>
                      </a:pPr>
                      <a:r>
                        <a:rPr lang="es-ES" sz="900">
                          <a:effectLst/>
                        </a:rPr>
                        <a:t>Duración: 1 h</a:t>
                      </a:r>
                      <a:endParaRPr lang="ca-ES" sz="1000">
                        <a:effectLst/>
                      </a:endParaRPr>
                    </a:p>
                    <a:p>
                      <a:pPr algn="ctr">
                        <a:lnSpc>
                          <a:spcPts val="1200"/>
                        </a:lnSpc>
                        <a:spcAft>
                          <a:spcPts val="0"/>
                        </a:spcAft>
                      </a:pPr>
                      <a:r>
                        <a:rPr lang="es-ES" sz="900">
                          <a:effectLst/>
                        </a:rPr>
                        <a:t>Prof.: Oriol Subirats</a:t>
                      </a:r>
                      <a:endParaRPr lang="ca-ES" sz="1000">
                        <a:effectLst/>
                        <a:latin typeface="Impact" panose="020B0806030902050204" pitchFamily="34" charset="0"/>
                        <a:ea typeface="Times New Roman" panose="02020603050405020304" pitchFamily="18" charset="0"/>
                        <a:cs typeface="Times New Roman" panose="02020603050405020304" pitchFamily="18" charset="0"/>
                      </a:endParaRPr>
                    </a:p>
                  </a:txBody>
                  <a:tcPr marL="44450" marR="44450" marT="0" marB="0"/>
                </a:tc>
                <a:tc>
                  <a:txBody>
                    <a:bodyPr/>
                    <a:lstStyle/>
                    <a:p>
                      <a:pPr marL="342900" lvl="0" indent="-342900" algn="l">
                        <a:spcAft>
                          <a:spcPts val="0"/>
                        </a:spcAft>
                        <a:buFont typeface="+mj-lt"/>
                        <a:buAutoNum type="arabicPeriod"/>
                      </a:pPr>
                      <a:r>
                        <a:rPr lang="es-ES" sz="900">
                          <a:effectLst/>
                        </a:rPr>
                        <a:t>Obtención práctica de parámetros de un motor PMSM</a:t>
                      </a:r>
                      <a:endParaRPr lang="ca-ES" sz="1000">
                        <a:effectLst/>
                        <a:latin typeface="Impact" panose="020B0806030902050204" pitchFamily="34" charset="0"/>
                        <a:ea typeface="Times New Roman" panose="02020603050405020304" pitchFamily="18" charset="0"/>
                        <a:cs typeface="Times New Roman" panose="02020603050405020304" pitchFamily="18" charset="0"/>
                      </a:endParaRPr>
                    </a:p>
                  </a:txBody>
                  <a:tcPr marL="44450" marR="44450" marT="0" marB="0"/>
                </a:tc>
                <a:tc>
                  <a:txBody>
                    <a:bodyPr/>
                    <a:lstStyle/>
                    <a:p>
                      <a:pPr algn="l">
                        <a:lnSpc>
                          <a:spcPts val="1200"/>
                        </a:lnSpc>
                        <a:spcAft>
                          <a:spcPts val="0"/>
                        </a:spcAft>
                      </a:pPr>
                      <a:r>
                        <a:rPr lang="es-ES" sz="900">
                          <a:effectLst/>
                        </a:rPr>
                        <a:t>En esta sesión se explicará cómo se pueden obtener los parámetros del motor PMSM necesarios para el diseño de un sistema de control FOC.</a:t>
                      </a:r>
                      <a:endParaRPr lang="ca-ES" sz="1000">
                        <a:effectLst/>
                        <a:latin typeface="Impact" panose="020B0806030902050204" pitchFamily="34" charset="0"/>
                        <a:ea typeface="Times New Roman" panose="02020603050405020304" pitchFamily="18" charset="0"/>
                        <a:cs typeface="Times New Roman" panose="02020603050405020304" pitchFamily="18" charset="0"/>
                      </a:endParaRPr>
                    </a:p>
                  </a:txBody>
                  <a:tcPr marL="44450" marR="44450" marT="0" marB="0"/>
                </a:tc>
                <a:extLst>
                  <a:ext uri="{0D108BD9-81ED-4DB2-BD59-A6C34878D82A}">
                    <a16:rowId xmlns:a16="http://schemas.microsoft.com/office/drawing/2014/main" val="2243768570"/>
                  </a:ext>
                </a:extLst>
              </a:tr>
              <a:tr h="186690">
                <a:tc>
                  <a:txBody>
                    <a:bodyPr/>
                    <a:lstStyle/>
                    <a:p>
                      <a:pPr algn="ctr">
                        <a:lnSpc>
                          <a:spcPts val="1200"/>
                        </a:lnSpc>
                        <a:spcAft>
                          <a:spcPts val="0"/>
                        </a:spcAft>
                      </a:pPr>
                      <a:r>
                        <a:rPr lang="es-ES" sz="900">
                          <a:effectLst/>
                        </a:rPr>
                        <a:t>Duración: 1 h</a:t>
                      </a:r>
                      <a:endParaRPr lang="ca-ES" sz="1000">
                        <a:effectLst/>
                      </a:endParaRPr>
                    </a:p>
                    <a:p>
                      <a:pPr algn="l">
                        <a:lnSpc>
                          <a:spcPts val="1200"/>
                        </a:lnSpc>
                        <a:spcAft>
                          <a:spcPts val="0"/>
                        </a:spcAft>
                      </a:pPr>
                      <a:r>
                        <a:rPr lang="es-ES" sz="900">
                          <a:effectLst/>
                        </a:rPr>
                        <a:t>Prof.: Oriol Subirats</a:t>
                      </a:r>
                      <a:endParaRPr lang="ca-ES" sz="1000">
                        <a:effectLst/>
                        <a:latin typeface="Impact" panose="020B0806030902050204" pitchFamily="34" charset="0"/>
                        <a:ea typeface="Times New Roman" panose="02020603050405020304" pitchFamily="18" charset="0"/>
                        <a:cs typeface="Times New Roman" panose="02020603050405020304" pitchFamily="18" charset="0"/>
                      </a:endParaRPr>
                    </a:p>
                  </a:txBody>
                  <a:tcPr marL="44450" marR="44450" marT="0" marB="0"/>
                </a:tc>
                <a:tc>
                  <a:txBody>
                    <a:bodyPr/>
                    <a:lstStyle/>
                    <a:p>
                      <a:pPr marL="342900" lvl="0" indent="-342900" algn="l">
                        <a:spcAft>
                          <a:spcPts val="0"/>
                        </a:spcAft>
                        <a:buFont typeface="+mj-lt"/>
                        <a:buAutoNum type="arabicPeriod"/>
                      </a:pPr>
                      <a:r>
                        <a:rPr lang="es-ES" sz="900">
                          <a:effectLst/>
                        </a:rPr>
                        <a:t>Aspectos para el control digital de convertidores</a:t>
                      </a:r>
                      <a:endParaRPr lang="ca-ES" sz="1000">
                        <a:effectLst/>
                        <a:latin typeface="Impact" panose="020B0806030902050204" pitchFamily="34" charset="0"/>
                        <a:ea typeface="Times New Roman" panose="02020603050405020304" pitchFamily="18" charset="0"/>
                        <a:cs typeface="Times New Roman" panose="02020603050405020304" pitchFamily="18" charset="0"/>
                      </a:endParaRPr>
                    </a:p>
                  </a:txBody>
                  <a:tcPr marL="44450" marR="44450" marT="0" marB="0"/>
                </a:tc>
                <a:tc>
                  <a:txBody>
                    <a:bodyPr/>
                    <a:lstStyle/>
                    <a:p>
                      <a:pPr algn="l">
                        <a:lnSpc>
                          <a:spcPts val="1200"/>
                        </a:lnSpc>
                        <a:spcAft>
                          <a:spcPts val="0"/>
                        </a:spcAft>
                      </a:pPr>
                      <a:r>
                        <a:rPr lang="es-ES" sz="900" dirty="0">
                          <a:effectLst/>
                        </a:rPr>
                        <a:t>Sesión teórica en donde se darán las indicaciones básicas para la implementación de controladores digitales para convertidores de potencia.</a:t>
                      </a:r>
                      <a:endParaRPr lang="ca-ES" sz="1000" dirty="0">
                        <a:effectLst/>
                        <a:latin typeface="Impact" panose="020B0806030902050204" pitchFamily="34" charset="0"/>
                        <a:ea typeface="Times New Roman" panose="02020603050405020304" pitchFamily="18" charset="0"/>
                        <a:cs typeface="Times New Roman" panose="02020603050405020304" pitchFamily="18" charset="0"/>
                      </a:endParaRPr>
                    </a:p>
                  </a:txBody>
                  <a:tcPr marL="44450" marR="44450" marT="0" marB="0"/>
                </a:tc>
                <a:extLst>
                  <a:ext uri="{0D108BD9-81ED-4DB2-BD59-A6C34878D82A}">
                    <a16:rowId xmlns:a16="http://schemas.microsoft.com/office/drawing/2014/main" val="3439315721"/>
                  </a:ext>
                </a:extLst>
              </a:tr>
            </a:tbl>
          </a:graphicData>
        </a:graphic>
      </p:graphicFrame>
      <p:sp>
        <p:nvSpPr>
          <p:cNvPr id="4" name="Marcador de número de diapositiva 3">
            <a:extLst>
              <a:ext uri="{FF2B5EF4-FFF2-40B4-BE49-F238E27FC236}">
                <a16:creationId xmlns:a16="http://schemas.microsoft.com/office/drawing/2014/main" id="{BEEF70CE-33CC-4A96-840E-9565E0FDAD3D}"/>
              </a:ext>
            </a:extLst>
          </p:cNvPr>
          <p:cNvSpPr>
            <a:spLocks noGrp="1"/>
          </p:cNvSpPr>
          <p:nvPr>
            <p:ph type="sldNum" sz="quarter" idx="12"/>
          </p:nvPr>
        </p:nvSpPr>
        <p:spPr/>
        <p:txBody>
          <a:bodyPr/>
          <a:lstStyle/>
          <a:p>
            <a:fld id="{AC73A611-7CB3-407B-8955-E73429FEB09D}" type="slidenum">
              <a:rPr lang="ca-ES" smtClean="0"/>
              <a:pPr/>
              <a:t>2</a:t>
            </a:fld>
            <a:endParaRPr lang="ca-ES"/>
          </a:p>
        </p:txBody>
      </p:sp>
      <p:sp>
        <p:nvSpPr>
          <p:cNvPr id="6" name="Marcador de pie de página 5">
            <a:extLst>
              <a:ext uri="{FF2B5EF4-FFF2-40B4-BE49-F238E27FC236}">
                <a16:creationId xmlns:a16="http://schemas.microsoft.com/office/drawing/2014/main" id="{35A78278-988D-4D5F-A350-A0BA9154C57E}"/>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368087316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idor de contingut 2"/>
          <p:cNvSpPr>
            <a:spLocks noGrp="1"/>
          </p:cNvSpPr>
          <p:nvPr>
            <p:ph idx="1"/>
          </p:nvPr>
        </p:nvSpPr>
        <p:spPr/>
        <p:txBody>
          <a:bodyPr>
            <a:normAutofit/>
          </a:bodyPr>
          <a:lstStyle/>
          <a:p>
            <a:pPr marL="422041" lvl="1" indent="0">
              <a:buNone/>
            </a:pPr>
            <a:r>
              <a:rPr lang="en-GB" dirty="0"/>
              <a:t>Constant Torque Angle Control (CTAC)</a:t>
            </a:r>
          </a:p>
        </p:txBody>
      </p:sp>
      <p:sp>
        <p:nvSpPr>
          <p:cNvPr id="2" name="Títol 1"/>
          <p:cNvSpPr>
            <a:spLocks noGrp="1"/>
          </p:cNvSpPr>
          <p:nvPr>
            <p:ph type="title"/>
          </p:nvPr>
        </p:nvSpPr>
        <p:spPr/>
        <p:txBody>
          <a:bodyPr/>
          <a:lstStyle/>
          <a:p>
            <a:r>
              <a:rPr lang="en-GB" dirty="0">
                <a:solidFill>
                  <a:schemeClr val="bg1">
                    <a:lumMod val="75000"/>
                  </a:schemeClr>
                </a:solidFill>
              </a:rPr>
              <a:t>Control Strategies at LBEF zone</a:t>
            </a:r>
          </a:p>
        </p:txBody>
      </p:sp>
      <p:sp>
        <p:nvSpPr>
          <p:cNvPr id="5" name="Contenidor de peu de pàgina 4"/>
          <p:cNvSpPr>
            <a:spLocks noGrp="1"/>
          </p:cNvSpPr>
          <p:nvPr>
            <p:ph type="ftr" sz="quarter" idx="11"/>
          </p:nvPr>
        </p:nvSpPr>
        <p:spPr/>
        <p:txBody>
          <a:bodyPr/>
          <a:lstStyle/>
          <a:p>
            <a:pPr defTabSz="844083"/>
            <a:r>
              <a:rPr lang="ca-ES">
                <a:solidFill>
                  <a:prstClr val="black">
                    <a:tint val="75000"/>
                  </a:prstClr>
                </a:solidFill>
                <a:latin typeface="Calibri"/>
              </a:rPr>
              <a:t>PMSM motor control</a:t>
            </a:r>
          </a:p>
        </p:txBody>
      </p:sp>
      <p:sp>
        <p:nvSpPr>
          <p:cNvPr id="6" name="TextBox 5">
            <a:extLst>
              <a:ext uri="{FF2B5EF4-FFF2-40B4-BE49-F238E27FC236}">
                <a16:creationId xmlns:a16="http://schemas.microsoft.com/office/drawing/2014/main" id="{D872CC66-B3E3-4EC1-9FEC-AFB8AC1A6938}"/>
              </a:ext>
            </a:extLst>
          </p:cNvPr>
          <p:cNvSpPr txBox="1"/>
          <p:nvPr/>
        </p:nvSpPr>
        <p:spPr>
          <a:xfrm>
            <a:off x="332308" y="2257616"/>
            <a:ext cx="8307692" cy="376385"/>
          </a:xfrm>
          <a:prstGeom prst="rect">
            <a:avLst/>
          </a:prstGeom>
          <a:noFill/>
        </p:spPr>
        <p:txBody>
          <a:bodyPr wrap="square" rtlCol="0">
            <a:spAutoFit/>
          </a:bodyPr>
          <a:lstStyle/>
          <a:p>
            <a:r>
              <a:rPr lang="en-GB" sz="1846" dirty="0"/>
              <a:t>Purpose: Maintain a current angle of π/2 rad (only q component)</a:t>
            </a:r>
          </a:p>
        </p:txBody>
      </p:sp>
      <p:sp>
        <p:nvSpPr>
          <p:cNvPr id="7" name="TextBox 6">
            <a:extLst>
              <a:ext uri="{FF2B5EF4-FFF2-40B4-BE49-F238E27FC236}">
                <a16:creationId xmlns:a16="http://schemas.microsoft.com/office/drawing/2014/main" id="{493215E4-575D-496C-B9FD-E8E2A9A6FC09}"/>
              </a:ext>
            </a:extLst>
          </p:cNvPr>
          <p:cNvSpPr txBox="1"/>
          <p:nvPr/>
        </p:nvSpPr>
        <p:spPr>
          <a:xfrm>
            <a:off x="332308" y="2922231"/>
            <a:ext cx="8307692" cy="376385"/>
          </a:xfrm>
          <a:prstGeom prst="rect">
            <a:avLst/>
          </a:prstGeom>
          <a:noFill/>
        </p:spPr>
        <p:txBody>
          <a:bodyPr wrap="square" rtlCol="0">
            <a:spAutoFit/>
          </a:bodyPr>
          <a:lstStyle/>
          <a:p>
            <a:r>
              <a:rPr lang="en-GB" sz="1846" dirty="0"/>
              <a:t>IPMSM / SPMSM</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3F1ED66A-607A-460E-9031-CAD29BA9B814}"/>
                  </a:ext>
                </a:extLst>
              </p:cNvPr>
              <p:cNvSpPr/>
              <p:nvPr/>
            </p:nvSpPr>
            <p:spPr>
              <a:xfrm>
                <a:off x="2492308" y="2955462"/>
                <a:ext cx="1613775" cy="3481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GB" sz="1662" i="1">
                              <a:latin typeface="Cambria Math" panose="02040503050406030204" pitchFamily="18" charset="0"/>
                            </a:rPr>
                          </m:ctrlPr>
                        </m:funcPr>
                        <m:fName>
                          <m:r>
                            <m:rPr>
                              <m:sty m:val="p"/>
                            </m:rPr>
                            <a:rPr lang="en-GB" sz="1662">
                              <a:latin typeface="Cambria Math" panose="02040503050406030204" pitchFamily="18" charset="0"/>
                            </a:rPr>
                            <m:t>cos</m:t>
                          </m:r>
                        </m:fName>
                        <m:e>
                          <m:d>
                            <m:dPr>
                              <m:ctrlPr>
                                <a:rPr lang="en-GB" sz="1662" i="1">
                                  <a:latin typeface="Cambria Math" panose="02040503050406030204" pitchFamily="18" charset="0"/>
                                </a:rPr>
                              </m:ctrlPr>
                            </m:dPr>
                            <m:e>
                              <m:sSub>
                                <m:sSubPr>
                                  <m:ctrlPr>
                                    <a:rPr lang="en-GB" sz="1662" i="1">
                                      <a:latin typeface="Cambria Math" panose="02040503050406030204" pitchFamily="18" charset="0"/>
                                    </a:rPr>
                                  </m:ctrlPr>
                                </m:sSubPr>
                                <m:e>
                                  <m:r>
                                    <a:rPr lang="en-GB" sz="1662" i="1">
                                      <a:latin typeface="Cambria Math" panose="02040503050406030204" pitchFamily="18" charset="0"/>
                                    </a:rPr>
                                    <m:t>𝛾</m:t>
                                  </m:r>
                                </m:e>
                                <m:sub>
                                  <m:r>
                                    <a:rPr lang="en-GB" sz="1662" i="1">
                                      <a:latin typeface="Cambria Math" panose="02040503050406030204" pitchFamily="18" charset="0"/>
                                    </a:rPr>
                                    <m:t>𝐶𝑇𝐴𝐶</m:t>
                                  </m:r>
                                </m:sub>
                              </m:sSub>
                            </m:e>
                          </m:d>
                        </m:e>
                      </m:func>
                      <m:r>
                        <a:rPr lang="en-GB" sz="1662">
                          <a:latin typeface="Cambria Math" panose="02040503050406030204" pitchFamily="18" charset="0"/>
                        </a:rPr>
                        <m:t>=0</m:t>
                      </m:r>
                    </m:oMath>
                  </m:oMathPara>
                </a14:m>
                <a:endParaRPr lang="en-GB" sz="1662" dirty="0"/>
              </a:p>
            </p:txBody>
          </p:sp>
        </mc:Choice>
        <mc:Fallback xmlns="">
          <p:sp>
            <p:nvSpPr>
              <p:cNvPr id="4" name="Rectangle 3">
                <a:extLst>
                  <a:ext uri="{FF2B5EF4-FFF2-40B4-BE49-F238E27FC236}">
                    <a16:creationId xmlns:a16="http://schemas.microsoft.com/office/drawing/2014/main" id="{3F1ED66A-607A-460E-9031-CAD29BA9B814}"/>
                  </a:ext>
                </a:extLst>
              </p:cNvPr>
              <p:cNvSpPr>
                <a:spLocks noRot="1" noChangeAspect="1" noMove="1" noResize="1" noEditPoints="1" noAdjustHandles="1" noChangeArrowheads="1" noChangeShapeType="1" noTextEdit="1"/>
              </p:cNvSpPr>
              <p:nvPr/>
            </p:nvSpPr>
            <p:spPr>
              <a:xfrm>
                <a:off x="2492308" y="2955462"/>
                <a:ext cx="1613775" cy="348109"/>
              </a:xfrm>
              <a:prstGeom prst="rect">
                <a:avLst/>
              </a:prstGeom>
              <a:blipFill>
                <a:blip r:embed="rId3"/>
                <a:stretch>
                  <a:fillRect b="-5263"/>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B3C7DAD6-BBCB-4581-995F-4A55D366425F}"/>
                  </a:ext>
                </a:extLst>
              </p:cNvPr>
              <p:cNvSpPr/>
              <p:nvPr/>
            </p:nvSpPr>
            <p:spPr>
              <a:xfrm>
                <a:off x="2492308" y="3420692"/>
                <a:ext cx="1757661" cy="526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1662" i="1">
                              <a:latin typeface="Cambria Math" panose="02040503050406030204" pitchFamily="18" charset="0"/>
                            </a:rPr>
                          </m:ctrlPr>
                        </m:sSubPr>
                        <m:e>
                          <m:r>
                            <a:rPr lang="en-GB" sz="1662" i="1">
                              <a:latin typeface="Cambria Math" panose="02040503050406030204" pitchFamily="18" charset="0"/>
                            </a:rPr>
                            <m:t>𝛾</m:t>
                          </m:r>
                        </m:e>
                        <m:sub>
                          <m:r>
                            <a:rPr lang="en-GB" sz="1662" i="1">
                              <a:latin typeface="Cambria Math" panose="02040503050406030204" pitchFamily="18" charset="0"/>
                            </a:rPr>
                            <m:t>𝐶𝑇𝐴𝐶</m:t>
                          </m:r>
                        </m:sub>
                      </m:sSub>
                      <m:r>
                        <a:rPr lang="en-GB" sz="1662">
                          <a:latin typeface="Cambria Math" panose="02040503050406030204" pitchFamily="18" charset="0"/>
                        </a:rPr>
                        <m:t>=</m:t>
                      </m:r>
                      <m:f>
                        <m:fPr>
                          <m:ctrlPr>
                            <a:rPr lang="en-GB" sz="1662" i="1">
                              <a:latin typeface="Cambria Math" panose="02040503050406030204" pitchFamily="18" charset="0"/>
                            </a:rPr>
                          </m:ctrlPr>
                        </m:fPr>
                        <m:num>
                          <m:r>
                            <a:rPr lang="en-GB" sz="1662" i="1">
                              <a:latin typeface="Cambria Math" panose="02040503050406030204" pitchFamily="18" charset="0"/>
                            </a:rPr>
                            <m:t>𝜋</m:t>
                          </m:r>
                        </m:num>
                        <m:den>
                          <m:r>
                            <a:rPr lang="en-GB" sz="1662">
                              <a:latin typeface="Cambria Math" panose="02040503050406030204" pitchFamily="18" charset="0"/>
                            </a:rPr>
                            <m:t>2</m:t>
                          </m:r>
                        </m:den>
                      </m:f>
                      <m:r>
                        <a:rPr lang="es-ES" sz="1662" i="1">
                          <a:latin typeface="Cambria Math" panose="02040503050406030204" pitchFamily="18" charset="0"/>
                        </a:rPr>
                        <m:t> (</m:t>
                      </m:r>
                      <m:r>
                        <a:rPr lang="es-ES" sz="1662" i="1">
                          <a:latin typeface="Cambria Math" panose="02040503050406030204" pitchFamily="18" charset="0"/>
                        </a:rPr>
                        <m:t>𝑟𝑎𝑑</m:t>
                      </m:r>
                      <m:r>
                        <a:rPr lang="es-ES" sz="1662" i="1">
                          <a:latin typeface="Cambria Math" panose="02040503050406030204" pitchFamily="18" charset="0"/>
                        </a:rPr>
                        <m:t>)</m:t>
                      </m:r>
                    </m:oMath>
                  </m:oMathPara>
                </a14:m>
                <a:endParaRPr lang="en-GB" sz="1662" dirty="0"/>
              </a:p>
            </p:txBody>
          </p:sp>
        </mc:Choice>
        <mc:Fallback xmlns="">
          <p:sp>
            <p:nvSpPr>
              <p:cNvPr id="8" name="Rectangle 7">
                <a:extLst>
                  <a:ext uri="{FF2B5EF4-FFF2-40B4-BE49-F238E27FC236}">
                    <a16:creationId xmlns:a16="http://schemas.microsoft.com/office/drawing/2014/main" id="{B3C7DAD6-BBCB-4581-995F-4A55D366425F}"/>
                  </a:ext>
                </a:extLst>
              </p:cNvPr>
              <p:cNvSpPr>
                <a:spLocks noRot="1" noChangeAspect="1" noMove="1" noResize="1" noEditPoints="1" noAdjustHandles="1" noChangeArrowheads="1" noChangeShapeType="1" noTextEdit="1"/>
              </p:cNvSpPr>
              <p:nvPr/>
            </p:nvSpPr>
            <p:spPr>
              <a:xfrm>
                <a:off x="2492308" y="3420692"/>
                <a:ext cx="1757661" cy="526554"/>
              </a:xfrm>
              <a:prstGeom prst="rect">
                <a:avLst/>
              </a:prstGeom>
              <a:blipFill>
                <a:blip r:embed="rId4"/>
                <a:stretch>
                  <a:fillRect b="-3448"/>
                </a:stretch>
              </a:blipFill>
            </p:spPr>
            <p:txBody>
              <a:bodyPr/>
              <a:lstStyle/>
              <a:p>
                <a:r>
                  <a:rPr lang="es-ES">
                    <a:noFill/>
                  </a:rPr>
                  <a:t> </a:t>
                </a:r>
              </a:p>
            </p:txBody>
          </p:sp>
        </mc:Fallback>
      </mc:AlternateContent>
      <p:pic>
        <p:nvPicPr>
          <p:cNvPr id="10" name="Picture 9">
            <a:extLst>
              <a:ext uri="{FF2B5EF4-FFF2-40B4-BE49-F238E27FC236}">
                <a16:creationId xmlns:a16="http://schemas.microsoft.com/office/drawing/2014/main" id="{B2F0ADC0-770A-4B4D-A873-474D1772450F}"/>
              </a:ext>
            </a:extLst>
          </p:cNvPr>
          <p:cNvPicPr>
            <a:picLocks noChangeAspect="1"/>
          </p:cNvPicPr>
          <p:nvPr/>
        </p:nvPicPr>
        <p:blipFill>
          <a:blip r:embed="rId5"/>
          <a:stretch>
            <a:fillRect/>
          </a:stretch>
        </p:blipFill>
        <p:spPr>
          <a:xfrm>
            <a:off x="2326155" y="2589923"/>
            <a:ext cx="6878862" cy="3987692"/>
          </a:xfrm>
          <a:prstGeom prst="rect">
            <a:avLst/>
          </a:prstGeom>
        </p:spPr>
      </p:pic>
      <p:sp>
        <p:nvSpPr>
          <p:cNvPr id="11" name="Slide Number Placeholder 10">
            <a:extLst>
              <a:ext uri="{FF2B5EF4-FFF2-40B4-BE49-F238E27FC236}">
                <a16:creationId xmlns:a16="http://schemas.microsoft.com/office/drawing/2014/main" id="{11B166A9-FD36-49C7-8FE1-A92BF410BF51}"/>
              </a:ext>
            </a:extLst>
          </p:cNvPr>
          <p:cNvSpPr>
            <a:spLocks noGrp="1"/>
          </p:cNvSpPr>
          <p:nvPr>
            <p:ph type="sldNum" sz="quarter" idx="12"/>
          </p:nvPr>
        </p:nvSpPr>
        <p:spPr/>
        <p:txBody>
          <a:bodyPr/>
          <a:lstStyle/>
          <a:p>
            <a:fld id="{AC73A611-7CB3-407B-8955-E73429FEB09D}" type="slidenum">
              <a:rPr lang="ca-ES" smtClean="0"/>
              <a:pPr/>
              <a:t>20</a:t>
            </a:fld>
            <a:endParaRPr lang="ca-ES"/>
          </a:p>
        </p:txBody>
      </p:sp>
    </p:spTree>
    <p:extLst>
      <p:ext uri="{BB962C8B-B14F-4D97-AF65-F5344CB8AC3E}">
        <p14:creationId xmlns:p14="http://schemas.microsoft.com/office/powerpoint/2010/main" val="35450827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p:cNvSpPr>
            <a:spLocks noGrp="1"/>
          </p:cNvSpPr>
          <p:nvPr>
            <p:ph type="title"/>
          </p:nvPr>
        </p:nvSpPr>
        <p:spPr/>
        <p:txBody>
          <a:bodyPr/>
          <a:lstStyle/>
          <a:p>
            <a:r>
              <a:rPr lang="en-GB" dirty="0">
                <a:solidFill>
                  <a:schemeClr val="bg1">
                    <a:lumMod val="75000"/>
                  </a:schemeClr>
                </a:solidFill>
              </a:rPr>
              <a:t>Control Strategies at LBEF zone</a:t>
            </a:r>
          </a:p>
        </p:txBody>
      </p:sp>
      <p:sp>
        <p:nvSpPr>
          <p:cNvPr id="3" name="Contenidor de contingut 2"/>
          <p:cNvSpPr>
            <a:spLocks noGrp="1"/>
          </p:cNvSpPr>
          <p:nvPr>
            <p:ph idx="1"/>
          </p:nvPr>
        </p:nvSpPr>
        <p:spPr/>
        <p:txBody>
          <a:bodyPr>
            <a:normAutofit/>
          </a:bodyPr>
          <a:lstStyle/>
          <a:p>
            <a:pPr marL="422041" lvl="1" indent="0">
              <a:buNone/>
            </a:pPr>
            <a:r>
              <a:rPr lang="en-GB" dirty="0"/>
              <a:t>Different Torque vs Current strategies of a SPMSM</a:t>
            </a:r>
          </a:p>
        </p:txBody>
      </p:sp>
      <p:sp>
        <p:nvSpPr>
          <p:cNvPr id="5" name="Contenidor de peu de pàgina 4"/>
          <p:cNvSpPr>
            <a:spLocks noGrp="1"/>
          </p:cNvSpPr>
          <p:nvPr>
            <p:ph type="ftr" sz="quarter" idx="11"/>
          </p:nvPr>
        </p:nvSpPr>
        <p:spPr/>
        <p:txBody>
          <a:bodyPr/>
          <a:lstStyle/>
          <a:p>
            <a:pPr defTabSz="844083"/>
            <a:r>
              <a:rPr lang="ca-ES">
                <a:solidFill>
                  <a:prstClr val="black">
                    <a:tint val="75000"/>
                  </a:prstClr>
                </a:solidFill>
                <a:latin typeface="Calibri"/>
              </a:rPr>
              <a:t>PMSM motor control</a:t>
            </a:r>
          </a:p>
        </p:txBody>
      </p:sp>
      <p:pic>
        <p:nvPicPr>
          <p:cNvPr id="6" name="Picture 5">
            <a:extLst>
              <a:ext uri="{FF2B5EF4-FFF2-40B4-BE49-F238E27FC236}">
                <a16:creationId xmlns:a16="http://schemas.microsoft.com/office/drawing/2014/main" id="{216D30DD-995D-4FB2-AC9E-BA2FF3FEC7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7800" y="2091462"/>
            <a:ext cx="3987692" cy="3987692"/>
          </a:xfrm>
          <a:prstGeom prst="rect">
            <a:avLst/>
          </a:prstGeom>
        </p:spPr>
      </p:pic>
      <p:sp>
        <p:nvSpPr>
          <p:cNvPr id="7" name="Slide Number Placeholder 6">
            <a:extLst>
              <a:ext uri="{FF2B5EF4-FFF2-40B4-BE49-F238E27FC236}">
                <a16:creationId xmlns:a16="http://schemas.microsoft.com/office/drawing/2014/main" id="{D6448970-3E59-4183-B227-C65E155A8549}"/>
              </a:ext>
            </a:extLst>
          </p:cNvPr>
          <p:cNvSpPr>
            <a:spLocks noGrp="1"/>
          </p:cNvSpPr>
          <p:nvPr>
            <p:ph type="sldNum" sz="quarter" idx="12"/>
          </p:nvPr>
        </p:nvSpPr>
        <p:spPr/>
        <p:txBody>
          <a:bodyPr/>
          <a:lstStyle/>
          <a:p>
            <a:fld id="{AC73A611-7CB3-407B-8955-E73429FEB09D}" type="slidenum">
              <a:rPr lang="ca-ES" smtClean="0"/>
              <a:pPr/>
              <a:t>21</a:t>
            </a:fld>
            <a:endParaRPr lang="ca-ES"/>
          </a:p>
        </p:txBody>
      </p:sp>
    </p:spTree>
    <p:extLst>
      <p:ext uri="{BB962C8B-B14F-4D97-AF65-F5344CB8AC3E}">
        <p14:creationId xmlns:p14="http://schemas.microsoft.com/office/powerpoint/2010/main" val="31396916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p:cNvSpPr>
            <a:spLocks noGrp="1"/>
          </p:cNvSpPr>
          <p:nvPr>
            <p:ph type="title"/>
          </p:nvPr>
        </p:nvSpPr>
        <p:spPr/>
        <p:txBody>
          <a:bodyPr/>
          <a:lstStyle/>
          <a:p>
            <a:r>
              <a:rPr lang="en-GB" dirty="0">
                <a:solidFill>
                  <a:schemeClr val="bg1">
                    <a:lumMod val="75000"/>
                  </a:schemeClr>
                </a:solidFill>
              </a:rPr>
              <a:t>Control Strategies at LBEF zone</a:t>
            </a:r>
          </a:p>
        </p:txBody>
      </p:sp>
      <p:sp>
        <p:nvSpPr>
          <p:cNvPr id="3" name="Contenidor de contingut 2"/>
          <p:cNvSpPr>
            <a:spLocks noGrp="1"/>
          </p:cNvSpPr>
          <p:nvPr>
            <p:ph idx="1"/>
          </p:nvPr>
        </p:nvSpPr>
        <p:spPr/>
        <p:txBody>
          <a:bodyPr>
            <a:normAutofit/>
          </a:bodyPr>
          <a:lstStyle/>
          <a:p>
            <a:pPr marL="422041" lvl="1" indent="0">
              <a:buNone/>
            </a:pPr>
            <a:r>
              <a:rPr lang="en-GB" dirty="0"/>
              <a:t>Current Trajectories of a SPMSM</a:t>
            </a:r>
          </a:p>
        </p:txBody>
      </p:sp>
      <p:sp>
        <p:nvSpPr>
          <p:cNvPr id="5" name="Contenidor de peu de pàgina 4"/>
          <p:cNvSpPr>
            <a:spLocks noGrp="1"/>
          </p:cNvSpPr>
          <p:nvPr>
            <p:ph type="ftr" sz="quarter" idx="11"/>
          </p:nvPr>
        </p:nvSpPr>
        <p:spPr>
          <a:xfrm>
            <a:off x="3124200" y="6379012"/>
            <a:ext cx="2895600" cy="365125"/>
          </a:xfrm>
        </p:spPr>
        <p:txBody>
          <a:bodyPr/>
          <a:lstStyle/>
          <a:p>
            <a:pPr defTabSz="844083"/>
            <a:r>
              <a:rPr lang="ca-ES">
                <a:solidFill>
                  <a:prstClr val="black">
                    <a:tint val="75000"/>
                  </a:prstClr>
                </a:solidFill>
                <a:latin typeface="Calibri"/>
              </a:rPr>
              <a:t>PMSM motor control</a:t>
            </a:r>
            <a:endParaRPr lang="ca-ES" dirty="0">
              <a:solidFill>
                <a:prstClr val="black">
                  <a:tint val="75000"/>
                </a:prstClr>
              </a:solidFill>
              <a:latin typeface="Calibri"/>
            </a:endParaRPr>
          </a:p>
        </p:txBody>
      </p:sp>
      <p:pic>
        <p:nvPicPr>
          <p:cNvPr id="6" name="Picture 5">
            <a:extLst>
              <a:ext uri="{FF2B5EF4-FFF2-40B4-BE49-F238E27FC236}">
                <a16:creationId xmlns:a16="http://schemas.microsoft.com/office/drawing/2014/main" id="{810E2F97-ABDC-4B20-86D4-74A7DAF9C1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8154" y="2091462"/>
            <a:ext cx="3987692" cy="3987692"/>
          </a:xfrm>
          <a:prstGeom prst="rect">
            <a:avLst/>
          </a:prstGeom>
        </p:spPr>
      </p:pic>
      <p:sp>
        <p:nvSpPr>
          <p:cNvPr id="7" name="Slide Number Placeholder 6">
            <a:extLst>
              <a:ext uri="{FF2B5EF4-FFF2-40B4-BE49-F238E27FC236}">
                <a16:creationId xmlns:a16="http://schemas.microsoft.com/office/drawing/2014/main" id="{4F73D2D9-7A84-48BD-8AE8-B85CE6AFAF45}"/>
              </a:ext>
            </a:extLst>
          </p:cNvPr>
          <p:cNvSpPr>
            <a:spLocks noGrp="1"/>
          </p:cNvSpPr>
          <p:nvPr>
            <p:ph type="sldNum" sz="quarter" idx="12"/>
          </p:nvPr>
        </p:nvSpPr>
        <p:spPr/>
        <p:txBody>
          <a:bodyPr/>
          <a:lstStyle/>
          <a:p>
            <a:fld id="{AC73A611-7CB3-407B-8955-E73429FEB09D}" type="slidenum">
              <a:rPr lang="ca-ES" smtClean="0"/>
              <a:pPr/>
              <a:t>22</a:t>
            </a:fld>
            <a:endParaRPr lang="ca-ES"/>
          </a:p>
        </p:txBody>
      </p:sp>
    </p:spTree>
    <p:extLst>
      <p:ext uri="{BB962C8B-B14F-4D97-AF65-F5344CB8AC3E}">
        <p14:creationId xmlns:p14="http://schemas.microsoft.com/office/powerpoint/2010/main" val="4005412293"/>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p:cNvSpPr>
            <a:spLocks noGrp="1"/>
          </p:cNvSpPr>
          <p:nvPr>
            <p:ph type="title"/>
          </p:nvPr>
        </p:nvSpPr>
        <p:spPr/>
        <p:txBody>
          <a:bodyPr/>
          <a:lstStyle/>
          <a:p>
            <a:r>
              <a:rPr lang="en-GB" dirty="0">
                <a:solidFill>
                  <a:schemeClr val="bg1">
                    <a:lumMod val="75000"/>
                  </a:schemeClr>
                </a:solidFill>
              </a:rPr>
              <a:t>Control Strategies at LBEF zone</a:t>
            </a:r>
          </a:p>
        </p:txBody>
      </p:sp>
      <p:sp>
        <p:nvSpPr>
          <p:cNvPr id="3" name="Contenidor de contingut 2"/>
          <p:cNvSpPr>
            <a:spLocks noGrp="1"/>
          </p:cNvSpPr>
          <p:nvPr>
            <p:ph idx="1"/>
          </p:nvPr>
        </p:nvSpPr>
        <p:spPr/>
        <p:txBody>
          <a:bodyPr>
            <a:normAutofit/>
          </a:bodyPr>
          <a:lstStyle/>
          <a:p>
            <a:pPr marL="422041" lvl="1" indent="0">
              <a:buNone/>
            </a:pPr>
            <a:r>
              <a:rPr lang="en-GB" dirty="0"/>
              <a:t>Different Torque vs Current strategies of a IPMSM</a:t>
            </a:r>
          </a:p>
        </p:txBody>
      </p:sp>
      <p:sp>
        <p:nvSpPr>
          <p:cNvPr id="5" name="Contenidor de peu de pàgina 4"/>
          <p:cNvSpPr>
            <a:spLocks noGrp="1"/>
          </p:cNvSpPr>
          <p:nvPr>
            <p:ph type="ftr" sz="quarter" idx="11"/>
          </p:nvPr>
        </p:nvSpPr>
        <p:spPr/>
        <p:txBody>
          <a:bodyPr/>
          <a:lstStyle/>
          <a:p>
            <a:pPr defTabSz="844083"/>
            <a:r>
              <a:rPr lang="ca-ES">
                <a:solidFill>
                  <a:prstClr val="black">
                    <a:tint val="75000"/>
                  </a:prstClr>
                </a:solidFill>
                <a:latin typeface="Calibri"/>
              </a:rPr>
              <a:t>PMSM motor control</a:t>
            </a:r>
          </a:p>
        </p:txBody>
      </p:sp>
      <p:pic>
        <p:nvPicPr>
          <p:cNvPr id="12" name="Picture 11">
            <a:extLst>
              <a:ext uri="{FF2B5EF4-FFF2-40B4-BE49-F238E27FC236}">
                <a16:creationId xmlns:a16="http://schemas.microsoft.com/office/drawing/2014/main" id="{CCFC20EE-E662-45C4-BEB7-18AED61009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8154" y="2091462"/>
            <a:ext cx="3987692" cy="3987692"/>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3F53323A-3521-4476-B00E-504B3FDAC826}"/>
                  </a:ext>
                </a:extLst>
              </p:cNvPr>
              <p:cNvSpPr/>
              <p:nvPr/>
            </p:nvSpPr>
            <p:spPr>
              <a:xfrm>
                <a:off x="6646154" y="2091462"/>
                <a:ext cx="739241" cy="3481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sz="1662" i="1">
                          <a:latin typeface="Cambria Math" panose="02040503050406030204" pitchFamily="18" charset="0"/>
                        </a:rPr>
                        <m:t>𝜉</m:t>
                      </m:r>
                      <m:r>
                        <a:rPr lang="es-ES" sz="1662" i="1">
                          <a:latin typeface="Cambria Math" panose="02040503050406030204" pitchFamily="18" charset="0"/>
                        </a:rPr>
                        <m:t>=2</m:t>
                      </m:r>
                    </m:oMath>
                  </m:oMathPara>
                </a14:m>
                <a:endParaRPr lang="en-GB" sz="1662" dirty="0"/>
              </a:p>
            </p:txBody>
          </p:sp>
        </mc:Choice>
        <mc:Fallback xmlns="">
          <p:sp>
            <p:nvSpPr>
              <p:cNvPr id="6" name="Rectangle 5">
                <a:extLst>
                  <a:ext uri="{FF2B5EF4-FFF2-40B4-BE49-F238E27FC236}">
                    <a16:creationId xmlns:a16="http://schemas.microsoft.com/office/drawing/2014/main" id="{3F53323A-3521-4476-B00E-504B3FDAC826}"/>
                  </a:ext>
                </a:extLst>
              </p:cNvPr>
              <p:cNvSpPr>
                <a:spLocks noRot="1" noChangeAspect="1" noMove="1" noResize="1" noEditPoints="1" noAdjustHandles="1" noChangeArrowheads="1" noChangeShapeType="1" noTextEdit="1"/>
              </p:cNvSpPr>
              <p:nvPr/>
            </p:nvSpPr>
            <p:spPr>
              <a:xfrm>
                <a:off x="6646154" y="2091462"/>
                <a:ext cx="739241" cy="348109"/>
              </a:xfrm>
              <a:prstGeom prst="rect">
                <a:avLst/>
              </a:prstGeom>
              <a:blipFill>
                <a:blip r:embed="rId3"/>
                <a:stretch>
                  <a:fillRect b="-12281"/>
                </a:stretch>
              </a:blipFill>
            </p:spPr>
            <p:txBody>
              <a:bodyPr/>
              <a:lstStyle/>
              <a:p>
                <a:r>
                  <a:rPr lang="es-ES">
                    <a:noFill/>
                  </a:rPr>
                  <a:t> </a:t>
                </a:r>
              </a:p>
            </p:txBody>
          </p:sp>
        </mc:Fallback>
      </mc:AlternateContent>
      <p:sp>
        <p:nvSpPr>
          <p:cNvPr id="7" name="Slide Number Placeholder 6">
            <a:extLst>
              <a:ext uri="{FF2B5EF4-FFF2-40B4-BE49-F238E27FC236}">
                <a16:creationId xmlns:a16="http://schemas.microsoft.com/office/drawing/2014/main" id="{5A097E47-74A2-47A5-A706-E537A826DC8A}"/>
              </a:ext>
            </a:extLst>
          </p:cNvPr>
          <p:cNvSpPr>
            <a:spLocks noGrp="1"/>
          </p:cNvSpPr>
          <p:nvPr>
            <p:ph type="sldNum" sz="quarter" idx="12"/>
          </p:nvPr>
        </p:nvSpPr>
        <p:spPr/>
        <p:txBody>
          <a:bodyPr/>
          <a:lstStyle/>
          <a:p>
            <a:fld id="{AC73A611-7CB3-407B-8955-E73429FEB09D}" type="slidenum">
              <a:rPr lang="ca-ES" smtClean="0"/>
              <a:pPr/>
              <a:t>23</a:t>
            </a:fld>
            <a:endParaRPr lang="ca-ES"/>
          </a:p>
        </p:txBody>
      </p:sp>
    </p:spTree>
    <p:extLst>
      <p:ext uri="{BB962C8B-B14F-4D97-AF65-F5344CB8AC3E}">
        <p14:creationId xmlns:p14="http://schemas.microsoft.com/office/powerpoint/2010/main" val="400001116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p:cNvSpPr>
            <a:spLocks noGrp="1"/>
          </p:cNvSpPr>
          <p:nvPr>
            <p:ph type="title"/>
          </p:nvPr>
        </p:nvSpPr>
        <p:spPr/>
        <p:txBody>
          <a:bodyPr/>
          <a:lstStyle/>
          <a:p>
            <a:r>
              <a:rPr lang="en-GB" dirty="0">
                <a:solidFill>
                  <a:schemeClr val="bg1">
                    <a:lumMod val="75000"/>
                  </a:schemeClr>
                </a:solidFill>
              </a:rPr>
              <a:t>Control Strategies at LBEF zone</a:t>
            </a:r>
          </a:p>
        </p:txBody>
      </p:sp>
      <p:sp>
        <p:nvSpPr>
          <p:cNvPr id="3" name="Contenidor de contingut 2"/>
          <p:cNvSpPr>
            <a:spLocks noGrp="1"/>
          </p:cNvSpPr>
          <p:nvPr>
            <p:ph idx="1"/>
          </p:nvPr>
        </p:nvSpPr>
        <p:spPr/>
        <p:txBody>
          <a:bodyPr>
            <a:normAutofit/>
          </a:bodyPr>
          <a:lstStyle/>
          <a:p>
            <a:pPr marL="422041" lvl="1" indent="0">
              <a:buNone/>
            </a:pPr>
            <a:r>
              <a:rPr lang="en-GB" dirty="0"/>
              <a:t>Current Trajectories of a IPMSM</a:t>
            </a:r>
          </a:p>
        </p:txBody>
      </p:sp>
      <p:sp>
        <p:nvSpPr>
          <p:cNvPr id="5" name="Contenidor de peu de pàgina 4"/>
          <p:cNvSpPr>
            <a:spLocks noGrp="1"/>
          </p:cNvSpPr>
          <p:nvPr>
            <p:ph type="ftr" sz="quarter" idx="11"/>
          </p:nvPr>
        </p:nvSpPr>
        <p:spPr/>
        <p:txBody>
          <a:bodyPr/>
          <a:lstStyle/>
          <a:p>
            <a:pPr defTabSz="844083"/>
            <a:r>
              <a:rPr lang="ca-ES">
                <a:solidFill>
                  <a:prstClr val="black">
                    <a:tint val="75000"/>
                  </a:prstClr>
                </a:solidFill>
                <a:latin typeface="Calibri"/>
              </a:rPr>
              <a:t>PMSM motor control</a:t>
            </a:r>
          </a:p>
        </p:txBody>
      </p:sp>
      <p:pic>
        <p:nvPicPr>
          <p:cNvPr id="16" name="Picture 15">
            <a:extLst>
              <a:ext uri="{FF2B5EF4-FFF2-40B4-BE49-F238E27FC236}">
                <a16:creationId xmlns:a16="http://schemas.microsoft.com/office/drawing/2014/main" id="{2387F4AF-494E-4A4D-90EB-033D5029C7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8154" y="2091462"/>
            <a:ext cx="3987692" cy="3987692"/>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4A0A72D-21B6-45BE-A3B9-A2F3CB46145B}"/>
                  </a:ext>
                </a:extLst>
              </p:cNvPr>
              <p:cNvSpPr/>
              <p:nvPr/>
            </p:nvSpPr>
            <p:spPr>
              <a:xfrm>
                <a:off x="6646154" y="2091462"/>
                <a:ext cx="739241" cy="3481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sz="1662" i="1">
                          <a:latin typeface="Cambria Math" panose="02040503050406030204" pitchFamily="18" charset="0"/>
                        </a:rPr>
                        <m:t>𝜉</m:t>
                      </m:r>
                      <m:r>
                        <a:rPr lang="es-ES" sz="1662" i="1">
                          <a:latin typeface="Cambria Math" panose="02040503050406030204" pitchFamily="18" charset="0"/>
                        </a:rPr>
                        <m:t>=2</m:t>
                      </m:r>
                    </m:oMath>
                  </m:oMathPara>
                </a14:m>
                <a:endParaRPr lang="en-GB" sz="1662" dirty="0"/>
              </a:p>
            </p:txBody>
          </p:sp>
        </mc:Choice>
        <mc:Fallback xmlns="">
          <p:sp>
            <p:nvSpPr>
              <p:cNvPr id="6" name="Rectangle 5">
                <a:extLst>
                  <a:ext uri="{FF2B5EF4-FFF2-40B4-BE49-F238E27FC236}">
                    <a16:creationId xmlns:a16="http://schemas.microsoft.com/office/drawing/2014/main" id="{C4A0A72D-21B6-45BE-A3B9-A2F3CB46145B}"/>
                  </a:ext>
                </a:extLst>
              </p:cNvPr>
              <p:cNvSpPr>
                <a:spLocks noRot="1" noChangeAspect="1" noMove="1" noResize="1" noEditPoints="1" noAdjustHandles="1" noChangeArrowheads="1" noChangeShapeType="1" noTextEdit="1"/>
              </p:cNvSpPr>
              <p:nvPr/>
            </p:nvSpPr>
            <p:spPr>
              <a:xfrm>
                <a:off x="6646154" y="2091462"/>
                <a:ext cx="739241" cy="348109"/>
              </a:xfrm>
              <a:prstGeom prst="rect">
                <a:avLst/>
              </a:prstGeom>
              <a:blipFill>
                <a:blip r:embed="rId3"/>
                <a:stretch>
                  <a:fillRect b="-12281"/>
                </a:stretch>
              </a:blipFill>
            </p:spPr>
            <p:txBody>
              <a:bodyPr/>
              <a:lstStyle/>
              <a:p>
                <a:r>
                  <a:rPr lang="es-ES">
                    <a:noFill/>
                  </a:rPr>
                  <a:t> </a:t>
                </a:r>
              </a:p>
            </p:txBody>
          </p:sp>
        </mc:Fallback>
      </mc:AlternateContent>
      <p:sp>
        <p:nvSpPr>
          <p:cNvPr id="7" name="Slide Number Placeholder 6">
            <a:extLst>
              <a:ext uri="{FF2B5EF4-FFF2-40B4-BE49-F238E27FC236}">
                <a16:creationId xmlns:a16="http://schemas.microsoft.com/office/drawing/2014/main" id="{CA580BE6-FBCD-4F80-943D-8A6BE9ECDBE4}"/>
              </a:ext>
            </a:extLst>
          </p:cNvPr>
          <p:cNvSpPr>
            <a:spLocks noGrp="1"/>
          </p:cNvSpPr>
          <p:nvPr>
            <p:ph type="sldNum" sz="quarter" idx="12"/>
          </p:nvPr>
        </p:nvSpPr>
        <p:spPr/>
        <p:txBody>
          <a:bodyPr/>
          <a:lstStyle/>
          <a:p>
            <a:fld id="{AC73A611-7CB3-407B-8955-E73429FEB09D}" type="slidenum">
              <a:rPr lang="ca-ES" smtClean="0"/>
              <a:pPr/>
              <a:t>24</a:t>
            </a:fld>
            <a:endParaRPr lang="ca-ES"/>
          </a:p>
        </p:txBody>
      </p:sp>
    </p:spTree>
    <p:extLst>
      <p:ext uri="{BB962C8B-B14F-4D97-AF65-F5344CB8AC3E}">
        <p14:creationId xmlns:p14="http://schemas.microsoft.com/office/powerpoint/2010/main" val="1387229746"/>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Título"/>
          <p:cNvSpPr>
            <a:spLocks noGrp="1"/>
          </p:cNvSpPr>
          <p:nvPr>
            <p:ph type="title"/>
          </p:nvPr>
        </p:nvSpPr>
        <p:spPr/>
        <p:txBody>
          <a:bodyPr/>
          <a:lstStyle/>
          <a:p>
            <a:r>
              <a:rPr lang="en-GB" dirty="0"/>
              <a:t>Control Strategies at FW zone</a:t>
            </a:r>
            <a:endParaRPr lang="en-GB" noProof="0" dirty="0"/>
          </a:p>
        </p:txBody>
      </p:sp>
      <p:sp>
        <p:nvSpPr>
          <p:cNvPr id="7" name="6 Marcador de texto"/>
          <p:cNvSpPr>
            <a:spLocks noGrp="1"/>
          </p:cNvSpPr>
          <p:nvPr>
            <p:ph type="body" idx="1"/>
          </p:nvPr>
        </p:nvSpPr>
        <p:spPr/>
        <p:txBody>
          <a:bodyPr/>
          <a:lstStyle/>
          <a:p>
            <a:endParaRPr lang="ca-ES" dirty="0"/>
          </a:p>
        </p:txBody>
      </p:sp>
    </p:spTree>
    <p:extLst>
      <p:ext uri="{BB962C8B-B14F-4D97-AF65-F5344CB8AC3E}">
        <p14:creationId xmlns:p14="http://schemas.microsoft.com/office/powerpoint/2010/main" val="4227241863"/>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F2416569-2811-43F1-B194-88031A3098AD}" type="slidenum">
              <a:rPr lang="en-US" smtClean="0">
                <a:solidFill>
                  <a:prstClr val="black"/>
                </a:solidFill>
              </a:rPr>
              <a:pPr/>
              <a:t>26</a:t>
            </a:fld>
            <a:endParaRPr lang="en-US" dirty="0">
              <a:solidFill>
                <a:prstClr val="black"/>
              </a:solidFill>
            </a:endParaRPr>
          </a:p>
        </p:txBody>
      </p:sp>
      <p:sp>
        <p:nvSpPr>
          <p:cNvPr id="32" name="Título 1">
            <a:extLst>
              <a:ext uri="{FF2B5EF4-FFF2-40B4-BE49-F238E27FC236}">
                <a16:creationId xmlns:a16="http://schemas.microsoft.com/office/drawing/2014/main" id="{C1207A6D-C03A-421E-92B8-0A09AC7F8CE3}"/>
              </a:ext>
            </a:extLst>
          </p:cNvPr>
          <p:cNvSpPr txBox="1">
            <a:spLocks/>
          </p:cNvSpPr>
          <p:nvPr/>
        </p:nvSpPr>
        <p:spPr>
          <a:xfrm>
            <a:off x="457200" y="457200"/>
            <a:ext cx="8229600" cy="648072"/>
          </a:xfrm>
          <a:prstGeom prst="rect">
            <a:avLst/>
          </a:prstGeom>
        </p:spPr>
        <p:txBody>
          <a:bodyPr>
            <a:noAutofit/>
          </a:bodyPr>
          <a:lstStyle>
            <a:lvl1pPr algn="ctr" defTabSz="914400" rtl="0" eaLnBrk="1" latinLnBrk="0" hangingPunct="1">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US" sz="4400" b="0" dirty="0">
                <a:solidFill>
                  <a:schemeClr val="bg1">
                    <a:lumMod val="75000"/>
                  </a:schemeClr>
                </a:solidFill>
                <a:latin typeface="+mj-lt"/>
                <a:cs typeface="+mj-cs"/>
              </a:rPr>
              <a:t>Flux Weakening</a:t>
            </a:r>
          </a:p>
        </p:txBody>
      </p:sp>
      <p:sp>
        <p:nvSpPr>
          <p:cNvPr id="33" name="Rectangle 32">
            <a:extLst>
              <a:ext uri="{FF2B5EF4-FFF2-40B4-BE49-F238E27FC236}">
                <a16:creationId xmlns:a16="http://schemas.microsoft.com/office/drawing/2014/main" id="{8C94FCB7-A824-4D36-8BAA-7B1FC5EF9F2C}"/>
              </a:ext>
            </a:extLst>
          </p:cNvPr>
          <p:cNvSpPr/>
          <p:nvPr/>
        </p:nvSpPr>
        <p:spPr>
          <a:xfrm>
            <a:off x="224956" y="1196752"/>
            <a:ext cx="8229600" cy="400110"/>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FW Strategies</a:t>
            </a:r>
          </a:p>
        </p:txBody>
      </p:sp>
      <p:pic>
        <p:nvPicPr>
          <p:cNvPr id="2" name="Imagen 1">
            <a:extLst>
              <a:ext uri="{FF2B5EF4-FFF2-40B4-BE49-F238E27FC236}">
                <a16:creationId xmlns:a16="http://schemas.microsoft.com/office/drawing/2014/main" id="{0A8C9BE6-44BB-4FB5-984C-F110FEFE3AA0}"/>
              </a:ext>
            </a:extLst>
          </p:cNvPr>
          <p:cNvPicPr>
            <a:picLocks noChangeAspect="1"/>
          </p:cNvPicPr>
          <p:nvPr/>
        </p:nvPicPr>
        <p:blipFill>
          <a:blip r:embed="rId3"/>
          <a:stretch>
            <a:fillRect/>
          </a:stretch>
        </p:blipFill>
        <p:spPr>
          <a:xfrm>
            <a:off x="0" y="1550794"/>
            <a:ext cx="9144000" cy="3756412"/>
          </a:xfrm>
          <a:prstGeom prst="rect">
            <a:avLst/>
          </a:prstGeom>
        </p:spPr>
      </p:pic>
      <p:sp>
        <p:nvSpPr>
          <p:cNvPr id="4" name="Marcador de pie de página 3">
            <a:extLst>
              <a:ext uri="{FF2B5EF4-FFF2-40B4-BE49-F238E27FC236}">
                <a16:creationId xmlns:a16="http://schemas.microsoft.com/office/drawing/2014/main" id="{49AE6B92-E9C2-4999-84AC-7A6E9275195F}"/>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2110111136"/>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F2416569-2811-43F1-B194-88031A3098AD}" type="slidenum">
              <a:rPr lang="en-US" smtClean="0">
                <a:solidFill>
                  <a:prstClr val="black"/>
                </a:solidFill>
              </a:rPr>
              <a:pPr/>
              <a:t>27</a:t>
            </a:fld>
            <a:endParaRPr lang="en-US" dirty="0">
              <a:solidFill>
                <a:prstClr val="black"/>
              </a:solidFill>
            </a:endParaRPr>
          </a:p>
        </p:txBody>
      </p:sp>
      <p:sp>
        <p:nvSpPr>
          <p:cNvPr id="32" name="Título 1">
            <a:extLst>
              <a:ext uri="{FF2B5EF4-FFF2-40B4-BE49-F238E27FC236}">
                <a16:creationId xmlns:a16="http://schemas.microsoft.com/office/drawing/2014/main" id="{C1207A6D-C03A-421E-92B8-0A09AC7F8CE3}"/>
              </a:ext>
            </a:extLst>
          </p:cNvPr>
          <p:cNvSpPr txBox="1">
            <a:spLocks/>
          </p:cNvSpPr>
          <p:nvPr/>
        </p:nvSpPr>
        <p:spPr>
          <a:xfrm>
            <a:off x="457200" y="457200"/>
            <a:ext cx="8229600" cy="648072"/>
          </a:xfrm>
          <a:prstGeom prst="rect">
            <a:avLst/>
          </a:prstGeom>
        </p:spPr>
        <p:txBody>
          <a:bodyPr>
            <a:noAutofit/>
          </a:bodyPr>
          <a:lstStyle>
            <a:lvl1pPr algn="ctr" defTabSz="914400" rtl="0" eaLnBrk="1" latinLnBrk="0" hangingPunct="1">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US" sz="4400" b="0" dirty="0">
                <a:solidFill>
                  <a:schemeClr val="bg1">
                    <a:lumMod val="75000"/>
                  </a:schemeClr>
                </a:solidFill>
                <a:latin typeface="+mj-lt"/>
                <a:cs typeface="+mj-cs"/>
              </a:rPr>
              <a:t>Flux Weakening</a:t>
            </a:r>
          </a:p>
        </p:txBody>
      </p:sp>
      <p:sp>
        <p:nvSpPr>
          <p:cNvPr id="33" name="Rectangle 32">
            <a:extLst>
              <a:ext uri="{FF2B5EF4-FFF2-40B4-BE49-F238E27FC236}">
                <a16:creationId xmlns:a16="http://schemas.microsoft.com/office/drawing/2014/main" id="{8C94FCB7-A824-4D36-8BAA-7B1FC5EF9F2C}"/>
              </a:ext>
            </a:extLst>
          </p:cNvPr>
          <p:cNvSpPr/>
          <p:nvPr/>
        </p:nvSpPr>
        <p:spPr>
          <a:xfrm>
            <a:off x="224956" y="1196752"/>
            <a:ext cx="8229600" cy="40011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FW </a:t>
            </a:r>
            <a:r>
              <a:rPr lang="en-US" sz="2000" b="1" dirty="0">
                <a:latin typeface="Calibri" panose="020F0502020204030204" pitchFamily="34" charset="0"/>
                <a:cs typeface="Calibri" panose="020F0502020204030204" pitchFamily="34" charset="0"/>
              </a:rPr>
              <a:t>Strategies</a:t>
            </a:r>
            <a:endParaRPr lang="en-US" b="1" dirty="0">
              <a:latin typeface="Calibri" panose="020F0502020204030204" pitchFamily="34" charset="0"/>
              <a:cs typeface="Calibri" panose="020F0502020204030204" pitchFamily="34" charset="0"/>
            </a:endParaRPr>
          </a:p>
        </p:txBody>
      </p:sp>
      <p:pic>
        <p:nvPicPr>
          <p:cNvPr id="4" name="Imagen 3">
            <a:extLst>
              <a:ext uri="{FF2B5EF4-FFF2-40B4-BE49-F238E27FC236}">
                <a16:creationId xmlns:a16="http://schemas.microsoft.com/office/drawing/2014/main" id="{15ECA46D-FA8C-4B4E-9F14-201AEA036762}"/>
              </a:ext>
            </a:extLst>
          </p:cNvPr>
          <p:cNvPicPr>
            <a:picLocks noChangeAspect="1"/>
          </p:cNvPicPr>
          <p:nvPr/>
        </p:nvPicPr>
        <p:blipFill>
          <a:blip r:embed="rId3"/>
          <a:stretch>
            <a:fillRect/>
          </a:stretch>
        </p:blipFill>
        <p:spPr>
          <a:xfrm>
            <a:off x="0" y="1566478"/>
            <a:ext cx="9144000" cy="3725043"/>
          </a:xfrm>
          <a:prstGeom prst="rect">
            <a:avLst/>
          </a:prstGeom>
        </p:spPr>
      </p:pic>
      <p:sp>
        <p:nvSpPr>
          <p:cNvPr id="2" name="Marcador de pie de página 1">
            <a:extLst>
              <a:ext uri="{FF2B5EF4-FFF2-40B4-BE49-F238E27FC236}">
                <a16:creationId xmlns:a16="http://schemas.microsoft.com/office/drawing/2014/main" id="{E98ECF8C-CE10-4C3A-8BC7-89CF94D720B0}"/>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281618078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F2416569-2811-43F1-B194-88031A3098AD}" type="slidenum">
              <a:rPr lang="en-US" smtClean="0">
                <a:solidFill>
                  <a:prstClr val="black"/>
                </a:solidFill>
              </a:rPr>
              <a:pPr/>
              <a:t>28</a:t>
            </a:fld>
            <a:endParaRPr lang="en-US" dirty="0">
              <a:solidFill>
                <a:prstClr val="black"/>
              </a:solidFill>
            </a:endParaRPr>
          </a:p>
        </p:txBody>
      </p:sp>
      <p:sp>
        <p:nvSpPr>
          <p:cNvPr id="32" name="Título 1">
            <a:extLst>
              <a:ext uri="{FF2B5EF4-FFF2-40B4-BE49-F238E27FC236}">
                <a16:creationId xmlns:a16="http://schemas.microsoft.com/office/drawing/2014/main" id="{C1207A6D-C03A-421E-92B8-0A09AC7F8CE3}"/>
              </a:ext>
            </a:extLst>
          </p:cNvPr>
          <p:cNvSpPr txBox="1">
            <a:spLocks/>
          </p:cNvSpPr>
          <p:nvPr/>
        </p:nvSpPr>
        <p:spPr>
          <a:xfrm>
            <a:off x="457200" y="457200"/>
            <a:ext cx="8229600" cy="648072"/>
          </a:xfrm>
          <a:prstGeom prst="rect">
            <a:avLst/>
          </a:prstGeom>
        </p:spPr>
        <p:txBody>
          <a:bodyPr>
            <a:noAutofit/>
          </a:bodyPr>
          <a:lstStyle>
            <a:lvl1pPr algn="ctr" defTabSz="914400" rtl="0" eaLnBrk="1" latinLnBrk="0" hangingPunct="1">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US" sz="4400" b="0" dirty="0">
                <a:solidFill>
                  <a:schemeClr val="bg1">
                    <a:lumMod val="75000"/>
                  </a:schemeClr>
                </a:solidFill>
                <a:latin typeface="+mj-lt"/>
                <a:cs typeface="+mj-cs"/>
              </a:rPr>
              <a:t>Flux Weakening</a:t>
            </a:r>
          </a:p>
        </p:txBody>
      </p:sp>
      <p:sp>
        <p:nvSpPr>
          <p:cNvPr id="33" name="Rectangle 32">
            <a:extLst>
              <a:ext uri="{FF2B5EF4-FFF2-40B4-BE49-F238E27FC236}">
                <a16:creationId xmlns:a16="http://schemas.microsoft.com/office/drawing/2014/main" id="{8C94FCB7-A824-4D36-8BAA-7B1FC5EF9F2C}"/>
              </a:ext>
            </a:extLst>
          </p:cNvPr>
          <p:cNvSpPr/>
          <p:nvPr/>
        </p:nvSpPr>
        <p:spPr>
          <a:xfrm>
            <a:off x="224956" y="1196752"/>
            <a:ext cx="8229600" cy="1415772"/>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VCC Control</a:t>
            </a:r>
          </a:p>
          <a:p>
            <a:endParaRPr lang="en-US" b="1"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 This methodology's main advantage is considering the resistor voltage drop and the saturation effects in the transition to/from the FW operation</a:t>
            </a:r>
          </a:p>
          <a:p>
            <a:r>
              <a:rPr lang="en-US" sz="1600" dirty="0">
                <a:latin typeface="Calibri" panose="020F0502020204030204" pitchFamily="34" charset="0"/>
                <a:cs typeface="Calibri" panose="020F0502020204030204" pitchFamily="34" charset="0"/>
              </a:rPr>
              <a:t>- Margin voltage consideration should be applied</a:t>
            </a:r>
          </a:p>
        </p:txBody>
      </p:sp>
      <p:sp>
        <p:nvSpPr>
          <p:cNvPr id="2" name="Marcador de pie de página 1">
            <a:extLst>
              <a:ext uri="{FF2B5EF4-FFF2-40B4-BE49-F238E27FC236}">
                <a16:creationId xmlns:a16="http://schemas.microsoft.com/office/drawing/2014/main" id="{E98ECF8C-CE10-4C3A-8BC7-89CF94D720B0}"/>
              </a:ext>
            </a:extLst>
          </p:cNvPr>
          <p:cNvSpPr>
            <a:spLocks noGrp="1"/>
          </p:cNvSpPr>
          <p:nvPr>
            <p:ph type="ftr" sz="quarter" idx="11"/>
          </p:nvPr>
        </p:nvSpPr>
        <p:spPr/>
        <p:txBody>
          <a:bodyPr/>
          <a:lstStyle/>
          <a:p>
            <a:r>
              <a:rPr lang="ca-ES"/>
              <a:t>PMSM motor control</a:t>
            </a:r>
          </a:p>
        </p:txBody>
      </p:sp>
      <p:pic>
        <p:nvPicPr>
          <p:cNvPr id="5" name="Imatge 4">
            <a:extLst>
              <a:ext uri="{FF2B5EF4-FFF2-40B4-BE49-F238E27FC236}">
                <a16:creationId xmlns:a16="http://schemas.microsoft.com/office/drawing/2014/main" id="{883AADB6-0ACF-4916-80E4-F06CB8C60AA6}"/>
              </a:ext>
            </a:extLst>
          </p:cNvPr>
          <p:cNvPicPr>
            <a:picLocks noChangeAspect="1"/>
          </p:cNvPicPr>
          <p:nvPr/>
        </p:nvPicPr>
        <p:blipFill>
          <a:blip r:embed="rId3"/>
          <a:stretch>
            <a:fillRect/>
          </a:stretch>
        </p:blipFill>
        <p:spPr>
          <a:xfrm>
            <a:off x="0" y="2814989"/>
            <a:ext cx="9144000" cy="1972553"/>
          </a:xfrm>
          <a:prstGeom prst="rect">
            <a:avLst/>
          </a:prstGeom>
        </p:spPr>
      </p:pic>
    </p:spTree>
    <p:extLst>
      <p:ext uri="{BB962C8B-B14F-4D97-AF65-F5344CB8AC3E}">
        <p14:creationId xmlns:p14="http://schemas.microsoft.com/office/powerpoint/2010/main" val="276652124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F2416569-2811-43F1-B194-88031A3098AD}" type="slidenum">
              <a:rPr lang="en-US" smtClean="0">
                <a:solidFill>
                  <a:prstClr val="black"/>
                </a:solidFill>
              </a:rPr>
              <a:pPr/>
              <a:t>29</a:t>
            </a:fld>
            <a:endParaRPr lang="en-US" dirty="0">
              <a:solidFill>
                <a:prstClr val="black"/>
              </a:solidFill>
            </a:endParaRPr>
          </a:p>
        </p:txBody>
      </p:sp>
      <p:sp>
        <p:nvSpPr>
          <p:cNvPr id="32" name="Título 1">
            <a:extLst>
              <a:ext uri="{FF2B5EF4-FFF2-40B4-BE49-F238E27FC236}">
                <a16:creationId xmlns:a16="http://schemas.microsoft.com/office/drawing/2014/main" id="{C1207A6D-C03A-421E-92B8-0A09AC7F8CE3}"/>
              </a:ext>
            </a:extLst>
          </p:cNvPr>
          <p:cNvSpPr txBox="1">
            <a:spLocks/>
          </p:cNvSpPr>
          <p:nvPr/>
        </p:nvSpPr>
        <p:spPr>
          <a:xfrm>
            <a:off x="457200" y="457200"/>
            <a:ext cx="8229600" cy="648072"/>
          </a:xfrm>
          <a:prstGeom prst="rect">
            <a:avLst/>
          </a:prstGeom>
        </p:spPr>
        <p:txBody>
          <a:bodyPr>
            <a:noAutofit/>
          </a:bodyPr>
          <a:lstStyle>
            <a:lvl1pPr algn="ctr" defTabSz="914400" rtl="0" eaLnBrk="1" latinLnBrk="0" hangingPunct="1">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US" sz="4400" b="0" dirty="0">
                <a:solidFill>
                  <a:schemeClr val="bg1">
                    <a:lumMod val="75000"/>
                  </a:schemeClr>
                </a:solidFill>
                <a:latin typeface="+mj-lt"/>
                <a:cs typeface="+mj-cs"/>
              </a:rPr>
              <a:t>Flux Weakening</a:t>
            </a:r>
          </a:p>
        </p:txBody>
      </p:sp>
      <p:sp>
        <p:nvSpPr>
          <p:cNvPr id="33" name="Rectangle 32">
            <a:extLst>
              <a:ext uri="{FF2B5EF4-FFF2-40B4-BE49-F238E27FC236}">
                <a16:creationId xmlns:a16="http://schemas.microsoft.com/office/drawing/2014/main" id="{8C94FCB7-A824-4D36-8BAA-7B1FC5EF9F2C}"/>
              </a:ext>
            </a:extLst>
          </p:cNvPr>
          <p:cNvSpPr/>
          <p:nvPr/>
        </p:nvSpPr>
        <p:spPr>
          <a:xfrm>
            <a:off x="224956" y="1196752"/>
            <a:ext cx="8229600" cy="923330"/>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VCC Control</a:t>
            </a:r>
          </a:p>
          <a:p>
            <a:endParaRPr lang="en-US" b="1"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 Current angle control</a:t>
            </a:r>
          </a:p>
        </p:txBody>
      </p:sp>
      <p:sp>
        <p:nvSpPr>
          <p:cNvPr id="2" name="Marcador de pie de página 1">
            <a:extLst>
              <a:ext uri="{FF2B5EF4-FFF2-40B4-BE49-F238E27FC236}">
                <a16:creationId xmlns:a16="http://schemas.microsoft.com/office/drawing/2014/main" id="{E98ECF8C-CE10-4C3A-8BC7-89CF94D720B0}"/>
              </a:ext>
            </a:extLst>
          </p:cNvPr>
          <p:cNvSpPr>
            <a:spLocks noGrp="1"/>
          </p:cNvSpPr>
          <p:nvPr>
            <p:ph type="ftr" sz="quarter" idx="11"/>
          </p:nvPr>
        </p:nvSpPr>
        <p:spPr/>
        <p:txBody>
          <a:bodyPr/>
          <a:lstStyle/>
          <a:p>
            <a:r>
              <a:rPr lang="ca-ES"/>
              <a:t>PMSM motor control</a:t>
            </a:r>
          </a:p>
        </p:txBody>
      </p:sp>
      <p:pic>
        <p:nvPicPr>
          <p:cNvPr id="4" name="Imatge 3">
            <a:extLst>
              <a:ext uri="{FF2B5EF4-FFF2-40B4-BE49-F238E27FC236}">
                <a16:creationId xmlns:a16="http://schemas.microsoft.com/office/drawing/2014/main" id="{E21839E7-4DD0-474C-AD57-132DBF589240}"/>
              </a:ext>
            </a:extLst>
          </p:cNvPr>
          <p:cNvPicPr>
            <a:picLocks noChangeAspect="1"/>
          </p:cNvPicPr>
          <p:nvPr/>
        </p:nvPicPr>
        <p:blipFill>
          <a:blip r:embed="rId3"/>
          <a:stretch>
            <a:fillRect/>
          </a:stretch>
        </p:blipFill>
        <p:spPr>
          <a:xfrm>
            <a:off x="1233841" y="2089304"/>
            <a:ext cx="6211829" cy="2403429"/>
          </a:xfrm>
          <a:prstGeom prst="rect">
            <a:avLst/>
          </a:prstGeom>
        </p:spPr>
      </p:pic>
    </p:spTree>
    <p:extLst>
      <p:ext uri="{BB962C8B-B14F-4D97-AF65-F5344CB8AC3E}">
        <p14:creationId xmlns:p14="http://schemas.microsoft.com/office/powerpoint/2010/main" val="3854901000"/>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p:cNvSpPr>
            <a:spLocks noGrp="1"/>
          </p:cNvSpPr>
          <p:nvPr>
            <p:ph type="title"/>
          </p:nvPr>
        </p:nvSpPr>
        <p:spPr/>
        <p:txBody>
          <a:bodyPr/>
          <a:lstStyle/>
          <a:p>
            <a:r>
              <a:rPr lang="en-GB" noProof="0" dirty="0"/>
              <a:t>Summary</a:t>
            </a:r>
          </a:p>
        </p:txBody>
      </p:sp>
      <p:sp>
        <p:nvSpPr>
          <p:cNvPr id="3" name="Contenidor de contingut 2"/>
          <p:cNvSpPr>
            <a:spLocks noGrp="1"/>
          </p:cNvSpPr>
          <p:nvPr>
            <p:ph idx="1"/>
          </p:nvPr>
        </p:nvSpPr>
        <p:spPr/>
        <p:txBody>
          <a:bodyPr>
            <a:normAutofit/>
          </a:bodyPr>
          <a:lstStyle/>
          <a:p>
            <a:r>
              <a:rPr lang="en-GB" dirty="0"/>
              <a:t>Electrical Model</a:t>
            </a:r>
          </a:p>
          <a:p>
            <a:endParaRPr lang="en-GB" dirty="0"/>
          </a:p>
          <a:p>
            <a:r>
              <a:rPr lang="en-GB" dirty="0"/>
              <a:t>Control Strategies at LBEF zone</a:t>
            </a:r>
          </a:p>
          <a:p>
            <a:endParaRPr lang="en-GB" dirty="0"/>
          </a:p>
          <a:p>
            <a:r>
              <a:rPr lang="en-GB" dirty="0"/>
              <a:t>Control Strategies at FW zone</a:t>
            </a:r>
          </a:p>
        </p:txBody>
      </p:sp>
      <p:sp>
        <p:nvSpPr>
          <p:cNvPr id="6" name="Slide Number Placeholder 5">
            <a:extLst>
              <a:ext uri="{FF2B5EF4-FFF2-40B4-BE49-F238E27FC236}">
                <a16:creationId xmlns:a16="http://schemas.microsoft.com/office/drawing/2014/main" id="{CDD232A3-A960-472C-B01A-48BB8331BE21}"/>
              </a:ext>
            </a:extLst>
          </p:cNvPr>
          <p:cNvSpPr>
            <a:spLocks noGrp="1"/>
          </p:cNvSpPr>
          <p:nvPr>
            <p:ph type="sldNum" sz="quarter" idx="12"/>
          </p:nvPr>
        </p:nvSpPr>
        <p:spPr/>
        <p:txBody>
          <a:bodyPr/>
          <a:lstStyle/>
          <a:p>
            <a:fld id="{AC73A611-7CB3-407B-8955-E73429FEB09D}" type="slidenum">
              <a:rPr lang="ca-ES" smtClean="0"/>
              <a:pPr/>
              <a:t>3</a:t>
            </a:fld>
            <a:endParaRPr lang="ca-ES"/>
          </a:p>
        </p:txBody>
      </p:sp>
      <p:sp>
        <p:nvSpPr>
          <p:cNvPr id="4" name="Marcador de pie de página 3">
            <a:extLst>
              <a:ext uri="{FF2B5EF4-FFF2-40B4-BE49-F238E27FC236}">
                <a16:creationId xmlns:a16="http://schemas.microsoft.com/office/drawing/2014/main" id="{CBE0576E-9DF3-411C-A0A0-30AC43263F07}"/>
              </a:ext>
            </a:extLst>
          </p:cNvPr>
          <p:cNvSpPr>
            <a:spLocks noGrp="1"/>
          </p:cNvSpPr>
          <p:nvPr>
            <p:ph type="ftr" sz="quarter" idx="11"/>
          </p:nvPr>
        </p:nvSpPr>
        <p:spPr/>
        <p:txBody>
          <a:bodyPr/>
          <a:lstStyle/>
          <a:p>
            <a:r>
              <a:rPr lang="ca-ES"/>
              <a:t>PMSM motor control</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F2416569-2811-43F1-B194-88031A3098AD}" type="slidenum">
              <a:rPr lang="en-US" smtClean="0">
                <a:solidFill>
                  <a:prstClr val="black"/>
                </a:solidFill>
              </a:rPr>
              <a:pPr/>
              <a:t>30</a:t>
            </a:fld>
            <a:endParaRPr lang="en-US" dirty="0">
              <a:solidFill>
                <a:prstClr val="black"/>
              </a:solidFill>
            </a:endParaRPr>
          </a:p>
        </p:txBody>
      </p:sp>
      <p:sp>
        <p:nvSpPr>
          <p:cNvPr id="32" name="Título 1">
            <a:extLst>
              <a:ext uri="{FF2B5EF4-FFF2-40B4-BE49-F238E27FC236}">
                <a16:creationId xmlns:a16="http://schemas.microsoft.com/office/drawing/2014/main" id="{C1207A6D-C03A-421E-92B8-0A09AC7F8CE3}"/>
              </a:ext>
            </a:extLst>
          </p:cNvPr>
          <p:cNvSpPr txBox="1">
            <a:spLocks/>
          </p:cNvSpPr>
          <p:nvPr/>
        </p:nvSpPr>
        <p:spPr>
          <a:xfrm>
            <a:off x="457200" y="457200"/>
            <a:ext cx="8229600" cy="648072"/>
          </a:xfrm>
          <a:prstGeom prst="rect">
            <a:avLst/>
          </a:prstGeom>
        </p:spPr>
        <p:txBody>
          <a:bodyPr>
            <a:noAutofit/>
          </a:bodyPr>
          <a:lstStyle>
            <a:lvl1pPr algn="ctr" defTabSz="914400" rtl="0" eaLnBrk="1" latinLnBrk="0" hangingPunct="1">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US" sz="4400" b="0" dirty="0">
                <a:solidFill>
                  <a:schemeClr val="bg1">
                    <a:lumMod val="75000"/>
                  </a:schemeClr>
                </a:solidFill>
                <a:latin typeface="+mj-lt"/>
                <a:cs typeface="+mj-cs"/>
              </a:rPr>
              <a:t>Flux Weakening</a:t>
            </a:r>
          </a:p>
        </p:txBody>
      </p:sp>
      <p:sp>
        <p:nvSpPr>
          <p:cNvPr id="33" name="Rectangle 32">
            <a:extLst>
              <a:ext uri="{FF2B5EF4-FFF2-40B4-BE49-F238E27FC236}">
                <a16:creationId xmlns:a16="http://schemas.microsoft.com/office/drawing/2014/main" id="{8C94FCB7-A824-4D36-8BAA-7B1FC5EF9F2C}"/>
              </a:ext>
            </a:extLst>
          </p:cNvPr>
          <p:cNvSpPr/>
          <p:nvPr/>
        </p:nvSpPr>
        <p:spPr>
          <a:xfrm>
            <a:off x="224956" y="1196752"/>
            <a:ext cx="8229600" cy="923330"/>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VCC Control</a:t>
            </a:r>
          </a:p>
          <a:p>
            <a:endParaRPr lang="en-US" b="1"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 Current d-axis control</a:t>
            </a:r>
          </a:p>
        </p:txBody>
      </p:sp>
      <p:sp>
        <p:nvSpPr>
          <p:cNvPr id="2" name="Marcador de pie de página 1">
            <a:extLst>
              <a:ext uri="{FF2B5EF4-FFF2-40B4-BE49-F238E27FC236}">
                <a16:creationId xmlns:a16="http://schemas.microsoft.com/office/drawing/2014/main" id="{E98ECF8C-CE10-4C3A-8BC7-89CF94D720B0}"/>
              </a:ext>
            </a:extLst>
          </p:cNvPr>
          <p:cNvSpPr>
            <a:spLocks noGrp="1"/>
          </p:cNvSpPr>
          <p:nvPr>
            <p:ph type="ftr" sz="quarter" idx="11"/>
          </p:nvPr>
        </p:nvSpPr>
        <p:spPr/>
        <p:txBody>
          <a:bodyPr/>
          <a:lstStyle/>
          <a:p>
            <a:r>
              <a:rPr lang="ca-ES"/>
              <a:t>PMSM motor control</a:t>
            </a:r>
          </a:p>
        </p:txBody>
      </p:sp>
      <p:pic>
        <p:nvPicPr>
          <p:cNvPr id="4" name="Imatge 3">
            <a:extLst>
              <a:ext uri="{FF2B5EF4-FFF2-40B4-BE49-F238E27FC236}">
                <a16:creationId xmlns:a16="http://schemas.microsoft.com/office/drawing/2014/main" id="{E21839E7-4DD0-474C-AD57-132DBF589240}"/>
              </a:ext>
            </a:extLst>
          </p:cNvPr>
          <p:cNvPicPr>
            <a:picLocks noChangeAspect="1"/>
          </p:cNvPicPr>
          <p:nvPr/>
        </p:nvPicPr>
        <p:blipFill>
          <a:blip r:embed="rId3"/>
          <a:stretch>
            <a:fillRect/>
          </a:stretch>
        </p:blipFill>
        <p:spPr>
          <a:xfrm>
            <a:off x="1233841" y="2089304"/>
            <a:ext cx="6211829" cy="2403429"/>
          </a:xfrm>
          <a:prstGeom prst="rect">
            <a:avLst/>
          </a:prstGeom>
        </p:spPr>
      </p:pic>
      <p:pic>
        <p:nvPicPr>
          <p:cNvPr id="9" name="Imatge 8">
            <a:extLst>
              <a:ext uri="{FF2B5EF4-FFF2-40B4-BE49-F238E27FC236}">
                <a16:creationId xmlns:a16="http://schemas.microsoft.com/office/drawing/2014/main" id="{E8BE178D-22E7-4238-855E-F54829413D55}"/>
              </a:ext>
            </a:extLst>
          </p:cNvPr>
          <p:cNvPicPr>
            <a:picLocks noChangeAspect="1"/>
          </p:cNvPicPr>
          <p:nvPr/>
        </p:nvPicPr>
        <p:blipFill>
          <a:blip r:embed="rId4"/>
          <a:stretch>
            <a:fillRect/>
          </a:stretch>
        </p:blipFill>
        <p:spPr>
          <a:xfrm>
            <a:off x="1063854" y="2227352"/>
            <a:ext cx="6381816" cy="3225904"/>
          </a:xfrm>
          <a:prstGeom prst="rect">
            <a:avLst/>
          </a:prstGeom>
        </p:spPr>
      </p:pic>
    </p:spTree>
    <p:extLst>
      <p:ext uri="{BB962C8B-B14F-4D97-AF65-F5344CB8AC3E}">
        <p14:creationId xmlns:p14="http://schemas.microsoft.com/office/powerpoint/2010/main" val="3102352855"/>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F2416569-2811-43F1-B194-88031A3098AD}" type="slidenum">
              <a:rPr lang="en-US" smtClean="0">
                <a:solidFill>
                  <a:prstClr val="black"/>
                </a:solidFill>
              </a:rPr>
              <a:pPr/>
              <a:t>31</a:t>
            </a:fld>
            <a:endParaRPr lang="en-US" dirty="0">
              <a:solidFill>
                <a:prstClr val="black"/>
              </a:solidFill>
            </a:endParaRPr>
          </a:p>
        </p:txBody>
      </p:sp>
      <p:sp>
        <p:nvSpPr>
          <p:cNvPr id="32" name="Título 1">
            <a:extLst>
              <a:ext uri="{FF2B5EF4-FFF2-40B4-BE49-F238E27FC236}">
                <a16:creationId xmlns:a16="http://schemas.microsoft.com/office/drawing/2014/main" id="{C1207A6D-C03A-421E-92B8-0A09AC7F8CE3}"/>
              </a:ext>
            </a:extLst>
          </p:cNvPr>
          <p:cNvSpPr txBox="1">
            <a:spLocks/>
          </p:cNvSpPr>
          <p:nvPr/>
        </p:nvSpPr>
        <p:spPr>
          <a:xfrm>
            <a:off x="457200" y="457200"/>
            <a:ext cx="8229600" cy="648072"/>
          </a:xfrm>
          <a:prstGeom prst="rect">
            <a:avLst/>
          </a:prstGeom>
        </p:spPr>
        <p:txBody>
          <a:bodyPr>
            <a:noAutofit/>
          </a:bodyPr>
          <a:lstStyle>
            <a:lvl1pPr algn="ctr" defTabSz="914400" rtl="0" eaLnBrk="1" latinLnBrk="0" hangingPunct="1">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US" sz="4400" b="0" dirty="0">
                <a:solidFill>
                  <a:schemeClr val="bg1">
                    <a:lumMod val="75000"/>
                  </a:schemeClr>
                </a:solidFill>
                <a:latin typeface="+mj-lt"/>
                <a:cs typeface="+mj-cs"/>
              </a:rPr>
              <a:t>Flux Weakening</a:t>
            </a:r>
          </a:p>
        </p:txBody>
      </p:sp>
      <p:sp>
        <p:nvSpPr>
          <p:cNvPr id="33" name="Rectangle 32">
            <a:extLst>
              <a:ext uri="{FF2B5EF4-FFF2-40B4-BE49-F238E27FC236}">
                <a16:creationId xmlns:a16="http://schemas.microsoft.com/office/drawing/2014/main" id="{8C94FCB7-A824-4D36-8BAA-7B1FC5EF9F2C}"/>
              </a:ext>
            </a:extLst>
          </p:cNvPr>
          <p:cNvSpPr/>
          <p:nvPr/>
        </p:nvSpPr>
        <p:spPr>
          <a:xfrm>
            <a:off x="224956" y="1196752"/>
            <a:ext cx="8229600" cy="923330"/>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VCC Control</a:t>
            </a:r>
          </a:p>
          <a:p>
            <a:endParaRPr lang="en-US" b="1"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 Current q-axis control</a:t>
            </a:r>
          </a:p>
        </p:txBody>
      </p:sp>
      <p:sp>
        <p:nvSpPr>
          <p:cNvPr id="2" name="Marcador de pie de página 1">
            <a:extLst>
              <a:ext uri="{FF2B5EF4-FFF2-40B4-BE49-F238E27FC236}">
                <a16:creationId xmlns:a16="http://schemas.microsoft.com/office/drawing/2014/main" id="{E98ECF8C-CE10-4C3A-8BC7-89CF94D720B0}"/>
              </a:ext>
            </a:extLst>
          </p:cNvPr>
          <p:cNvSpPr>
            <a:spLocks noGrp="1"/>
          </p:cNvSpPr>
          <p:nvPr>
            <p:ph type="ftr" sz="quarter" idx="11"/>
          </p:nvPr>
        </p:nvSpPr>
        <p:spPr/>
        <p:txBody>
          <a:bodyPr/>
          <a:lstStyle/>
          <a:p>
            <a:r>
              <a:rPr lang="ca-ES"/>
              <a:t>PMSM motor control</a:t>
            </a:r>
          </a:p>
        </p:txBody>
      </p:sp>
      <p:pic>
        <p:nvPicPr>
          <p:cNvPr id="4" name="Imatge 3">
            <a:extLst>
              <a:ext uri="{FF2B5EF4-FFF2-40B4-BE49-F238E27FC236}">
                <a16:creationId xmlns:a16="http://schemas.microsoft.com/office/drawing/2014/main" id="{E21839E7-4DD0-474C-AD57-132DBF589240}"/>
              </a:ext>
            </a:extLst>
          </p:cNvPr>
          <p:cNvPicPr>
            <a:picLocks noChangeAspect="1"/>
          </p:cNvPicPr>
          <p:nvPr/>
        </p:nvPicPr>
        <p:blipFill>
          <a:blip r:embed="rId3"/>
          <a:stretch>
            <a:fillRect/>
          </a:stretch>
        </p:blipFill>
        <p:spPr>
          <a:xfrm>
            <a:off x="1233841" y="2089304"/>
            <a:ext cx="6211829" cy="2403429"/>
          </a:xfrm>
          <a:prstGeom prst="rect">
            <a:avLst/>
          </a:prstGeom>
        </p:spPr>
      </p:pic>
      <p:pic>
        <p:nvPicPr>
          <p:cNvPr id="5" name="Imatge 4">
            <a:extLst>
              <a:ext uri="{FF2B5EF4-FFF2-40B4-BE49-F238E27FC236}">
                <a16:creationId xmlns:a16="http://schemas.microsoft.com/office/drawing/2014/main" id="{97287EA3-1C66-40D9-BDA3-1A7E4E5238A1}"/>
              </a:ext>
            </a:extLst>
          </p:cNvPr>
          <p:cNvPicPr>
            <a:picLocks noChangeAspect="1"/>
          </p:cNvPicPr>
          <p:nvPr/>
        </p:nvPicPr>
        <p:blipFill>
          <a:blip r:embed="rId4"/>
          <a:stretch>
            <a:fillRect/>
          </a:stretch>
        </p:blipFill>
        <p:spPr>
          <a:xfrm>
            <a:off x="945753" y="2227352"/>
            <a:ext cx="6964406" cy="2864449"/>
          </a:xfrm>
          <a:prstGeom prst="rect">
            <a:avLst/>
          </a:prstGeom>
        </p:spPr>
      </p:pic>
    </p:spTree>
    <p:extLst>
      <p:ext uri="{BB962C8B-B14F-4D97-AF65-F5344CB8AC3E}">
        <p14:creationId xmlns:p14="http://schemas.microsoft.com/office/powerpoint/2010/main" val="1546110433"/>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p:cNvSpPr>
            <a:spLocks noGrp="1"/>
          </p:cNvSpPr>
          <p:nvPr>
            <p:ph type="title"/>
          </p:nvPr>
        </p:nvSpPr>
        <p:spPr/>
        <p:txBody>
          <a:bodyPr/>
          <a:lstStyle/>
          <a:p>
            <a:r>
              <a:rPr lang="en-GB" dirty="0"/>
              <a:t>Control Strategies at FW zone</a:t>
            </a:r>
          </a:p>
        </p:txBody>
      </p:sp>
      <p:sp>
        <p:nvSpPr>
          <p:cNvPr id="3" name="Contenidor de contingut 2"/>
          <p:cNvSpPr>
            <a:spLocks noGrp="1"/>
          </p:cNvSpPr>
          <p:nvPr>
            <p:ph idx="1"/>
          </p:nvPr>
        </p:nvSpPr>
        <p:spPr/>
        <p:txBody>
          <a:bodyPr>
            <a:normAutofit/>
          </a:bodyPr>
          <a:lstStyle/>
          <a:p>
            <a:pPr lvl="1"/>
            <a:r>
              <a:rPr lang="en-GB" dirty="0"/>
              <a:t>Constant Torque Control (CTC)</a:t>
            </a:r>
          </a:p>
          <a:p>
            <a:pPr lvl="1"/>
            <a:endParaRPr lang="en-GB" dirty="0"/>
          </a:p>
          <a:p>
            <a:pPr lvl="1"/>
            <a:r>
              <a:rPr lang="en-GB" dirty="0"/>
              <a:t>Constant Power Control (CPC)</a:t>
            </a:r>
          </a:p>
          <a:p>
            <a:pPr lvl="1"/>
            <a:endParaRPr lang="en-GB" dirty="0"/>
          </a:p>
          <a:p>
            <a:pPr lvl="1"/>
            <a:r>
              <a:rPr lang="en-GB" dirty="0"/>
              <a:t>Current and Voltage Limit Control (CVLC)</a:t>
            </a:r>
          </a:p>
          <a:p>
            <a:pPr lvl="1"/>
            <a:endParaRPr lang="en-GB" dirty="0"/>
          </a:p>
          <a:p>
            <a:pPr lvl="1"/>
            <a:r>
              <a:rPr lang="en-GB" dirty="0"/>
              <a:t>Maximum Torque per Voltage (MTPV)</a:t>
            </a:r>
          </a:p>
        </p:txBody>
      </p:sp>
      <p:sp>
        <p:nvSpPr>
          <p:cNvPr id="5" name="Contenidor de peu de pàgina 4"/>
          <p:cNvSpPr>
            <a:spLocks noGrp="1"/>
          </p:cNvSpPr>
          <p:nvPr>
            <p:ph type="ftr" sz="quarter" idx="11"/>
          </p:nvPr>
        </p:nvSpPr>
        <p:spPr/>
        <p:txBody>
          <a:bodyPr/>
          <a:lstStyle/>
          <a:p>
            <a:pPr defTabSz="844083"/>
            <a:r>
              <a:rPr lang="ca-ES">
                <a:solidFill>
                  <a:prstClr val="black">
                    <a:tint val="75000"/>
                  </a:prstClr>
                </a:solidFill>
                <a:latin typeface="Calibri"/>
              </a:rPr>
              <a:t>PMSM motor control</a:t>
            </a:r>
          </a:p>
        </p:txBody>
      </p:sp>
      <p:sp>
        <p:nvSpPr>
          <p:cNvPr id="6" name="Slide Number Placeholder 5">
            <a:extLst>
              <a:ext uri="{FF2B5EF4-FFF2-40B4-BE49-F238E27FC236}">
                <a16:creationId xmlns:a16="http://schemas.microsoft.com/office/drawing/2014/main" id="{0ADD0131-9E81-43BB-9930-F8233139AD7F}"/>
              </a:ext>
            </a:extLst>
          </p:cNvPr>
          <p:cNvSpPr>
            <a:spLocks noGrp="1"/>
          </p:cNvSpPr>
          <p:nvPr>
            <p:ph type="sldNum" sz="quarter" idx="12"/>
          </p:nvPr>
        </p:nvSpPr>
        <p:spPr/>
        <p:txBody>
          <a:bodyPr/>
          <a:lstStyle/>
          <a:p>
            <a:fld id="{AC73A611-7CB3-407B-8955-E73429FEB09D}" type="slidenum">
              <a:rPr lang="ca-ES" smtClean="0"/>
              <a:pPr/>
              <a:t>32</a:t>
            </a:fld>
            <a:endParaRPr lang="ca-ES"/>
          </a:p>
        </p:txBody>
      </p:sp>
    </p:spTree>
    <p:extLst>
      <p:ext uri="{BB962C8B-B14F-4D97-AF65-F5344CB8AC3E}">
        <p14:creationId xmlns:p14="http://schemas.microsoft.com/office/powerpoint/2010/main" val="2406836568"/>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p:cNvSpPr>
            <a:spLocks noGrp="1"/>
          </p:cNvSpPr>
          <p:nvPr>
            <p:ph type="title"/>
          </p:nvPr>
        </p:nvSpPr>
        <p:spPr/>
        <p:txBody>
          <a:bodyPr/>
          <a:lstStyle/>
          <a:p>
            <a:r>
              <a:rPr lang="en-GB" dirty="0">
                <a:solidFill>
                  <a:schemeClr val="bg1">
                    <a:lumMod val="75000"/>
                  </a:schemeClr>
                </a:solidFill>
              </a:rPr>
              <a:t>Control Strategies at FW zone</a:t>
            </a:r>
          </a:p>
        </p:txBody>
      </p:sp>
      <p:sp>
        <p:nvSpPr>
          <p:cNvPr id="3" name="Contenidor de contingut 2"/>
          <p:cNvSpPr>
            <a:spLocks noGrp="1"/>
          </p:cNvSpPr>
          <p:nvPr>
            <p:ph idx="1"/>
          </p:nvPr>
        </p:nvSpPr>
        <p:spPr/>
        <p:txBody>
          <a:bodyPr>
            <a:normAutofit/>
          </a:bodyPr>
          <a:lstStyle/>
          <a:p>
            <a:pPr marL="422041" lvl="1" indent="0">
              <a:buNone/>
            </a:pPr>
            <a:r>
              <a:rPr lang="en-GB" dirty="0"/>
              <a:t>Constant Torque Control (CTC)</a:t>
            </a:r>
          </a:p>
        </p:txBody>
      </p:sp>
      <p:sp>
        <p:nvSpPr>
          <p:cNvPr id="5" name="Contenidor de peu de pàgina 4"/>
          <p:cNvSpPr>
            <a:spLocks noGrp="1"/>
          </p:cNvSpPr>
          <p:nvPr>
            <p:ph type="ftr" sz="quarter" idx="11"/>
          </p:nvPr>
        </p:nvSpPr>
        <p:spPr/>
        <p:txBody>
          <a:bodyPr/>
          <a:lstStyle/>
          <a:p>
            <a:pPr defTabSz="844083"/>
            <a:r>
              <a:rPr lang="ca-ES">
                <a:solidFill>
                  <a:prstClr val="black">
                    <a:tint val="75000"/>
                  </a:prstClr>
                </a:solidFill>
                <a:latin typeface="Calibri"/>
              </a:rPr>
              <a:t>PMSM motor control</a:t>
            </a:r>
          </a:p>
        </p:txBody>
      </p:sp>
      <p:pic>
        <p:nvPicPr>
          <p:cNvPr id="9" name="Picture 8">
            <a:extLst>
              <a:ext uri="{FF2B5EF4-FFF2-40B4-BE49-F238E27FC236}">
                <a16:creationId xmlns:a16="http://schemas.microsoft.com/office/drawing/2014/main" id="{8D5167C3-86FD-4D62-8ADB-34CA5C30BF90}"/>
              </a:ext>
            </a:extLst>
          </p:cNvPr>
          <p:cNvPicPr>
            <a:picLocks noChangeAspect="1"/>
          </p:cNvPicPr>
          <p:nvPr/>
        </p:nvPicPr>
        <p:blipFill>
          <a:blip r:embed="rId2"/>
          <a:stretch>
            <a:fillRect/>
          </a:stretch>
        </p:blipFill>
        <p:spPr>
          <a:xfrm>
            <a:off x="-1164461" y="2091462"/>
            <a:ext cx="6878862" cy="3987692"/>
          </a:xfrm>
          <a:prstGeom prst="rect">
            <a:avLst/>
          </a:prstGeom>
        </p:spPr>
      </p:pic>
      <p:pic>
        <p:nvPicPr>
          <p:cNvPr id="10" name="Picture 9">
            <a:extLst>
              <a:ext uri="{FF2B5EF4-FFF2-40B4-BE49-F238E27FC236}">
                <a16:creationId xmlns:a16="http://schemas.microsoft.com/office/drawing/2014/main" id="{597D536F-E1FA-41CB-8703-52ED74250079}"/>
              </a:ext>
            </a:extLst>
          </p:cNvPr>
          <p:cNvPicPr>
            <a:picLocks noChangeAspect="1"/>
          </p:cNvPicPr>
          <p:nvPr/>
        </p:nvPicPr>
        <p:blipFill>
          <a:blip r:embed="rId3"/>
          <a:stretch>
            <a:fillRect/>
          </a:stretch>
        </p:blipFill>
        <p:spPr>
          <a:xfrm>
            <a:off x="3489231" y="2091462"/>
            <a:ext cx="6878862" cy="3987692"/>
          </a:xfrm>
          <a:prstGeom prst="rect">
            <a:avLst/>
          </a:prstGeom>
        </p:spPr>
      </p:pic>
      <p:sp>
        <p:nvSpPr>
          <p:cNvPr id="11" name="Rectangle 10">
            <a:extLst>
              <a:ext uri="{FF2B5EF4-FFF2-40B4-BE49-F238E27FC236}">
                <a16:creationId xmlns:a16="http://schemas.microsoft.com/office/drawing/2014/main" id="{DBD8A9DE-4ACA-419B-936E-EDAF6F18379C}"/>
              </a:ext>
            </a:extLst>
          </p:cNvPr>
          <p:cNvSpPr/>
          <p:nvPr/>
        </p:nvSpPr>
        <p:spPr>
          <a:xfrm>
            <a:off x="1846806" y="5647154"/>
            <a:ext cx="856325" cy="353879"/>
          </a:xfrm>
          <a:prstGeom prst="rect">
            <a:avLst/>
          </a:prstGeom>
        </p:spPr>
        <p:txBody>
          <a:bodyPr wrap="none">
            <a:spAutoFit/>
          </a:bodyPr>
          <a:lstStyle/>
          <a:p>
            <a:pPr algn="ctr">
              <a:lnSpc>
                <a:spcPct val="107000"/>
              </a:lnSpc>
            </a:pPr>
            <a:r>
              <a:rPr lang="en-GB" sz="1662" dirty="0">
                <a:latin typeface="Calibri" panose="020F0502020204030204" pitchFamily="34" charset="0"/>
                <a:ea typeface="Calibri" panose="020F0502020204030204" pitchFamily="34" charset="0"/>
                <a:cs typeface="Times New Roman" panose="02020603050405020304" pitchFamily="18" charset="0"/>
              </a:rPr>
              <a:t>SPMSM</a:t>
            </a:r>
            <a:endParaRPr lang="es-ES" sz="1662" dirty="0">
              <a:latin typeface="Calibri" panose="020F0502020204030204" pitchFamily="34" charset="0"/>
              <a:ea typeface="Calibri" panose="020F0502020204030204" pitchFamily="34" charset="0"/>
              <a:cs typeface="Times New Roman" panose="02020603050405020304" pitchFamily="18" charset="0"/>
            </a:endParaRPr>
          </a:p>
        </p:txBody>
      </p:sp>
      <p:sp>
        <p:nvSpPr>
          <p:cNvPr id="12" name="Rectangle 11">
            <a:extLst>
              <a:ext uri="{FF2B5EF4-FFF2-40B4-BE49-F238E27FC236}">
                <a16:creationId xmlns:a16="http://schemas.microsoft.com/office/drawing/2014/main" id="{E4D1862A-AC4D-4D0E-8AB7-60CDD44B537E}"/>
              </a:ext>
            </a:extLst>
          </p:cNvPr>
          <p:cNvSpPr/>
          <p:nvPr/>
        </p:nvSpPr>
        <p:spPr>
          <a:xfrm>
            <a:off x="6492020" y="5647154"/>
            <a:ext cx="811441" cy="353879"/>
          </a:xfrm>
          <a:prstGeom prst="rect">
            <a:avLst/>
          </a:prstGeom>
        </p:spPr>
        <p:txBody>
          <a:bodyPr wrap="none">
            <a:spAutoFit/>
          </a:bodyPr>
          <a:lstStyle/>
          <a:p>
            <a:pPr algn="ctr">
              <a:lnSpc>
                <a:spcPct val="107000"/>
              </a:lnSpc>
            </a:pPr>
            <a:r>
              <a:rPr lang="en-GB" sz="1662" dirty="0">
                <a:latin typeface="Calibri" panose="020F0502020204030204" pitchFamily="34" charset="0"/>
                <a:ea typeface="Calibri" panose="020F0502020204030204" pitchFamily="34" charset="0"/>
                <a:cs typeface="Times New Roman" panose="02020603050405020304" pitchFamily="18" charset="0"/>
              </a:rPr>
              <a:t>IPMSM</a:t>
            </a:r>
            <a:endParaRPr lang="es-ES" sz="1662"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7BDCC582-BA55-4CAB-838C-F447E14BE333}"/>
              </a:ext>
            </a:extLst>
          </p:cNvPr>
          <p:cNvSpPr>
            <a:spLocks noGrp="1"/>
          </p:cNvSpPr>
          <p:nvPr>
            <p:ph type="sldNum" sz="quarter" idx="12"/>
          </p:nvPr>
        </p:nvSpPr>
        <p:spPr/>
        <p:txBody>
          <a:bodyPr/>
          <a:lstStyle/>
          <a:p>
            <a:fld id="{AC73A611-7CB3-407B-8955-E73429FEB09D}" type="slidenum">
              <a:rPr lang="ca-ES" smtClean="0"/>
              <a:pPr/>
              <a:t>33</a:t>
            </a:fld>
            <a:endParaRPr lang="ca-ES"/>
          </a:p>
        </p:txBody>
      </p:sp>
    </p:spTree>
    <p:extLst>
      <p:ext uri="{BB962C8B-B14F-4D97-AF65-F5344CB8AC3E}">
        <p14:creationId xmlns:p14="http://schemas.microsoft.com/office/powerpoint/2010/main" val="97305939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33A8BEB-8BF0-4AB9-B0F9-200AB6355565}"/>
              </a:ext>
            </a:extLst>
          </p:cNvPr>
          <p:cNvSpPr/>
          <p:nvPr/>
        </p:nvSpPr>
        <p:spPr>
          <a:xfrm>
            <a:off x="6327583" y="5647154"/>
            <a:ext cx="1140312" cy="353879"/>
          </a:xfrm>
          <a:prstGeom prst="rect">
            <a:avLst/>
          </a:prstGeom>
        </p:spPr>
        <p:txBody>
          <a:bodyPr wrap="none">
            <a:spAutoFit/>
          </a:bodyPr>
          <a:lstStyle/>
          <a:p>
            <a:pPr algn="ctr">
              <a:lnSpc>
                <a:spcPct val="107000"/>
              </a:lnSpc>
            </a:pPr>
            <a:r>
              <a:rPr lang="el-GR" sz="1662" dirty="0">
                <a:latin typeface="Calibri" panose="020F0502020204030204" pitchFamily="34" charset="0"/>
                <a:ea typeface="Calibri" panose="020F0502020204030204" pitchFamily="34" charset="0"/>
                <a:cs typeface="Times New Roman" panose="02020603050405020304" pitchFamily="18" charset="0"/>
              </a:rPr>
              <a:t>λ</a:t>
            </a:r>
            <a:r>
              <a:rPr lang="es-ES" sz="1662" baseline="-25000" dirty="0">
                <a:latin typeface="Calibri" panose="020F0502020204030204" pitchFamily="34" charset="0"/>
                <a:ea typeface="Calibri" panose="020F0502020204030204" pitchFamily="34" charset="0"/>
                <a:cs typeface="Times New Roman" panose="02020603050405020304" pitchFamily="18" charset="0"/>
              </a:rPr>
              <a:t>m</a:t>
            </a:r>
            <a:r>
              <a:rPr lang="en-GB" sz="1662" dirty="0">
                <a:latin typeface="Calibri" panose="020F0502020204030204" pitchFamily="34" charset="0"/>
                <a:ea typeface="Calibri" panose="020F0502020204030204" pitchFamily="34" charset="0"/>
                <a:cs typeface="Times New Roman" panose="02020603050405020304" pitchFamily="18" charset="0"/>
              </a:rPr>
              <a:t>/</a:t>
            </a:r>
            <a:r>
              <a:rPr lang="en-GB" sz="1662" dirty="0" err="1">
                <a:latin typeface="Calibri" panose="020F0502020204030204" pitchFamily="34" charset="0"/>
                <a:ea typeface="Calibri" panose="020F0502020204030204" pitchFamily="34" charset="0"/>
                <a:cs typeface="Times New Roman" panose="02020603050405020304" pitchFamily="18" charset="0"/>
              </a:rPr>
              <a:t>L</a:t>
            </a:r>
            <a:r>
              <a:rPr lang="en-GB" sz="1662" baseline="-25000" dirty="0" err="1">
                <a:latin typeface="Calibri" panose="020F0502020204030204" pitchFamily="34" charset="0"/>
                <a:ea typeface="Calibri" panose="020F0502020204030204" pitchFamily="34" charset="0"/>
                <a:cs typeface="Times New Roman" panose="02020603050405020304" pitchFamily="18" charset="0"/>
              </a:rPr>
              <a:t>d</a:t>
            </a:r>
            <a:r>
              <a:rPr lang="en-GB" sz="1662" dirty="0">
                <a:latin typeface="Calibri" panose="020F0502020204030204" pitchFamily="34" charset="0"/>
                <a:ea typeface="Calibri" panose="020F0502020204030204" pitchFamily="34" charset="0"/>
                <a:cs typeface="Times New Roman" panose="02020603050405020304" pitchFamily="18" charset="0"/>
              </a:rPr>
              <a:t> &gt; I</a:t>
            </a:r>
            <a:r>
              <a:rPr lang="en-GB" sz="1662" baseline="-25000" dirty="0">
                <a:latin typeface="Calibri" panose="020F0502020204030204" pitchFamily="34" charset="0"/>
                <a:ea typeface="Calibri" panose="020F0502020204030204" pitchFamily="34" charset="0"/>
                <a:cs typeface="Times New Roman" panose="02020603050405020304" pitchFamily="18" charset="0"/>
              </a:rPr>
              <a:t>max</a:t>
            </a:r>
            <a:endParaRPr lang="es-ES" sz="1662" baseline="-250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5704996E-2794-463F-95E0-8D2C3911FF53}"/>
              </a:ext>
            </a:extLst>
          </p:cNvPr>
          <p:cNvPicPr>
            <a:picLocks noChangeAspect="1"/>
          </p:cNvPicPr>
          <p:nvPr/>
        </p:nvPicPr>
        <p:blipFill>
          <a:blip r:embed="rId2"/>
          <a:stretch>
            <a:fillRect/>
          </a:stretch>
        </p:blipFill>
        <p:spPr>
          <a:xfrm>
            <a:off x="-1164462" y="2091462"/>
            <a:ext cx="6878862" cy="3987692"/>
          </a:xfrm>
          <a:prstGeom prst="rect">
            <a:avLst/>
          </a:prstGeom>
        </p:spPr>
      </p:pic>
      <p:sp>
        <p:nvSpPr>
          <p:cNvPr id="2" name="Títol 1"/>
          <p:cNvSpPr>
            <a:spLocks noGrp="1"/>
          </p:cNvSpPr>
          <p:nvPr>
            <p:ph type="title"/>
          </p:nvPr>
        </p:nvSpPr>
        <p:spPr/>
        <p:txBody>
          <a:bodyPr/>
          <a:lstStyle/>
          <a:p>
            <a:r>
              <a:rPr lang="en-GB" dirty="0">
                <a:solidFill>
                  <a:schemeClr val="bg1">
                    <a:lumMod val="75000"/>
                  </a:schemeClr>
                </a:solidFill>
              </a:rPr>
              <a:t>Control Strategies at FW zone</a:t>
            </a:r>
          </a:p>
        </p:txBody>
      </p:sp>
      <p:sp>
        <p:nvSpPr>
          <p:cNvPr id="3" name="Contenidor de contingut 2"/>
          <p:cNvSpPr>
            <a:spLocks noGrp="1"/>
          </p:cNvSpPr>
          <p:nvPr>
            <p:ph idx="1"/>
          </p:nvPr>
        </p:nvSpPr>
        <p:spPr/>
        <p:txBody>
          <a:bodyPr>
            <a:normAutofit/>
          </a:bodyPr>
          <a:lstStyle/>
          <a:p>
            <a:pPr marL="422041" lvl="1" indent="0">
              <a:buNone/>
            </a:pPr>
            <a:r>
              <a:rPr lang="en-GB" dirty="0"/>
              <a:t>Constant Power Control (CPC)</a:t>
            </a:r>
          </a:p>
        </p:txBody>
      </p:sp>
      <p:sp>
        <p:nvSpPr>
          <p:cNvPr id="5" name="Contenidor de peu de pàgina 4"/>
          <p:cNvSpPr>
            <a:spLocks noGrp="1"/>
          </p:cNvSpPr>
          <p:nvPr>
            <p:ph type="ftr" sz="quarter" idx="11"/>
          </p:nvPr>
        </p:nvSpPr>
        <p:spPr/>
        <p:txBody>
          <a:bodyPr/>
          <a:lstStyle/>
          <a:p>
            <a:pPr defTabSz="844083"/>
            <a:r>
              <a:rPr lang="ca-ES">
                <a:solidFill>
                  <a:prstClr val="black">
                    <a:tint val="75000"/>
                  </a:prstClr>
                </a:solidFill>
                <a:latin typeface="Calibri"/>
              </a:rPr>
              <a:t>PMSM motor control</a:t>
            </a:r>
          </a:p>
        </p:txBody>
      </p:sp>
      <p:sp>
        <p:nvSpPr>
          <p:cNvPr id="9" name="Rectangle 8">
            <a:extLst>
              <a:ext uri="{FF2B5EF4-FFF2-40B4-BE49-F238E27FC236}">
                <a16:creationId xmlns:a16="http://schemas.microsoft.com/office/drawing/2014/main" id="{8F368477-CC04-4B0D-B941-6FD11312AFD4}"/>
              </a:ext>
            </a:extLst>
          </p:cNvPr>
          <p:cNvSpPr/>
          <p:nvPr/>
        </p:nvSpPr>
        <p:spPr>
          <a:xfrm>
            <a:off x="1709490" y="5647154"/>
            <a:ext cx="1130960" cy="353879"/>
          </a:xfrm>
          <a:prstGeom prst="rect">
            <a:avLst/>
          </a:prstGeom>
        </p:spPr>
        <p:txBody>
          <a:bodyPr wrap="square">
            <a:spAutoFit/>
          </a:bodyPr>
          <a:lstStyle/>
          <a:p>
            <a:pPr algn="ctr">
              <a:lnSpc>
                <a:spcPct val="107000"/>
              </a:lnSpc>
            </a:pPr>
            <a:r>
              <a:rPr lang="el-GR" sz="1662" dirty="0">
                <a:latin typeface="Calibri" panose="020F0502020204030204" pitchFamily="34" charset="0"/>
                <a:ea typeface="Calibri" panose="020F0502020204030204" pitchFamily="34" charset="0"/>
                <a:cs typeface="Times New Roman" panose="02020603050405020304" pitchFamily="18" charset="0"/>
              </a:rPr>
              <a:t>λ</a:t>
            </a:r>
            <a:r>
              <a:rPr lang="es-ES" sz="1662" baseline="-25000" dirty="0">
                <a:latin typeface="Calibri" panose="020F0502020204030204" pitchFamily="34" charset="0"/>
                <a:ea typeface="Calibri" panose="020F0502020204030204" pitchFamily="34" charset="0"/>
                <a:cs typeface="Times New Roman" panose="02020603050405020304" pitchFamily="18" charset="0"/>
              </a:rPr>
              <a:t>m</a:t>
            </a:r>
            <a:r>
              <a:rPr lang="en-GB" sz="1662" dirty="0">
                <a:latin typeface="Calibri" panose="020F0502020204030204" pitchFamily="34" charset="0"/>
                <a:ea typeface="Calibri" panose="020F0502020204030204" pitchFamily="34" charset="0"/>
                <a:cs typeface="Times New Roman" panose="02020603050405020304" pitchFamily="18" charset="0"/>
              </a:rPr>
              <a:t>/</a:t>
            </a:r>
            <a:r>
              <a:rPr lang="en-GB" sz="1662" dirty="0" err="1">
                <a:latin typeface="Calibri" panose="020F0502020204030204" pitchFamily="34" charset="0"/>
                <a:ea typeface="Calibri" panose="020F0502020204030204" pitchFamily="34" charset="0"/>
                <a:cs typeface="Times New Roman" panose="02020603050405020304" pitchFamily="18" charset="0"/>
              </a:rPr>
              <a:t>L</a:t>
            </a:r>
            <a:r>
              <a:rPr lang="en-GB" sz="1662" baseline="-25000" dirty="0" err="1">
                <a:latin typeface="Calibri" panose="020F0502020204030204" pitchFamily="34" charset="0"/>
                <a:ea typeface="Calibri" panose="020F0502020204030204" pitchFamily="34" charset="0"/>
                <a:cs typeface="Times New Roman" panose="02020603050405020304" pitchFamily="18" charset="0"/>
              </a:rPr>
              <a:t>d</a:t>
            </a:r>
            <a:r>
              <a:rPr lang="en-GB" sz="1662" dirty="0">
                <a:latin typeface="Calibri" panose="020F0502020204030204" pitchFamily="34" charset="0"/>
                <a:ea typeface="Calibri" panose="020F0502020204030204" pitchFamily="34" charset="0"/>
                <a:cs typeface="Times New Roman" panose="02020603050405020304" pitchFamily="18" charset="0"/>
              </a:rPr>
              <a:t> &lt; I</a:t>
            </a:r>
            <a:r>
              <a:rPr lang="en-GB" sz="1662" baseline="-25000" dirty="0">
                <a:latin typeface="Calibri" panose="020F0502020204030204" pitchFamily="34" charset="0"/>
                <a:ea typeface="Calibri" panose="020F0502020204030204" pitchFamily="34" charset="0"/>
                <a:cs typeface="Times New Roman" panose="02020603050405020304" pitchFamily="18" charset="0"/>
              </a:rPr>
              <a:t>max</a:t>
            </a:r>
            <a:endParaRPr lang="es-ES" sz="1662" baseline="-250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82CF7259-2B34-46B3-912E-A3E33A5745CF}"/>
              </a:ext>
            </a:extLst>
          </p:cNvPr>
          <p:cNvPicPr>
            <a:picLocks noChangeAspect="1"/>
          </p:cNvPicPr>
          <p:nvPr/>
        </p:nvPicPr>
        <p:blipFill>
          <a:blip r:embed="rId3"/>
          <a:stretch>
            <a:fillRect/>
          </a:stretch>
        </p:blipFill>
        <p:spPr>
          <a:xfrm>
            <a:off x="3489231" y="2091462"/>
            <a:ext cx="6878862" cy="3987692"/>
          </a:xfrm>
          <a:prstGeom prst="rect">
            <a:avLst/>
          </a:prstGeom>
        </p:spPr>
      </p:pic>
      <p:sp>
        <p:nvSpPr>
          <p:cNvPr id="7" name="Slide Number Placeholder 6">
            <a:extLst>
              <a:ext uri="{FF2B5EF4-FFF2-40B4-BE49-F238E27FC236}">
                <a16:creationId xmlns:a16="http://schemas.microsoft.com/office/drawing/2014/main" id="{D3D1CAFD-1798-4628-867B-453C00A5EE0B}"/>
              </a:ext>
            </a:extLst>
          </p:cNvPr>
          <p:cNvSpPr>
            <a:spLocks noGrp="1"/>
          </p:cNvSpPr>
          <p:nvPr>
            <p:ph type="sldNum" sz="quarter" idx="12"/>
          </p:nvPr>
        </p:nvSpPr>
        <p:spPr/>
        <p:txBody>
          <a:bodyPr/>
          <a:lstStyle/>
          <a:p>
            <a:fld id="{AC73A611-7CB3-407B-8955-E73429FEB09D}" type="slidenum">
              <a:rPr lang="ca-ES" smtClean="0"/>
              <a:pPr/>
              <a:t>34</a:t>
            </a:fld>
            <a:endParaRPr lang="ca-ES"/>
          </a:p>
        </p:txBody>
      </p:sp>
    </p:spTree>
    <p:extLst>
      <p:ext uri="{BB962C8B-B14F-4D97-AF65-F5344CB8AC3E}">
        <p14:creationId xmlns:p14="http://schemas.microsoft.com/office/powerpoint/2010/main" val="3781957978"/>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C99338BB-AC6B-4695-B9E2-66172273C702}"/>
              </a:ext>
            </a:extLst>
          </p:cNvPr>
          <p:cNvPicPr>
            <a:picLocks noChangeAspect="1"/>
          </p:cNvPicPr>
          <p:nvPr/>
        </p:nvPicPr>
        <p:blipFill>
          <a:blip r:embed="rId2"/>
          <a:stretch>
            <a:fillRect/>
          </a:stretch>
        </p:blipFill>
        <p:spPr>
          <a:xfrm>
            <a:off x="-996922" y="2589923"/>
            <a:ext cx="6878862" cy="3987692"/>
          </a:xfrm>
          <a:prstGeom prst="rect">
            <a:avLst/>
          </a:prstGeom>
        </p:spPr>
      </p:pic>
      <p:pic>
        <p:nvPicPr>
          <p:cNvPr id="20" name="Picture 10">
            <a:extLst>
              <a:ext uri="{FF2B5EF4-FFF2-40B4-BE49-F238E27FC236}">
                <a16:creationId xmlns:a16="http://schemas.microsoft.com/office/drawing/2014/main" id="{50BA457D-9D25-480A-B28B-BBF7C17906E7}"/>
              </a:ext>
            </a:extLst>
          </p:cNvPr>
          <p:cNvPicPr>
            <a:picLocks noChangeAspect="1"/>
          </p:cNvPicPr>
          <p:nvPr/>
        </p:nvPicPr>
        <p:blipFill>
          <a:blip r:embed="rId3"/>
          <a:stretch>
            <a:fillRect/>
          </a:stretch>
        </p:blipFill>
        <p:spPr>
          <a:xfrm>
            <a:off x="-996922" y="2589923"/>
            <a:ext cx="6878862" cy="3987692"/>
          </a:xfrm>
          <a:prstGeom prst="rect">
            <a:avLst/>
          </a:prstGeom>
        </p:spPr>
      </p:pic>
      <p:pic>
        <p:nvPicPr>
          <p:cNvPr id="19" name="Picture 9">
            <a:extLst>
              <a:ext uri="{FF2B5EF4-FFF2-40B4-BE49-F238E27FC236}">
                <a16:creationId xmlns:a16="http://schemas.microsoft.com/office/drawing/2014/main" id="{51F8194C-B6EB-4CA1-9988-1CA8773AFF98}"/>
              </a:ext>
            </a:extLst>
          </p:cNvPr>
          <p:cNvPicPr>
            <a:picLocks noChangeAspect="1"/>
          </p:cNvPicPr>
          <p:nvPr/>
        </p:nvPicPr>
        <p:blipFill>
          <a:blip r:embed="rId4"/>
          <a:stretch>
            <a:fillRect/>
          </a:stretch>
        </p:blipFill>
        <p:spPr>
          <a:xfrm>
            <a:off x="-996922" y="2589923"/>
            <a:ext cx="6878862" cy="3987692"/>
          </a:xfrm>
          <a:prstGeom prst="rect">
            <a:avLst/>
          </a:prstGeom>
        </p:spPr>
      </p:pic>
      <p:pic>
        <p:nvPicPr>
          <p:cNvPr id="18" name="Picture 8">
            <a:extLst>
              <a:ext uri="{FF2B5EF4-FFF2-40B4-BE49-F238E27FC236}">
                <a16:creationId xmlns:a16="http://schemas.microsoft.com/office/drawing/2014/main" id="{0DB4D3FE-EA45-4F28-AA6F-C78A274BC423}"/>
              </a:ext>
            </a:extLst>
          </p:cNvPr>
          <p:cNvPicPr>
            <a:picLocks noChangeAspect="1"/>
          </p:cNvPicPr>
          <p:nvPr/>
        </p:nvPicPr>
        <p:blipFill>
          <a:blip r:embed="rId5"/>
          <a:stretch>
            <a:fillRect/>
          </a:stretch>
        </p:blipFill>
        <p:spPr>
          <a:xfrm>
            <a:off x="-996922" y="2589923"/>
            <a:ext cx="6878862" cy="3987692"/>
          </a:xfrm>
          <a:prstGeom prst="rect">
            <a:avLst/>
          </a:prstGeom>
        </p:spPr>
      </p:pic>
      <p:pic>
        <p:nvPicPr>
          <p:cNvPr id="14" name="Picture 7">
            <a:extLst>
              <a:ext uri="{FF2B5EF4-FFF2-40B4-BE49-F238E27FC236}">
                <a16:creationId xmlns:a16="http://schemas.microsoft.com/office/drawing/2014/main" id="{221B7F4C-1D85-440C-BB71-990179729E5F}"/>
              </a:ext>
            </a:extLst>
          </p:cNvPr>
          <p:cNvPicPr>
            <a:picLocks noChangeAspect="1"/>
          </p:cNvPicPr>
          <p:nvPr/>
        </p:nvPicPr>
        <p:blipFill>
          <a:blip r:embed="rId6"/>
          <a:stretch>
            <a:fillRect/>
          </a:stretch>
        </p:blipFill>
        <p:spPr>
          <a:xfrm>
            <a:off x="-996922" y="2589923"/>
            <a:ext cx="6878862" cy="3987692"/>
          </a:xfrm>
          <a:prstGeom prst="rect">
            <a:avLst/>
          </a:prstGeom>
        </p:spPr>
      </p:pic>
      <p:pic>
        <p:nvPicPr>
          <p:cNvPr id="13" name="Picture 6">
            <a:extLst>
              <a:ext uri="{FF2B5EF4-FFF2-40B4-BE49-F238E27FC236}">
                <a16:creationId xmlns:a16="http://schemas.microsoft.com/office/drawing/2014/main" id="{DAD5CBF8-C742-462F-8C3C-760481C55382}"/>
              </a:ext>
            </a:extLst>
          </p:cNvPr>
          <p:cNvPicPr>
            <a:picLocks noChangeAspect="1"/>
          </p:cNvPicPr>
          <p:nvPr/>
        </p:nvPicPr>
        <p:blipFill>
          <a:blip r:embed="rId7"/>
          <a:stretch>
            <a:fillRect/>
          </a:stretch>
        </p:blipFill>
        <p:spPr>
          <a:xfrm>
            <a:off x="-996922" y="2589923"/>
            <a:ext cx="6878862" cy="3987692"/>
          </a:xfrm>
          <a:prstGeom prst="rect">
            <a:avLst/>
          </a:prstGeom>
        </p:spPr>
      </p:pic>
      <p:pic>
        <p:nvPicPr>
          <p:cNvPr id="12" name="Picture 5">
            <a:extLst>
              <a:ext uri="{FF2B5EF4-FFF2-40B4-BE49-F238E27FC236}">
                <a16:creationId xmlns:a16="http://schemas.microsoft.com/office/drawing/2014/main" id="{A75D9EFC-F2A6-4B80-8FCB-CA3ADC4E82A6}"/>
              </a:ext>
            </a:extLst>
          </p:cNvPr>
          <p:cNvPicPr>
            <a:picLocks noChangeAspect="1"/>
          </p:cNvPicPr>
          <p:nvPr/>
        </p:nvPicPr>
        <p:blipFill>
          <a:blip r:embed="rId8"/>
          <a:stretch>
            <a:fillRect/>
          </a:stretch>
        </p:blipFill>
        <p:spPr>
          <a:xfrm>
            <a:off x="-996922" y="2589923"/>
            <a:ext cx="6878862" cy="3987692"/>
          </a:xfrm>
          <a:prstGeom prst="rect">
            <a:avLst/>
          </a:prstGeom>
        </p:spPr>
      </p:pic>
      <p:pic>
        <p:nvPicPr>
          <p:cNvPr id="11" name="Picture 4">
            <a:extLst>
              <a:ext uri="{FF2B5EF4-FFF2-40B4-BE49-F238E27FC236}">
                <a16:creationId xmlns:a16="http://schemas.microsoft.com/office/drawing/2014/main" id="{55CFF507-92B5-4C9F-8AD9-A1DF54D1C890}"/>
              </a:ext>
            </a:extLst>
          </p:cNvPr>
          <p:cNvPicPr>
            <a:picLocks noChangeAspect="1"/>
          </p:cNvPicPr>
          <p:nvPr/>
        </p:nvPicPr>
        <p:blipFill>
          <a:blip r:embed="rId9"/>
          <a:stretch>
            <a:fillRect/>
          </a:stretch>
        </p:blipFill>
        <p:spPr>
          <a:xfrm>
            <a:off x="-996922" y="2589923"/>
            <a:ext cx="6878862" cy="3987692"/>
          </a:xfrm>
          <a:prstGeom prst="rect">
            <a:avLst/>
          </a:prstGeom>
        </p:spPr>
      </p:pic>
      <p:pic>
        <p:nvPicPr>
          <p:cNvPr id="10" name="Picture 3">
            <a:extLst>
              <a:ext uri="{FF2B5EF4-FFF2-40B4-BE49-F238E27FC236}">
                <a16:creationId xmlns:a16="http://schemas.microsoft.com/office/drawing/2014/main" id="{89505973-45FA-48B1-A6A2-E3FB0BB9BA79}"/>
              </a:ext>
            </a:extLst>
          </p:cNvPr>
          <p:cNvPicPr>
            <a:picLocks noChangeAspect="1"/>
          </p:cNvPicPr>
          <p:nvPr/>
        </p:nvPicPr>
        <p:blipFill>
          <a:blip r:embed="rId10"/>
          <a:stretch>
            <a:fillRect/>
          </a:stretch>
        </p:blipFill>
        <p:spPr>
          <a:xfrm>
            <a:off x="-996922" y="2589923"/>
            <a:ext cx="6878862" cy="3987692"/>
          </a:xfrm>
          <a:prstGeom prst="rect">
            <a:avLst/>
          </a:prstGeom>
        </p:spPr>
      </p:pic>
      <p:pic>
        <p:nvPicPr>
          <p:cNvPr id="9" name="Picture 2">
            <a:extLst>
              <a:ext uri="{FF2B5EF4-FFF2-40B4-BE49-F238E27FC236}">
                <a16:creationId xmlns:a16="http://schemas.microsoft.com/office/drawing/2014/main" id="{C74CC8A6-CD0D-4935-9CB2-1A0FC7C33A3D}"/>
              </a:ext>
            </a:extLst>
          </p:cNvPr>
          <p:cNvPicPr>
            <a:picLocks noChangeAspect="1"/>
          </p:cNvPicPr>
          <p:nvPr/>
        </p:nvPicPr>
        <p:blipFill>
          <a:blip r:embed="rId11"/>
          <a:stretch>
            <a:fillRect/>
          </a:stretch>
        </p:blipFill>
        <p:spPr>
          <a:xfrm>
            <a:off x="-996922" y="2589923"/>
            <a:ext cx="6878862" cy="3987692"/>
          </a:xfrm>
          <a:prstGeom prst="rect">
            <a:avLst/>
          </a:prstGeom>
        </p:spPr>
      </p:pic>
      <p:pic>
        <p:nvPicPr>
          <p:cNvPr id="8" name="Picture 1">
            <a:extLst>
              <a:ext uri="{FF2B5EF4-FFF2-40B4-BE49-F238E27FC236}">
                <a16:creationId xmlns:a16="http://schemas.microsoft.com/office/drawing/2014/main" id="{A68C5067-01D9-4E2D-9029-BDDDE23E241C}"/>
              </a:ext>
            </a:extLst>
          </p:cNvPr>
          <p:cNvPicPr>
            <a:picLocks noChangeAspect="1"/>
          </p:cNvPicPr>
          <p:nvPr/>
        </p:nvPicPr>
        <p:blipFill>
          <a:blip r:embed="rId12"/>
          <a:stretch>
            <a:fillRect/>
          </a:stretch>
        </p:blipFill>
        <p:spPr>
          <a:xfrm>
            <a:off x="-996922" y="2589923"/>
            <a:ext cx="6878862" cy="3987692"/>
          </a:xfrm>
          <a:prstGeom prst="rect">
            <a:avLst/>
          </a:prstGeom>
        </p:spPr>
      </p:pic>
      <p:pic>
        <p:nvPicPr>
          <p:cNvPr id="35" name="Picture 34">
            <a:extLst>
              <a:ext uri="{FF2B5EF4-FFF2-40B4-BE49-F238E27FC236}">
                <a16:creationId xmlns:a16="http://schemas.microsoft.com/office/drawing/2014/main" id="{8DDD128A-4646-4FB1-9C81-C951C2461A9D}"/>
              </a:ext>
            </a:extLst>
          </p:cNvPr>
          <p:cNvPicPr>
            <a:picLocks noChangeAspect="1"/>
          </p:cNvPicPr>
          <p:nvPr/>
        </p:nvPicPr>
        <p:blipFill>
          <a:blip r:embed="rId13"/>
          <a:stretch>
            <a:fillRect/>
          </a:stretch>
        </p:blipFill>
        <p:spPr>
          <a:xfrm>
            <a:off x="4320001" y="2589923"/>
            <a:ext cx="6878862" cy="3987692"/>
          </a:xfrm>
          <a:prstGeom prst="rect">
            <a:avLst/>
          </a:prstGeom>
        </p:spPr>
      </p:pic>
      <p:pic>
        <p:nvPicPr>
          <p:cNvPr id="30" name="Picture 20">
            <a:extLst>
              <a:ext uri="{FF2B5EF4-FFF2-40B4-BE49-F238E27FC236}">
                <a16:creationId xmlns:a16="http://schemas.microsoft.com/office/drawing/2014/main" id="{BDBE9919-A41E-472E-BD24-45F05C16A270}"/>
              </a:ext>
            </a:extLst>
          </p:cNvPr>
          <p:cNvPicPr>
            <a:picLocks noChangeAspect="1"/>
          </p:cNvPicPr>
          <p:nvPr/>
        </p:nvPicPr>
        <p:blipFill>
          <a:blip r:embed="rId14"/>
          <a:stretch>
            <a:fillRect/>
          </a:stretch>
        </p:blipFill>
        <p:spPr>
          <a:xfrm>
            <a:off x="4320001" y="2589923"/>
            <a:ext cx="6878862" cy="3987692"/>
          </a:xfrm>
          <a:prstGeom prst="rect">
            <a:avLst/>
          </a:prstGeom>
        </p:spPr>
      </p:pic>
      <p:pic>
        <p:nvPicPr>
          <p:cNvPr id="29" name="Picture 19">
            <a:extLst>
              <a:ext uri="{FF2B5EF4-FFF2-40B4-BE49-F238E27FC236}">
                <a16:creationId xmlns:a16="http://schemas.microsoft.com/office/drawing/2014/main" id="{B6ECD84B-F729-4D1B-B8F0-406E6D808B86}"/>
              </a:ext>
            </a:extLst>
          </p:cNvPr>
          <p:cNvPicPr>
            <a:picLocks noChangeAspect="1"/>
          </p:cNvPicPr>
          <p:nvPr/>
        </p:nvPicPr>
        <p:blipFill>
          <a:blip r:embed="rId15"/>
          <a:stretch>
            <a:fillRect/>
          </a:stretch>
        </p:blipFill>
        <p:spPr>
          <a:xfrm>
            <a:off x="4320001" y="2589923"/>
            <a:ext cx="6878862" cy="3987692"/>
          </a:xfrm>
          <a:prstGeom prst="rect">
            <a:avLst/>
          </a:prstGeom>
        </p:spPr>
      </p:pic>
      <p:pic>
        <p:nvPicPr>
          <p:cNvPr id="28" name="Picture 18">
            <a:extLst>
              <a:ext uri="{FF2B5EF4-FFF2-40B4-BE49-F238E27FC236}">
                <a16:creationId xmlns:a16="http://schemas.microsoft.com/office/drawing/2014/main" id="{B7B70FE6-B851-4508-8314-2A5108667388}"/>
              </a:ext>
            </a:extLst>
          </p:cNvPr>
          <p:cNvPicPr>
            <a:picLocks noChangeAspect="1"/>
          </p:cNvPicPr>
          <p:nvPr/>
        </p:nvPicPr>
        <p:blipFill>
          <a:blip r:embed="rId16"/>
          <a:stretch>
            <a:fillRect/>
          </a:stretch>
        </p:blipFill>
        <p:spPr>
          <a:xfrm>
            <a:off x="4320001" y="2589923"/>
            <a:ext cx="6878862" cy="3987692"/>
          </a:xfrm>
          <a:prstGeom prst="rect">
            <a:avLst/>
          </a:prstGeom>
        </p:spPr>
      </p:pic>
      <p:pic>
        <p:nvPicPr>
          <p:cNvPr id="27" name="Picture 17">
            <a:extLst>
              <a:ext uri="{FF2B5EF4-FFF2-40B4-BE49-F238E27FC236}">
                <a16:creationId xmlns:a16="http://schemas.microsoft.com/office/drawing/2014/main" id="{7CF75694-857D-4777-BBB8-76AFC88C3A33}"/>
              </a:ext>
            </a:extLst>
          </p:cNvPr>
          <p:cNvPicPr>
            <a:picLocks noChangeAspect="1"/>
          </p:cNvPicPr>
          <p:nvPr/>
        </p:nvPicPr>
        <p:blipFill>
          <a:blip r:embed="rId17"/>
          <a:stretch>
            <a:fillRect/>
          </a:stretch>
        </p:blipFill>
        <p:spPr>
          <a:xfrm>
            <a:off x="4320001" y="2589923"/>
            <a:ext cx="6878862" cy="3987692"/>
          </a:xfrm>
          <a:prstGeom prst="rect">
            <a:avLst/>
          </a:prstGeom>
        </p:spPr>
      </p:pic>
      <p:pic>
        <p:nvPicPr>
          <p:cNvPr id="26" name="Picture 16">
            <a:extLst>
              <a:ext uri="{FF2B5EF4-FFF2-40B4-BE49-F238E27FC236}">
                <a16:creationId xmlns:a16="http://schemas.microsoft.com/office/drawing/2014/main" id="{17A9288C-284F-4829-B9BC-228C1E58899B}"/>
              </a:ext>
            </a:extLst>
          </p:cNvPr>
          <p:cNvPicPr>
            <a:picLocks noChangeAspect="1"/>
          </p:cNvPicPr>
          <p:nvPr/>
        </p:nvPicPr>
        <p:blipFill>
          <a:blip r:embed="rId18"/>
          <a:stretch>
            <a:fillRect/>
          </a:stretch>
        </p:blipFill>
        <p:spPr>
          <a:xfrm>
            <a:off x="4320001" y="2589923"/>
            <a:ext cx="6878862" cy="3987692"/>
          </a:xfrm>
          <a:prstGeom prst="rect">
            <a:avLst/>
          </a:prstGeom>
        </p:spPr>
      </p:pic>
      <p:pic>
        <p:nvPicPr>
          <p:cNvPr id="25" name="Picture 15">
            <a:extLst>
              <a:ext uri="{FF2B5EF4-FFF2-40B4-BE49-F238E27FC236}">
                <a16:creationId xmlns:a16="http://schemas.microsoft.com/office/drawing/2014/main" id="{83846F49-FA06-4879-841F-250172C6CA9D}"/>
              </a:ext>
            </a:extLst>
          </p:cNvPr>
          <p:cNvPicPr>
            <a:picLocks noChangeAspect="1"/>
          </p:cNvPicPr>
          <p:nvPr/>
        </p:nvPicPr>
        <p:blipFill>
          <a:blip r:embed="rId19"/>
          <a:stretch>
            <a:fillRect/>
          </a:stretch>
        </p:blipFill>
        <p:spPr>
          <a:xfrm>
            <a:off x="4320001" y="2589923"/>
            <a:ext cx="6878862" cy="3987692"/>
          </a:xfrm>
          <a:prstGeom prst="rect">
            <a:avLst/>
          </a:prstGeom>
        </p:spPr>
      </p:pic>
      <p:pic>
        <p:nvPicPr>
          <p:cNvPr id="24" name="Picture 14">
            <a:extLst>
              <a:ext uri="{FF2B5EF4-FFF2-40B4-BE49-F238E27FC236}">
                <a16:creationId xmlns:a16="http://schemas.microsoft.com/office/drawing/2014/main" id="{08CBBBF8-ABFB-4B2F-AC2F-71CA06AE45EB}"/>
              </a:ext>
            </a:extLst>
          </p:cNvPr>
          <p:cNvPicPr>
            <a:picLocks noChangeAspect="1"/>
          </p:cNvPicPr>
          <p:nvPr/>
        </p:nvPicPr>
        <p:blipFill>
          <a:blip r:embed="rId20"/>
          <a:stretch>
            <a:fillRect/>
          </a:stretch>
        </p:blipFill>
        <p:spPr>
          <a:xfrm>
            <a:off x="4320001" y="2589923"/>
            <a:ext cx="6878862" cy="3987692"/>
          </a:xfrm>
          <a:prstGeom prst="rect">
            <a:avLst/>
          </a:prstGeom>
        </p:spPr>
      </p:pic>
      <p:pic>
        <p:nvPicPr>
          <p:cNvPr id="23" name="Picture 13">
            <a:extLst>
              <a:ext uri="{FF2B5EF4-FFF2-40B4-BE49-F238E27FC236}">
                <a16:creationId xmlns:a16="http://schemas.microsoft.com/office/drawing/2014/main" id="{77F2CC54-5A2B-4284-8079-ADE51948935E}"/>
              </a:ext>
            </a:extLst>
          </p:cNvPr>
          <p:cNvPicPr>
            <a:picLocks noChangeAspect="1"/>
          </p:cNvPicPr>
          <p:nvPr/>
        </p:nvPicPr>
        <p:blipFill>
          <a:blip r:embed="rId21"/>
          <a:stretch>
            <a:fillRect/>
          </a:stretch>
        </p:blipFill>
        <p:spPr>
          <a:xfrm>
            <a:off x="4320001" y="2589923"/>
            <a:ext cx="6878862" cy="3987692"/>
          </a:xfrm>
          <a:prstGeom prst="rect">
            <a:avLst/>
          </a:prstGeom>
        </p:spPr>
      </p:pic>
      <p:pic>
        <p:nvPicPr>
          <p:cNvPr id="22" name="Picture 12">
            <a:extLst>
              <a:ext uri="{FF2B5EF4-FFF2-40B4-BE49-F238E27FC236}">
                <a16:creationId xmlns:a16="http://schemas.microsoft.com/office/drawing/2014/main" id="{6A3908C2-0C47-44A1-A790-A2273AB81649}"/>
              </a:ext>
            </a:extLst>
          </p:cNvPr>
          <p:cNvPicPr>
            <a:picLocks noChangeAspect="1"/>
          </p:cNvPicPr>
          <p:nvPr/>
        </p:nvPicPr>
        <p:blipFill>
          <a:blip r:embed="rId22"/>
          <a:stretch>
            <a:fillRect/>
          </a:stretch>
        </p:blipFill>
        <p:spPr>
          <a:xfrm>
            <a:off x="4320001" y="2589923"/>
            <a:ext cx="6878862" cy="3987692"/>
          </a:xfrm>
          <a:prstGeom prst="rect">
            <a:avLst/>
          </a:prstGeom>
        </p:spPr>
      </p:pic>
      <p:pic>
        <p:nvPicPr>
          <p:cNvPr id="21" name="Picture 11">
            <a:extLst>
              <a:ext uri="{FF2B5EF4-FFF2-40B4-BE49-F238E27FC236}">
                <a16:creationId xmlns:a16="http://schemas.microsoft.com/office/drawing/2014/main" id="{42BDC45B-8BB7-4A0A-8576-1AB44337D425}"/>
              </a:ext>
            </a:extLst>
          </p:cNvPr>
          <p:cNvPicPr>
            <a:picLocks noChangeAspect="1"/>
          </p:cNvPicPr>
          <p:nvPr/>
        </p:nvPicPr>
        <p:blipFill>
          <a:blip r:embed="rId23"/>
          <a:stretch>
            <a:fillRect/>
          </a:stretch>
        </p:blipFill>
        <p:spPr>
          <a:xfrm>
            <a:off x="4320001" y="2589923"/>
            <a:ext cx="6878862" cy="3987692"/>
          </a:xfrm>
          <a:prstGeom prst="rect">
            <a:avLst/>
          </a:prstGeom>
        </p:spPr>
      </p:pic>
      <p:sp>
        <p:nvSpPr>
          <p:cNvPr id="2" name="Títol 1"/>
          <p:cNvSpPr>
            <a:spLocks noGrp="1"/>
          </p:cNvSpPr>
          <p:nvPr>
            <p:ph type="title"/>
          </p:nvPr>
        </p:nvSpPr>
        <p:spPr/>
        <p:txBody>
          <a:bodyPr/>
          <a:lstStyle/>
          <a:p>
            <a:r>
              <a:rPr lang="en-GB" dirty="0">
                <a:solidFill>
                  <a:schemeClr val="bg1">
                    <a:lumMod val="75000"/>
                  </a:schemeClr>
                </a:solidFill>
              </a:rPr>
              <a:t>Control Strategies at FW zone</a:t>
            </a:r>
          </a:p>
        </p:txBody>
      </p:sp>
      <p:sp>
        <p:nvSpPr>
          <p:cNvPr id="3" name="Contenidor de contingut 2"/>
          <p:cNvSpPr>
            <a:spLocks noGrp="1"/>
          </p:cNvSpPr>
          <p:nvPr>
            <p:ph idx="1"/>
          </p:nvPr>
        </p:nvSpPr>
        <p:spPr/>
        <p:txBody>
          <a:bodyPr>
            <a:normAutofit/>
          </a:bodyPr>
          <a:lstStyle/>
          <a:p>
            <a:pPr marL="422041" lvl="1" indent="0">
              <a:buNone/>
            </a:pPr>
            <a:r>
              <a:rPr lang="en-GB" dirty="0"/>
              <a:t>Current and Voltage Limit Control (CVLC)</a:t>
            </a:r>
          </a:p>
        </p:txBody>
      </p:sp>
      <p:sp>
        <p:nvSpPr>
          <p:cNvPr id="5" name="Contenidor de peu de pàgina 4"/>
          <p:cNvSpPr>
            <a:spLocks noGrp="1"/>
          </p:cNvSpPr>
          <p:nvPr>
            <p:ph type="ftr" sz="quarter" idx="11"/>
          </p:nvPr>
        </p:nvSpPr>
        <p:spPr/>
        <p:txBody>
          <a:bodyPr/>
          <a:lstStyle/>
          <a:p>
            <a:pPr defTabSz="844083"/>
            <a:r>
              <a:rPr lang="ca-ES">
                <a:solidFill>
                  <a:prstClr val="black">
                    <a:tint val="75000"/>
                  </a:prstClr>
                </a:solidFill>
                <a:latin typeface="Calibri"/>
              </a:rPr>
              <a:t>PMSM motor control</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7EFCF95F-32C8-401E-BCA6-77E01DDB5B2E}"/>
                  </a:ext>
                </a:extLst>
              </p:cNvPr>
              <p:cNvSpPr/>
              <p:nvPr/>
            </p:nvSpPr>
            <p:spPr>
              <a:xfrm>
                <a:off x="332308" y="2257615"/>
                <a:ext cx="1711302" cy="612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ad>
                        <m:radPr>
                          <m:degHide m:val="on"/>
                          <m:ctrlPr>
                            <a:rPr lang="en-GB" sz="1662" i="1">
                              <a:latin typeface="Cambria Math" panose="02040503050406030204" pitchFamily="18" charset="0"/>
                            </a:rPr>
                          </m:ctrlPr>
                        </m:radPr>
                        <m:deg/>
                        <m:e>
                          <m:sSubSup>
                            <m:sSubSupPr>
                              <m:ctrlPr>
                                <a:rPr lang="en-GB" sz="1662" i="1">
                                  <a:latin typeface="Cambria Math" panose="02040503050406030204" pitchFamily="18" charset="0"/>
                                </a:rPr>
                              </m:ctrlPr>
                            </m:sSubSupPr>
                            <m:e>
                              <m:r>
                                <a:rPr lang="en-GB" sz="1662" i="1">
                                  <a:latin typeface="Cambria Math" panose="02040503050406030204" pitchFamily="18" charset="0"/>
                                </a:rPr>
                                <m:t>𝐼</m:t>
                              </m:r>
                            </m:e>
                            <m:sub>
                              <m:r>
                                <a:rPr lang="en-GB" sz="1662" i="1">
                                  <a:latin typeface="Cambria Math" panose="02040503050406030204" pitchFamily="18" charset="0"/>
                                </a:rPr>
                                <m:t>𝑑</m:t>
                              </m:r>
                            </m:sub>
                            <m:sup>
                              <m:r>
                                <a:rPr lang="en-GB" sz="1662">
                                  <a:latin typeface="Cambria Math" panose="02040503050406030204" pitchFamily="18" charset="0"/>
                                </a:rPr>
                                <m:t>2</m:t>
                              </m:r>
                            </m:sup>
                          </m:sSubSup>
                          <m:r>
                            <a:rPr lang="en-GB" sz="1662">
                              <a:latin typeface="Cambria Math" panose="02040503050406030204" pitchFamily="18" charset="0"/>
                            </a:rPr>
                            <m:t>+</m:t>
                          </m:r>
                          <m:sSubSup>
                            <m:sSubSupPr>
                              <m:ctrlPr>
                                <a:rPr lang="en-GB" sz="1662" i="1">
                                  <a:latin typeface="Cambria Math" panose="02040503050406030204" pitchFamily="18" charset="0"/>
                                </a:rPr>
                              </m:ctrlPr>
                            </m:sSubSupPr>
                            <m:e>
                              <m:r>
                                <a:rPr lang="en-GB" sz="1662" i="1">
                                  <a:latin typeface="Cambria Math" panose="02040503050406030204" pitchFamily="18" charset="0"/>
                                </a:rPr>
                                <m:t>𝐼</m:t>
                              </m:r>
                            </m:e>
                            <m:sub>
                              <m:r>
                                <a:rPr lang="en-GB" sz="1662" i="1">
                                  <a:latin typeface="Cambria Math" panose="02040503050406030204" pitchFamily="18" charset="0"/>
                                </a:rPr>
                                <m:t>𝑞</m:t>
                              </m:r>
                            </m:sub>
                            <m:sup>
                              <m:r>
                                <a:rPr lang="en-GB" sz="1662">
                                  <a:latin typeface="Cambria Math" panose="02040503050406030204" pitchFamily="18" charset="0"/>
                                </a:rPr>
                                <m:t>2</m:t>
                              </m:r>
                            </m:sup>
                          </m:sSubSup>
                        </m:e>
                      </m:rad>
                      <m:r>
                        <a:rPr lang="en-GB" sz="1662">
                          <a:latin typeface="Cambria Math" panose="02040503050406030204" pitchFamily="18" charset="0"/>
                        </a:rPr>
                        <m:t>≤</m:t>
                      </m:r>
                      <m:sSub>
                        <m:sSubPr>
                          <m:ctrlPr>
                            <a:rPr lang="en-GB" sz="1662" i="1">
                              <a:latin typeface="Cambria Math" panose="02040503050406030204" pitchFamily="18" charset="0"/>
                            </a:rPr>
                          </m:ctrlPr>
                        </m:sSubPr>
                        <m:e>
                          <m:r>
                            <a:rPr lang="en-GB" sz="1662" i="1">
                              <a:latin typeface="Cambria Math" panose="02040503050406030204" pitchFamily="18" charset="0"/>
                            </a:rPr>
                            <m:t>𝐼</m:t>
                          </m:r>
                        </m:e>
                        <m:sub>
                          <m:r>
                            <a:rPr lang="en-GB" sz="1662" i="1">
                              <a:latin typeface="Cambria Math" panose="02040503050406030204" pitchFamily="18" charset="0"/>
                            </a:rPr>
                            <m:t>𝑚𝑎𝑥</m:t>
                          </m:r>
                        </m:sub>
                      </m:sSub>
                    </m:oMath>
                  </m:oMathPara>
                </a14:m>
                <a:endParaRPr lang="en-GB" sz="1662" dirty="0"/>
              </a:p>
            </p:txBody>
          </p:sp>
        </mc:Choice>
        <mc:Fallback xmlns="">
          <p:sp>
            <p:nvSpPr>
              <p:cNvPr id="6" name="Rectangle 5">
                <a:extLst>
                  <a:ext uri="{FF2B5EF4-FFF2-40B4-BE49-F238E27FC236}">
                    <a16:creationId xmlns:a16="http://schemas.microsoft.com/office/drawing/2014/main" id="{7EFCF95F-32C8-401E-BCA6-77E01DDB5B2E}"/>
                  </a:ext>
                </a:extLst>
              </p:cNvPr>
              <p:cNvSpPr>
                <a:spLocks noRot="1" noChangeAspect="1" noMove="1" noResize="1" noEditPoints="1" noAdjustHandles="1" noChangeArrowheads="1" noChangeShapeType="1" noTextEdit="1"/>
              </p:cNvSpPr>
              <p:nvPr/>
            </p:nvSpPr>
            <p:spPr>
              <a:xfrm>
                <a:off x="332308" y="2257615"/>
                <a:ext cx="1711302" cy="612732"/>
              </a:xfrm>
              <a:prstGeom prst="rect">
                <a:avLst/>
              </a:prstGeom>
              <a:blipFill>
                <a:blip r:embed="rId24"/>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54FFF318-A814-4C45-B658-8241D53A0A68}"/>
                  </a:ext>
                </a:extLst>
              </p:cNvPr>
              <p:cNvSpPr/>
              <p:nvPr/>
            </p:nvSpPr>
            <p:spPr>
              <a:xfrm>
                <a:off x="2326154" y="2257615"/>
                <a:ext cx="1842620" cy="612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ad>
                        <m:radPr>
                          <m:degHide m:val="on"/>
                          <m:ctrlPr>
                            <a:rPr lang="en-GB" sz="1662" i="1">
                              <a:latin typeface="Cambria Math" panose="02040503050406030204" pitchFamily="18" charset="0"/>
                            </a:rPr>
                          </m:ctrlPr>
                        </m:radPr>
                        <m:deg/>
                        <m:e>
                          <m:sSubSup>
                            <m:sSubSupPr>
                              <m:ctrlPr>
                                <a:rPr lang="en-GB" sz="1662" i="1">
                                  <a:latin typeface="Cambria Math" panose="02040503050406030204" pitchFamily="18" charset="0"/>
                                </a:rPr>
                              </m:ctrlPr>
                            </m:sSubSupPr>
                            <m:e>
                              <m:r>
                                <a:rPr lang="en-GB" sz="1662" i="1">
                                  <a:latin typeface="Cambria Math" panose="02040503050406030204" pitchFamily="18" charset="0"/>
                                </a:rPr>
                                <m:t>𝑉</m:t>
                              </m:r>
                            </m:e>
                            <m:sub>
                              <m:r>
                                <a:rPr lang="en-GB" sz="1662" i="1">
                                  <a:latin typeface="Cambria Math" panose="02040503050406030204" pitchFamily="18" charset="0"/>
                                </a:rPr>
                                <m:t>𝑑</m:t>
                              </m:r>
                            </m:sub>
                            <m:sup>
                              <m:r>
                                <a:rPr lang="en-GB" sz="1662">
                                  <a:latin typeface="Cambria Math" panose="02040503050406030204" pitchFamily="18" charset="0"/>
                                </a:rPr>
                                <m:t>2</m:t>
                              </m:r>
                            </m:sup>
                          </m:sSubSup>
                          <m:r>
                            <a:rPr lang="en-GB" sz="1662">
                              <a:latin typeface="Cambria Math" panose="02040503050406030204" pitchFamily="18" charset="0"/>
                            </a:rPr>
                            <m:t>+</m:t>
                          </m:r>
                          <m:sSubSup>
                            <m:sSubSupPr>
                              <m:ctrlPr>
                                <a:rPr lang="en-GB" sz="1662" i="1">
                                  <a:latin typeface="Cambria Math" panose="02040503050406030204" pitchFamily="18" charset="0"/>
                                </a:rPr>
                              </m:ctrlPr>
                            </m:sSubSupPr>
                            <m:e>
                              <m:r>
                                <a:rPr lang="en-GB" sz="1662" i="1">
                                  <a:latin typeface="Cambria Math" panose="02040503050406030204" pitchFamily="18" charset="0"/>
                                </a:rPr>
                                <m:t>𝑉</m:t>
                              </m:r>
                            </m:e>
                            <m:sub>
                              <m:r>
                                <a:rPr lang="en-GB" sz="1662" i="1">
                                  <a:latin typeface="Cambria Math" panose="02040503050406030204" pitchFamily="18" charset="0"/>
                                </a:rPr>
                                <m:t>𝑞</m:t>
                              </m:r>
                            </m:sub>
                            <m:sup>
                              <m:r>
                                <a:rPr lang="en-GB" sz="1662">
                                  <a:latin typeface="Cambria Math" panose="02040503050406030204" pitchFamily="18" charset="0"/>
                                </a:rPr>
                                <m:t>2</m:t>
                              </m:r>
                            </m:sup>
                          </m:sSubSup>
                        </m:e>
                      </m:rad>
                      <m:r>
                        <a:rPr lang="en-GB" sz="1662">
                          <a:latin typeface="Cambria Math" panose="02040503050406030204" pitchFamily="18" charset="0"/>
                        </a:rPr>
                        <m:t>≤</m:t>
                      </m:r>
                      <m:sSub>
                        <m:sSubPr>
                          <m:ctrlPr>
                            <a:rPr lang="en-GB" sz="1662" i="1">
                              <a:latin typeface="Cambria Math" panose="02040503050406030204" pitchFamily="18" charset="0"/>
                            </a:rPr>
                          </m:ctrlPr>
                        </m:sSubPr>
                        <m:e>
                          <m:r>
                            <a:rPr lang="en-GB" sz="1662" i="1">
                              <a:latin typeface="Cambria Math" panose="02040503050406030204" pitchFamily="18" charset="0"/>
                            </a:rPr>
                            <m:t>𝑉</m:t>
                          </m:r>
                        </m:e>
                        <m:sub>
                          <m:r>
                            <a:rPr lang="en-GB" sz="1662" i="1">
                              <a:latin typeface="Cambria Math" panose="02040503050406030204" pitchFamily="18" charset="0"/>
                            </a:rPr>
                            <m:t>𝑚𝑎𝑥</m:t>
                          </m:r>
                        </m:sub>
                      </m:sSub>
                    </m:oMath>
                  </m:oMathPara>
                </a14:m>
                <a:endParaRPr lang="en-GB" sz="1662" dirty="0"/>
              </a:p>
            </p:txBody>
          </p:sp>
        </mc:Choice>
        <mc:Fallback xmlns="">
          <p:sp>
            <p:nvSpPr>
              <p:cNvPr id="7" name="Rectangle 6">
                <a:extLst>
                  <a:ext uri="{FF2B5EF4-FFF2-40B4-BE49-F238E27FC236}">
                    <a16:creationId xmlns:a16="http://schemas.microsoft.com/office/drawing/2014/main" id="{54FFF318-A814-4C45-B658-8241D53A0A68}"/>
                  </a:ext>
                </a:extLst>
              </p:cNvPr>
              <p:cNvSpPr>
                <a:spLocks noRot="1" noChangeAspect="1" noMove="1" noResize="1" noEditPoints="1" noAdjustHandles="1" noChangeArrowheads="1" noChangeShapeType="1" noTextEdit="1"/>
              </p:cNvSpPr>
              <p:nvPr/>
            </p:nvSpPr>
            <p:spPr>
              <a:xfrm>
                <a:off x="2326154" y="2257615"/>
                <a:ext cx="1842620" cy="612732"/>
              </a:xfrm>
              <a:prstGeom prst="rect">
                <a:avLst/>
              </a:prstGeom>
              <a:blipFill>
                <a:blip r:embed="rId25"/>
                <a:stretch>
                  <a:fillRect/>
                </a:stretch>
              </a:blipFill>
            </p:spPr>
            <p:txBody>
              <a:bodyPr/>
              <a:lstStyle/>
              <a:p>
                <a:r>
                  <a:rPr lang="es-ES">
                    <a:noFill/>
                  </a:rPr>
                  <a:t> </a:t>
                </a:r>
              </a:p>
            </p:txBody>
          </p:sp>
        </mc:Fallback>
      </mc:AlternateContent>
      <p:sp>
        <p:nvSpPr>
          <p:cNvPr id="33" name="Rectangle 32">
            <a:extLst>
              <a:ext uri="{FF2B5EF4-FFF2-40B4-BE49-F238E27FC236}">
                <a16:creationId xmlns:a16="http://schemas.microsoft.com/office/drawing/2014/main" id="{99581F89-F00D-4190-8B10-8E6FEB4C8BF4}"/>
              </a:ext>
            </a:extLst>
          </p:cNvPr>
          <p:cNvSpPr/>
          <p:nvPr/>
        </p:nvSpPr>
        <p:spPr>
          <a:xfrm>
            <a:off x="1855380" y="6088592"/>
            <a:ext cx="1130960" cy="353879"/>
          </a:xfrm>
          <a:prstGeom prst="rect">
            <a:avLst/>
          </a:prstGeom>
        </p:spPr>
        <p:txBody>
          <a:bodyPr wrap="square">
            <a:spAutoFit/>
          </a:bodyPr>
          <a:lstStyle/>
          <a:p>
            <a:pPr algn="ctr">
              <a:lnSpc>
                <a:spcPct val="107000"/>
              </a:lnSpc>
            </a:pPr>
            <a:r>
              <a:rPr lang="el-GR" sz="1662" dirty="0">
                <a:latin typeface="Calibri" panose="020F0502020204030204" pitchFamily="34" charset="0"/>
                <a:ea typeface="Calibri" panose="020F0502020204030204" pitchFamily="34" charset="0"/>
                <a:cs typeface="Times New Roman" panose="02020603050405020304" pitchFamily="18" charset="0"/>
              </a:rPr>
              <a:t>λ</a:t>
            </a:r>
            <a:r>
              <a:rPr lang="es-ES" sz="1662" baseline="-25000" dirty="0">
                <a:latin typeface="Calibri" panose="020F0502020204030204" pitchFamily="34" charset="0"/>
                <a:ea typeface="Calibri" panose="020F0502020204030204" pitchFamily="34" charset="0"/>
                <a:cs typeface="Times New Roman" panose="02020603050405020304" pitchFamily="18" charset="0"/>
              </a:rPr>
              <a:t>m</a:t>
            </a:r>
            <a:r>
              <a:rPr lang="en-GB" sz="1662" dirty="0">
                <a:latin typeface="Calibri" panose="020F0502020204030204" pitchFamily="34" charset="0"/>
                <a:ea typeface="Calibri" panose="020F0502020204030204" pitchFamily="34" charset="0"/>
                <a:cs typeface="Times New Roman" panose="02020603050405020304" pitchFamily="18" charset="0"/>
              </a:rPr>
              <a:t>/</a:t>
            </a:r>
            <a:r>
              <a:rPr lang="en-GB" sz="1662" dirty="0" err="1">
                <a:latin typeface="Calibri" panose="020F0502020204030204" pitchFamily="34" charset="0"/>
                <a:ea typeface="Calibri" panose="020F0502020204030204" pitchFamily="34" charset="0"/>
                <a:cs typeface="Times New Roman" panose="02020603050405020304" pitchFamily="18" charset="0"/>
              </a:rPr>
              <a:t>L</a:t>
            </a:r>
            <a:r>
              <a:rPr lang="en-GB" sz="1662" baseline="-25000" dirty="0" err="1">
                <a:latin typeface="Calibri" panose="020F0502020204030204" pitchFamily="34" charset="0"/>
                <a:ea typeface="Calibri" panose="020F0502020204030204" pitchFamily="34" charset="0"/>
                <a:cs typeface="Times New Roman" panose="02020603050405020304" pitchFamily="18" charset="0"/>
              </a:rPr>
              <a:t>d</a:t>
            </a:r>
            <a:r>
              <a:rPr lang="en-GB" sz="1662" dirty="0">
                <a:latin typeface="Calibri" panose="020F0502020204030204" pitchFamily="34" charset="0"/>
                <a:ea typeface="Calibri" panose="020F0502020204030204" pitchFamily="34" charset="0"/>
                <a:cs typeface="Times New Roman" panose="02020603050405020304" pitchFamily="18" charset="0"/>
              </a:rPr>
              <a:t> &lt; I</a:t>
            </a:r>
            <a:r>
              <a:rPr lang="en-GB" sz="1662" baseline="-25000" dirty="0">
                <a:latin typeface="Calibri" panose="020F0502020204030204" pitchFamily="34" charset="0"/>
                <a:ea typeface="Calibri" panose="020F0502020204030204" pitchFamily="34" charset="0"/>
                <a:cs typeface="Times New Roman" panose="02020603050405020304" pitchFamily="18" charset="0"/>
              </a:rPr>
              <a:t>max</a:t>
            </a:r>
            <a:endParaRPr lang="es-ES" sz="1662" baseline="-25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4" name="Rectangle 33">
            <a:extLst>
              <a:ext uri="{FF2B5EF4-FFF2-40B4-BE49-F238E27FC236}">
                <a16:creationId xmlns:a16="http://schemas.microsoft.com/office/drawing/2014/main" id="{E350F187-C78D-4787-B1F5-5D42B597DF89}"/>
              </a:ext>
            </a:extLst>
          </p:cNvPr>
          <p:cNvSpPr/>
          <p:nvPr/>
        </p:nvSpPr>
        <p:spPr>
          <a:xfrm>
            <a:off x="7154766" y="6071976"/>
            <a:ext cx="1140312" cy="353879"/>
          </a:xfrm>
          <a:prstGeom prst="rect">
            <a:avLst/>
          </a:prstGeom>
        </p:spPr>
        <p:txBody>
          <a:bodyPr wrap="none">
            <a:spAutoFit/>
          </a:bodyPr>
          <a:lstStyle/>
          <a:p>
            <a:pPr algn="ctr">
              <a:lnSpc>
                <a:spcPct val="107000"/>
              </a:lnSpc>
            </a:pPr>
            <a:r>
              <a:rPr lang="el-GR" sz="1662" dirty="0">
                <a:latin typeface="Calibri" panose="020F0502020204030204" pitchFamily="34" charset="0"/>
                <a:ea typeface="Calibri" panose="020F0502020204030204" pitchFamily="34" charset="0"/>
                <a:cs typeface="Times New Roman" panose="02020603050405020304" pitchFamily="18" charset="0"/>
              </a:rPr>
              <a:t>λ</a:t>
            </a:r>
            <a:r>
              <a:rPr lang="es-ES" sz="1662" baseline="-25000" dirty="0">
                <a:latin typeface="Calibri" panose="020F0502020204030204" pitchFamily="34" charset="0"/>
                <a:ea typeface="Calibri" panose="020F0502020204030204" pitchFamily="34" charset="0"/>
                <a:cs typeface="Times New Roman" panose="02020603050405020304" pitchFamily="18" charset="0"/>
              </a:rPr>
              <a:t>m</a:t>
            </a:r>
            <a:r>
              <a:rPr lang="en-GB" sz="1662" dirty="0">
                <a:latin typeface="Calibri" panose="020F0502020204030204" pitchFamily="34" charset="0"/>
                <a:ea typeface="Calibri" panose="020F0502020204030204" pitchFamily="34" charset="0"/>
                <a:cs typeface="Times New Roman" panose="02020603050405020304" pitchFamily="18" charset="0"/>
              </a:rPr>
              <a:t>/</a:t>
            </a:r>
            <a:r>
              <a:rPr lang="en-GB" sz="1662" dirty="0" err="1">
                <a:latin typeface="Calibri" panose="020F0502020204030204" pitchFamily="34" charset="0"/>
                <a:ea typeface="Calibri" panose="020F0502020204030204" pitchFamily="34" charset="0"/>
                <a:cs typeface="Times New Roman" panose="02020603050405020304" pitchFamily="18" charset="0"/>
              </a:rPr>
              <a:t>L</a:t>
            </a:r>
            <a:r>
              <a:rPr lang="en-GB" sz="1662" baseline="-25000" dirty="0" err="1">
                <a:latin typeface="Calibri" panose="020F0502020204030204" pitchFamily="34" charset="0"/>
                <a:ea typeface="Calibri" panose="020F0502020204030204" pitchFamily="34" charset="0"/>
                <a:cs typeface="Times New Roman" panose="02020603050405020304" pitchFamily="18" charset="0"/>
              </a:rPr>
              <a:t>d</a:t>
            </a:r>
            <a:r>
              <a:rPr lang="en-GB" sz="1662" dirty="0">
                <a:latin typeface="Calibri" panose="020F0502020204030204" pitchFamily="34" charset="0"/>
                <a:ea typeface="Calibri" panose="020F0502020204030204" pitchFamily="34" charset="0"/>
                <a:cs typeface="Times New Roman" panose="02020603050405020304" pitchFamily="18" charset="0"/>
              </a:rPr>
              <a:t> &gt; I</a:t>
            </a:r>
            <a:r>
              <a:rPr lang="en-GB" sz="1662" baseline="-25000" dirty="0">
                <a:latin typeface="Calibri" panose="020F0502020204030204" pitchFamily="34" charset="0"/>
                <a:ea typeface="Calibri" panose="020F0502020204030204" pitchFamily="34" charset="0"/>
                <a:cs typeface="Times New Roman" panose="02020603050405020304" pitchFamily="18" charset="0"/>
              </a:rPr>
              <a:t>max</a:t>
            </a:r>
            <a:endParaRPr lang="es-ES" sz="1662" baseline="-25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5" name="Slide Number Placeholder 14">
            <a:extLst>
              <a:ext uri="{FF2B5EF4-FFF2-40B4-BE49-F238E27FC236}">
                <a16:creationId xmlns:a16="http://schemas.microsoft.com/office/drawing/2014/main" id="{D657A036-2CF5-479F-8093-83E8DF535737}"/>
              </a:ext>
            </a:extLst>
          </p:cNvPr>
          <p:cNvSpPr>
            <a:spLocks noGrp="1"/>
          </p:cNvSpPr>
          <p:nvPr>
            <p:ph type="sldNum" sz="quarter" idx="12"/>
          </p:nvPr>
        </p:nvSpPr>
        <p:spPr/>
        <p:txBody>
          <a:bodyPr/>
          <a:lstStyle/>
          <a:p>
            <a:fld id="{AC73A611-7CB3-407B-8955-E73429FEB09D}" type="slidenum">
              <a:rPr lang="ca-ES" smtClean="0"/>
              <a:pPr/>
              <a:t>35</a:t>
            </a:fld>
            <a:endParaRPr lang="ca-ES"/>
          </a:p>
        </p:txBody>
      </p:sp>
    </p:spTree>
    <p:extLst>
      <p:ext uri="{BB962C8B-B14F-4D97-AF65-F5344CB8AC3E}">
        <p14:creationId xmlns:p14="http://schemas.microsoft.com/office/powerpoint/2010/main" val="30548629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2"/>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3"/>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14"/>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8"/>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19"/>
                                        </p:tgtEl>
                                        <p:attrNameLst>
                                          <p:attrName>style.visibility</p:attrName>
                                        </p:attrNameLst>
                                      </p:cBhvr>
                                      <p:to>
                                        <p:strVal val="hidden"/>
                                      </p:to>
                                    </p:set>
                                  </p:childTnLst>
                                </p:cTn>
                              </p:par>
                              <p:par>
                                <p:cTn id="61" presetID="1" presetClass="entr" presetSubtype="0" fill="hold"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20"/>
                                        </p:tgtEl>
                                        <p:attrNameLst>
                                          <p:attrName>style.visibility</p:attrName>
                                        </p:attrNameLst>
                                      </p:cBhvr>
                                      <p:to>
                                        <p:strVal val="hidden"/>
                                      </p:to>
                                    </p:set>
                                  </p:childTnLst>
                                </p:cTn>
                              </p:par>
                              <p:par>
                                <p:cTn id="67" presetID="1" presetClass="entr" presetSubtype="0" fill="hold" nodeType="withEffect">
                                  <p:stCondLst>
                                    <p:cond delay="0"/>
                                  </p:stCondLst>
                                  <p:childTnLst>
                                    <p:set>
                                      <p:cBhvr>
                                        <p:cTn id="68" dur="1" fill="hold">
                                          <p:stCondLst>
                                            <p:cond delay="0"/>
                                          </p:stCondLst>
                                        </p:cTn>
                                        <p:tgtEl>
                                          <p:spTgt spid="3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nodeType="clickEffect">
                                  <p:stCondLst>
                                    <p:cond delay="0"/>
                                  </p:stCondLst>
                                  <p:childTnLst>
                                    <p:set>
                                      <p:cBhvr>
                                        <p:cTn id="78" dur="1" fill="hold">
                                          <p:stCondLst>
                                            <p:cond delay="0"/>
                                          </p:stCondLst>
                                        </p:cTn>
                                        <p:tgtEl>
                                          <p:spTgt spid="21"/>
                                        </p:tgtEl>
                                        <p:attrNameLst>
                                          <p:attrName>style.visibility</p:attrName>
                                        </p:attrNameLst>
                                      </p:cBhvr>
                                      <p:to>
                                        <p:strVal val="hidden"/>
                                      </p:to>
                                    </p:set>
                                  </p:childTnLst>
                                </p:cTn>
                              </p:par>
                              <p:par>
                                <p:cTn id="79" presetID="1" presetClass="entr" presetSubtype="0" fill="hold" nodeType="withEffect">
                                  <p:stCondLst>
                                    <p:cond delay="0"/>
                                  </p:stCondLst>
                                  <p:childTnLst>
                                    <p:set>
                                      <p:cBhvr>
                                        <p:cTn id="80" dur="1" fill="hold">
                                          <p:stCondLst>
                                            <p:cond delay="0"/>
                                          </p:stCondLst>
                                        </p:cTn>
                                        <p:tgtEl>
                                          <p:spTgt spid="2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nodeType="clickEffect">
                                  <p:stCondLst>
                                    <p:cond delay="0"/>
                                  </p:stCondLst>
                                  <p:childTnLst>
                                    <p:set>
                                      <p:cBhvr>
                                        <p:cTn id="84" dur="1" fill="hold">
                                          <p:stCondLst>
                                            <p:cond delay="0"/>
                                          </p:stCondLst>
                                        </p:cTn>
                                        <p:tgtEl>
                                          <p:spTgt spid="22"/>
                                        </p:tgtEl>
                                        <p:attrNameLst>
                                          <p:attrName>style.visibility</p:attrName>
                                        </p:attrNameLst>
                                      </p:cBhvr>
                                      <p:to>
                                        <p:strVal val="hidden"/>
                                      </p:to>
                                    </p:set>
                                  </p:childTnLst>
                                </p:cTn>
                              </p:par>
                              <p:par>
                                <p:cTn id="85" presetID="1" presetClass="entr" presetSubtype="0" fill="hold" nodeType="withEffect">
                                  <p:stCondLst>
                                    <p:cond delay="0"/>
                                  </p:stCondLst>
                                  <p:childTnLst>
                                    <p:set>
                                      <p:cBhvr>
                                        <p:cTn id="86" dur="1" fill="hold">
                                          <p:stCondLst>
                                            <p:cond delay="0"/>
                                          </p:stCondLst>
                                        </p:cTn>
                                        <p:tgtEl>
                                          <p:spTgt spid="2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nodeType="clickEffect">
                                  <p:stCondLst>
                                    <p:cond delay="0"/>
                                  </p:stCondLst>
                                  <p:childTnLst>
                                    <p:set>
                                      <p:cBhvr>
                                        <p:cTn id="90" dur="1" fill="hold">
                                          <p:stCondLst>
                                            <p:cond delay="0"/>
                                          </p:stCondLst>
                                        </p:cTn>
                                        <p:tgtEl>
                                          <p:spTgt spid="23"/>
                                        </p:tgtEl>
                                        <p:attrNameLst>
                                          <p:attrName>style.visibility</p:attrName>
                                        </p:attrNameLst>
                                      </p:cBhvr>
                                      <p:to>
                                        <p:strVal val="hidden"/>
                                      </p:to>
                                    </p:set>
                                  </p:childTnLst>
                                </p:cTn>
                              </p:par>
                              <p:par>
                                <p:cTn id="91" presetID="1" presetClass="entr" presetSubtype="0" fill="hold" nodeType="withEffect">
                                  <p:stCondLst>
                                    <p:cond delay="0"/>
                                  </p:stCondLst>
                                  <p:childTnLst>
                                    <p:set>
                                      <p:cBhvr>
                                        <p:cTn id="92" dur="1" fill="hold">
                                          <p:stCondLst>
                                            <p:cond delay="0"/>
                                          </p:stCondLst>
                                        </p:cTn>
                                        <p:tgtEl>
                                          <p:spTgt spid="2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nodeType="clickEffect">
                                  <p:stCondLst>
                                    <p:cond delay="0"/>
                                  </p:stCondLst>
                                  <p:childTnLst>
                                    <p:set>
                                      <p:cBhvr>
                                        <p:cTn id="96" dur="1" fill="hold">
                                          <p:stCondLst>
                                            <p:cond delay="0"/>
                                          </p:stCondLst>
                                        </p:cTn>
                                        <p:tgtEl>
                                          <p:spTgt spid="24"/>
                                        </p:tgtEl>
                                        <p:attrNameLst>
                                          <p:attrName>style.visibility</p:attrName>
                                        </p:attrNameLst>
                                      </p:cBhvr>
                                      <p:to>
                                        <p:strVal val="hidden"/>
                                      </p:to>
                                    </p:set>
                                  </p:childTnLst>
                                </p:cTn>
                              </p:par>
                              <p:par>
                                <p:cTn id="97" presetID="1" presetClass="entr" presetSubtype="0" fill="hold" nodeType="withEffect">
                                  <p:stCondLst>
                                    <p:cond delay="0"/>
                                  </p:stCondLst>
                                  <p:childTnLst>
                                    <p:set>
                                      <p:cBhvr>
                                        <p:cTn id="98" dur="1" fill="hold">
                                          <p:stCondLst>
                                            <p:cond delay="0"/>
                                          </p:stCondLst>
                                        </p:cTn>
                                        <p:tgtEl>
                                          <p:spTgt spid="25"/>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nodeType="clickEffect">
                                  <p:stCondLst>
                                    <p:cond delay="0"/>
                                  </p:stCondLst>
                                  <p:childTnLst>
                                    <p:set>
                                      <p:cBhvr>
                                        <p:cTn id="102" dur="1" fill="hold">
                                          <p:stCondLst>
                                            <p:cond delay="0"/>
                                          </p:stCondLst>
                                        </p:cTn>
                                        <p:tgtEl>
                                          <p:spTgt spid="25"/>
                                        </p:tgtEl>
                                        <p:attrNameLst>
                                          <p:attrName>style.visibility</p:attrName>
                                        </p:attrNameLst>
                                      </p:cBhvr>
                                      <p:to>
                                        <p:strVal val="hidden"/>
                                      </p:to>
                                    </p:set>
                                  </p:childTnLst>
                                </p:cTn>
                              </p:par>
                              <p:par>
                                <p:cTn id="103" presetID="1" presetClass="entr" presetSubtype="0" fill="hold" nodeType="withEffect">
                                  <p:stCondLst>
                                    <p:cond delay="0"/>
                                  </p:stCondLst>
                                  <p:childTnLst>
                                    <p:set>
                                      <p:cBhvr>
                                        <p:cTn id="104" dur="1" fill="hold">
                                          <p:stCondLst>
                                            <p:cond delay="0"/>
                                          </p:stCondLst>
                                        </p:cTn>
                                        <p:tgtEl>
                                          <p:spTgt spid="26"/>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nodeType="clickEffect">
                                  <p:stCondLst>
                                    <p:cond delay="0"/>
                                  </p:stCondLst>
                                  <p:childTnLst>
                                    <p:set>
                                      <p:cBhvr>
                                        <p:cTn id="108" dur="1" fill="hold">
                                          <p:stCondLst>
                                            <p:cond delay="0"/>
                                          </p:stCondLst>
                                        </p:cTn>
                                        <p:tgtEl>
                                          <p:spTgt spid="26"/>
                                        </p:tgtEl>
                                        <p:attrNameLst>
                                          <p:attrName>style.visibility</p:attrName>
                                        </p:attrNameLst>
                                      </p:cBhvr>
                                      <p:to>
                                        <p:strVal val="hidden"/>
                                      </p:to>
                                    </p:set>
                                  </p:childTnLst>
                                </p:cTn>
                              </p:par>
                              <p:par>
                                <p:cTn id="109" presetID="1" presetClass="entr" presetSubtype="0" fill="hold" nodeType="withEffect">
                                  <p:stCondLst>
                                    <p:cond delay="0"/>
                                  </p:stCondLst>
                                  <p:childTnLst>
                                    <p:set>
                                      <p:cBhvr>
                                        <p:cTn id="110" dur="1" fill="hold">
                                          <p:stCondLst>
                                            <p:cond delay="0"/>
                                          </p:stCondLst>
                                        </p:cTn>
                                        <p:tgtEl>
                                          <p:spTgt spid="27"/>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nodeType="clickEffect">
                                  <p:stCondLst>
                                    <p:cond delay="0"/>
                                  </p:stCondLst>
                                  <p:childTnLst>
                                    <p:set>
                                      <p:cBhvr>
                                        <p:cTn id="114" dur="1" fill="hold">
                                          <p:stCondLst>
                                            <p:cond delay="0"/>
                                          </p:stCondLst>
                                        </p:cTn>
                                        <p:tgtEl>
                                          <p:spTgt spid="27"/>
                                        </p:tgtEl>
                                        <p:attrNameLst>
                                          <p:attrName>style.visibility</p:attrName>
                                        </p:attrNameLst>
                                      </p:cBhvr>
                                      <p:to>
                                        <p:strVal val="hidden"/>
                                      </p:to>
                                    </p:set>
                                  </p:childTnLst>
                                </p:cTn>
                              </p:par>
                              <p:par>
                                <p:cTn id="115" presetID="1" presetClass="entr" presetSubtype="0" fill="hold" nodeType="withEffect">
                                  <p:stCondLst>
                                    <p:cond delay="0"/>
                                  </p:stCondLst>
                                  <p:childTnLst>
                                    <p:set>
                                      <p:cBhvr>
                                        <p:cTn id="116" dur="1" fill="hold">
                                          <p:stCondLst>
                                            <p:cond delay="0"/>
                                          </p:stCondLst>
                                        </p:cTn>
                                        <p:tgtEl>
                                          <p:spTgt spid="28"/>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nodeType="clickEffect">
                                  <p:stCondLst>
                                    <p:cond delay="0"/>
                                  </p:stCondLst>
                                  <p:childTnLst>
                                    <p:set>
                                      <p:cBhvr>
                                        <p:cTn id="120" dur="1" fill="hold">
                                          <p:stCondLst>
                                            <p:cond delay="0"/>
                                          </p:stCondLst>
                                        </p:cTn>
                                        <p:tgtEl>
                                          <p:spTgt spid="28"/>
                                        </p:tgtEl>
                                        <p:attrNameLst>
                                          <p:attrName>style.visibility</p:attrName>
                                        </p:attrNameLst>
                                      </p:cBhvr>
                                      <p:to>
                                        <p:strVal val="hidden"/>
                                      </p:to>
                                    </p:set>
                                  </p:childTnLst>
                                </p:cTn>
                              </p:par>
                              <p:par>
                                <p:cTn id="121" presetID="1" presetClass="entr" presetSubtype="0" fill="hold" nodeType="withEffect">
                                  <p:stCondLst>
                                    <p:cond delay="0"/>
                                  </p:stCondLst>
                                  <p:childTnLst>
                                    <p:set>
                                      <p:cBhvr>
                                        <p:cTn id="122" dur="1" fill="hold">
                                          <p:stCondLst>
                                            <p:cond delay="0"/>
                                          </p:stCondLst>
                                        </p:cTn>
                                        <p:tgtEl>
                                          <p:spTgt spid="29"/>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nodeType="clickEffect">
                                  <p:stCondLst>
                                    <p:cond delay="0"/>
                                  </p:stCondLst>
                                  <p:childTnLst>
                                    <p:set>
                                      <p:cBhvr>
                                        <p:cTn id="126" dur="1" fill="hold">
                                          <p:stCondLst>
                                            <p:cond delay="0"/>
                                          </p:stCondLst>
                                        </p:cTn>
                                        <p:tgtEl>
                                          <p:spTgt spid="29"/>
                                        </p:tgtEl>
                                        <p:attrNameLst>
                                          <p:attrName>style.visibility</p:attrName>
                                        </p:attrNameLst>
                                      </p:cBhvr>
                                      <p:to>
                                        <p:strVal val="hidden"/>
                                      </p:to>
                                    </p:set>
                                  </p:childTnLst>
                                </p:cTn>
                              </p:par>
                              <p:par>
                                <p:cTn id="127" presetID="1" presetClass="entr" presetSubtype="0" fill="hold" nodeType="withEffect">
                                  <p:stCondLst>
                                    <p:cond delay="0"/>
                                  </p:stCondLst>
                                  <p:childTnLst>
                                    <p:set>
                                      <p:cBhvr>
                                        <p:cTn id="128" dur="1" fill="hold">
                                          <p:stCondLst>
                                            <p:cond delay="0"/>
                                          </p:stCondLst>
                                        </p:cTn>
                                        <p:tgtEl>
                                          <p:spTgt spid="30"/>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nodeType="clickEffect">
                                  <p:stCondLst>
                                    <p:cond delay="0"/>
                                  </p:stCondLst>
                                  <p:childTnLst>
                                    <p:set>
                                      <p:cBhvr>
                                        <p:cTn id="132" dur="1" fill="hold">
                                          <p:stCondLst>
                                            <p:cond delay="0"/>
                                          </p:stCondLst>
                                        </p:cTn>
                                        <p:tgtEl>
                                          <p:spTgt spid="30"/>
                                        </p:tgtEl>
                                        <p:attrNameLst>
                                          <p:attrName>style.visibility</p:attrName>
                                        </p:attrNameLst>
                                      </p:cBhvr>
                                      <p:to>
                                        <p:strVal val="hidden"/>
                                      </p:to>
                                    </p:set>
                                  </p:childTnLst>
                                </p:cTn>
                              </p:par>
                              <p:par>
                                <p:cTn id="133" presetID="1" presetClass="entr" presetSubtype="0" fill="hold" nodeType="withEffect">
                                  <p:stCondLst>
                                    <p:cond delay="0"/>
                                  </p:stCondLst>
                                  <p:childTnLst>
                                    <p:set>
                                      <p:cBhvr>
                                        <p:cTn id="13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p:cNvSpPr>
            <a:spLocks noGrp="1"/>
          </p:cNvSpPr>
          <p:nvPr>
            <p:ph type="title"/>
          </p:nvPr>
        </p:nvSpPr>
        <p:spPr/>
        <p:txBody>
          <a:bodyPr/>
          <a:lstStyle/>
          <a:p>
            <a:r>
              <a:rPr lang="en-GB" dirty="0">
                <a:solidFill>
                  <a:schemeClr val="bg1">
                    <a:lumMod val="75000"/>
                  </a:schemeClr>
                </a:solidFill>
              </a:rPr>
              <a:t>Control Strategies at FW zone</a:t>
            </a:r>
          </a:p>
        </p:txBody>
      </p:sp>
      <p:sp>
        <p:nvSpPr>
          <p:cNvPr id="3" name="Contenidor de contingut 2"/>
          <p:cNvSpPr>
            <a:spLocks noGrp="1"/>
          </p:cNvSpPr>
          <p:nvPr>
            <p:ph idx="1"/>
          </p:nvPr>
        </p:nvSpPr>
        <p:spPr/>
        <p:txBody>
          <a:bodyPr>
            <a:normAutofit/>
          </a:bodyPr>
          <a:lstStyle/>
          <a:p>
            <a:pPr marL="422041" lvl="1" indent="0">
              <a:buNone/>
            </a:pPr>
            <a:r>
              <a:rPr lang="en-GB" dirty="0"/>
              <a:t>Maximum Torque per Voltage (MTPV)</a:t>
            </a:r>
          </a:p>
        </p:txBody>
      </p:sp>
      <p:sp>
        <p:nvSpPr>
          <p:cNvPr id="5" name="Contenidor de peu de pàgina 4"/>
          <p:cNvSpPr>
            <a:spLocks noGrp="1"/>
          </p:cNvSpPr>
          <p:nvPr>
            <p:ph type="ftr" sz="quarter" idx="11"/>
          </p:nvPr>
        </p:nvSpPr>
        <p:spPr/>
        <p:txBody>
          <a:bodyPr/>
          <a:lstStyle/>
          <a:p>
            <a:pPr defTabSz="844083"/>
            <a:r>
              <a:rPr lang="ca-ES">
                <a:solidFill>
                  <a:prstClr val="black">
                    <a:tint val="75000"/>
                  </a:prstClr>
                </a:solidFill>
                <a:latin typeface="Calibri"/>
              </a:rPr>
              <a:t>PMSM motor control</a:t>
            </a:r>
          </a:p>
        </p:txBody>
      </p:sp>
      <p:sp>
        <p:nvSpPr>
          <p:cNvPr id="6" name="TextBox 5">
            <a:extLst>
              <a:ext uri="{FF2B5EF4-FFF2-40B4-BE49-F238E27FC236}">
                <a16:creationId xmlns:a16="http://schemas.microsoft.com/office/drawing/2014/main" id="{0643DC2C-6F79-47C0-A735-565312452BC7}"/>
              </a:ext>
            </a:extLst>
          </p:cNvPr>
          <p:cNvSpPr txBox="1"/>
          <p:nvPr/>
        </p:nvSpPr>
        <p:spPr>
          <a:xfrm>
            <a:off x="332308" y="2257616"/>
            <a:ext cx="8307692" cy="660437"/>
          </a:xfrm>
          <a:prstGeom prst="rect">
            <a:avLst/>
          </a:prstGeom>
          <a:noFill/>
        </p:spPr>
        <p:txBody>
          <a:bodyPr wrap="square" rtlCol="0">
            <a:spAutoFit/>
          </a:bodyPr>
          <a:lstStyle/>
          <a:p>
            <a:r>
              <a:rPr lang="en-GB" sz="1846" dirty="0"/>
              <a:t>Purpose: Minimum Current for each demanded Torque when the maximum voltage is delimiting</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0C0DBE0A-8140-4AB8-93A4-E7003BB8587B}"/>
                  </a:ext>
                </a:extLst>
              </p:cNvPr>
              <p:cNvSpPr/>
              <p:nvPr/>
            </p:nvSpPr>
            <p:spPr>
              <a:xfrm>
                <a:off x="332308" y="2812058"/>
                <a:ext cx="3573607" cy="5174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1477" i="1">
                              <a:latin typeface="Cambria Math" panose="02040503050406030204" pitchFamily="18" charset="0"/>
                            </a:rPr>
                          </m:ctrlPr>
                        </m:sSubPr>
                        <m:e>
                          <m:r>
                            <a:rPr lang="en-GB" sz="1477" i="1">
                              <a:latin typeface="Cambria Math" panose="02040503050406030204" pitchFamily="18" charset="0"/>
                            </a:rPr>
                            <m:t>𝑇</m:t>
                          </m:r>
                        </m:e>
                        <m:sub>
                          <m:r>
                            <a:rPr lang="en-GB" sz="1477" i="1">
                              <a:latin typeface="Cambria Math" panose="02040503050406030204" pitchFamily="18" charset="0"/>
                            </a:rPr>
                            <m:t>𝑒𝑚</m:t>
                          </m:r>
                        </m:sub>
                      </m:sSub>
                      <m:r>
                        <a:rPr lang="en-GB" sz="1477">
                          <a:latin typeface="Cambria Math" panose="02040503050406030204" pitchFamily="18" charset="0"/>
                        </a:rPr>
                        <m:t>=</m:t>
                      </m:r>
                      <m:f>
                        <m:fPr>
                          <m:ctrlPr>
                            <a:rPr lang="en-GB" sz="1477" i="1">
                              <a:latin typeface="Cambria Math" panose="02040503050406030204" pitchFamily="18" charset="0"/>
                            </a:rPr>
                          </m:ctrlPr>
                        </m:fPr>
                        <m:num>
                          <m:r>
                            <a:rPr lang="en-GB" sz="1477">
                              <a:latin typeface="Cambria Math" panose="02040503050406030204" pitchFamily="18" charset="0"/>
                            </a:rPr>
                            <m:t>3</m:t>
                          </m:r>
                        </m:num>
                        <m:den>
                          <m:r>
                            <a:rPr lang="en-GB" sz="1477">
                              <a:latin typeface="Cambria Math" panose="02040503050406030204" pitchFamily="18" charset="0"/>
                            </a:rPr>
                            <m:t>2</m:t>
                          </m:r>
                        </m:den>
                      </m:f>
                      <m:r>
                        <a:rPr lang="en-GB" sz="1477">
                          <a:latin typeface="Cambria Math" panose="02040503050406030204" pitchFamily="18" charset="0"/>
                        </a:rPr>
                        <m:t>·</m:t>
                      </m:r>
                      <m:r>
                        <a:rPr lang="en-GB" sz="1477" i="1">
                          <a:latin typeface="Cambria Math" panose="02040503050406030204" pitchFamily="18" charset="0"/>
                        </a:rPr>
                        <m:t>𝑝</m:t>
                      </m:r>
                      <m:r>
                        <a:rPr lang="en-GB" sz="1477">
                          <a:latin typeface="Cambria Math" panose="02040503050406030204" pitchFamily="18" charset="0"/>
                        </a:rPr>
                        <m:t>·</m:t>
                      </m:r>
                      <m:d>
                        <m:dPr>
                          <m:ctrlPr>
                            <a:rPr lang="en-GB" sz="1477" i="1">
                              <a:latin typeface="Cambria Math" panose="02040503050406030204" pitchFamily="18" charset="0"/>
                            </a:rPr>
                          </m:ctrlPr>
                        </m:dPr>
                        <m:e>
                          <m:sSub>
                            <m:sSubPr>
                              <m:ctrlPr>
                                <a:rPr lang="en-GB" sz="1477" i="1">
                                  <a:latin typeface="Cambria Math" panose="02040503050406030204" pitchFamily="18" charset="0"/>
                                </a:rPr>
                              </m:ctrlPr>
                            </m:sSubPr>
                            <m:e>
                              <m:r>
                                <a:rPr lang="en-GB" sz="1477" i="1">
                                  <a:latin typeface="Cambria Math" panose="02040503050406030204" pitchFamily="18" charset="0"/>
                                </a:rPr>
                                <m:t>𝜆</m:t>
                              </m:r>
                            </m:e>
                            <m:sub>
                              <m:r>
                                <a:rPr lang="en-GB" sz="1477" i="1">
                                  <a:latin typeface="Cambria Math" panose="02040503050406030204" pitchFamily="18" charset="0"/>
                                </a:rPr>
                                <m:t>𝑚</m:t>
                              </m:r>
                            </m:sub>
                          </m:sSub>
                          <m:r>
                            <a:rPr lang="en-GB" sz="1477">
                              <a:latin typeface="Cambria Math" panose="02040503050406030204" pitchFamily="18" charset="0"/>
                            </a:rPr>
                            <m:t>·</m:t>
                          </m:r>
                          <m:sSub>
                            <m:sSubPr>
                              <m:ctrlPr>
                                <a:rPr lang="en-GB" sz="1477" i="1">
                                  <a:latin typeface="Cambria Math" panose="02040503050406030204" pitchFamily="18" charset="0"/>
                                </a:rPr>
                              </m:ctrlPr>
                            </m:sSubPr>
                            <m:e>
                              <m:r>
                                <a:rPr lang="en-GB" sz="1477" i="1">
                                  <a:latin typeface="Cambria Math" panose="02040503050406030204" pitchFamily="18" charset="0"/>
                                </a:rPr>
                                <m:t>𝐼</m:t>
                              </m:r>
                            </m:e>
                            <m:sub>
                              <m:r>
                                <a:rPr lang="en-GB" sz="1477" i="1">
                                  <a:latin typeface="Cambria Math" panose="02040503050406030204" pitchFamily="18" charset="0"/>
                                </a:rPr>
                                <m:t>𝑞</m:t>
                              </m:r>
                            </m:sub>
                          </m:sSub>
                          <m:r>
                            <a:rPr lang="en-GB" sz="1477">
                              <a:latin typeface="Cambria Math" panose="02040503050406030204" pitchFamily="18" charset="0"/>
                            </a:rPr>
                            <m:t>+</m:t>
                          </m:r>
                          <m:d>
                            <m:dPr>
                              <m:ctrlPr>
                                <a:rPr lang="en-GB" sz="1477" i="1">
                                  <a:latin typeface="Cambria Math" panose="02040503050406030204" pitchFamily="18" charset="0"/>
                                </a:rPr>
                              </m:ctrlPr>
                            </m:dPr>
                            <m:e>
                              <m:sSub>
                                <m:sSubPr>
                                  <m:ctrlPr>
                                    <a:rPr lang="en-GB" sz="1477" i="1">
                                      <a:latin typeface="Cambria Math" panose="02040503050406030204" pitchFamily="18" charset="0"/>
                                    </a:rPr>
                                  </m:ctrlPr>
                                </m:sSubPr>
                                <m:e>
                                  <m:r>
                                    <a:rPr lang="en-GB" sz="1477" i="1">
                                      <a:latin typeface="Cambria Math" panose="02040503050406030204" pitchFamily="18" charset="0"/>
                                    </a:rPr>
                                    <m:t>𝐿</m:t>
                                  </m:r>
                                </m:e>
                                <m:sub>
                                  <m:r>
                                    <a:rPr lang="en-GB" sz="1477" i="1">
                                      <a:latin typeface="Cambria Math" panose="02040503050406030204" pitchFamily="18" charset="0"/>
                                    </a:rPr>
                                    <m:t>𝑑</m:t>
                                  </m:r>
                                </m:sub>
                              </m:sSub>
                              <m:r>
                                <a:rPr lang="en-GB" sz="1477">
                                  <a:latin typeface="Cambria Math" panose="02040503050406030204" pitchFamily="18" charset="0"/>
                                </a:rPr>
                                <m:t>−</m:t>
                              </m:r>
                              <m:sSub>
                                <m:sSubPr>
                                  <m:ctrlPr>
                                    <a:rPr lang="en-GB" sz="1477" i="1">
                                      <a:latin typeface="Cambria Math" panose="02040503050406030204" pitchFamily="18" charset="0"/>
                                    </a:rPr>
                                  </m:ctrlPr>
                                </m:sSubPr>
                                <m:e>
                                  <m:r>
                                    <a:rPr lang="en-GB" sz="1477" i="1">
                                      <a:latin typeface="Cambria Math" panose="02040503050406030204" pitchFamily="18" charset="0"/>
                                    </a:rPr>
                                    <m:t>𝐿</m:t>
                                  </m:r>
                                </m:e>
                                <m:sub>
                                  <m:r>
                                    <a:rPr lang="en-GB" sz="1477" i="1">
                                      <a:latin typeface="Cambria Math" panose="02040503050406030204" pitchFamily="18" charset="0"/>
                                    </a:rPr>
                                    <m:t>𝑞</m:t>
                                  </m:r>
                                </m:sub>
                              </m:sSub>
                            </m:e>
                          </m:d>
                          <m:r>
                            <a:rPr lang="en-GB" sz="1477">
                              <a:latin typeface="Cambria Math" panose="02040503050406030204" pitchFamily="18" charset="0"/>
                            </a:rPr>
                            <m:t>·</m:t>
                          </m:r>
                          <m:sSub>
                            <m:sSubPr>
                              <m:ctrlPr>
                                <a:rPr lang="en-GB" sz="1477" i="1">
                                  <a:latin typeface="Cambria Math" panose="02040503050406030204" pitchFamily="18" charset="0"/>
                                </a:rPr>
                              </m:ctrlPr>
                            </m:sSubPr>
                            <m:e>
                              <m:r>
                                <a:rPr lang="en-GB" sz="1477" i="1">
                                  <a:latin typeface="Cambria Math" panose="02040503050406030204" pitchFamily="18" charset="0"/>
                                </a:rPr>
                                <m:t>𝐼</m:t>
                              </m:r>
                            </m:e>
                            <m:sub>
                              <m:r>
                                <a:rPr lang="en-GB" sz="1477" i="1">
                                  <a:latin typeface="Cambria Math" panose="02040503050406030204" pitchFamily="18" charset="0"/>
                                </a:rPr>
                                <m:t>𝑑</m:t>
                              </m:r>
                            </m:sub>
                          </m:sSub>
                          <m:r>
                            <a:rPr lang="en-GB" sz="1477">
                              <a:latin typeface="Cambria Math" panose="02040503050406030204" pitchFamily="18" charset="0"/>
                            </a:rPr>
                            <m:t>·</m:t>
                          </m:r>
                          <m:sSub>
                            <m:sSubPr>
                              <m:ctrlPr>
                                <a:rPr lang="en-GB" sz="1477" i="1">
                                  <a:latin typeface="Cambria Math" panose="02040503050406030204" pitchFamily="18" charset="0"/>
                                </a:rPr>
                              </m:ctrlPr>
                            </m:sSubPr>
                            <m:e>
                              <m:r>
                                <a:rPr lang="en-GB" sz="1477" i="1">
                                  <a:latin typeface="Cambria Math" panose="02040503050406030204" pitchFamily="18" charset="0"/>
                                </a:rPr>
                                <m:t>𝐼</m:t>
                              </m:r>
                            </m:e>
                            <m:sub>
                              <m:r>
                                <a:rPr lang="en-GB" sz="1477" i="1">
                                  <a:latin typeface="Cambria Math" panose="02040503050406030204" pitchFamily="18" charset="0"/>
                                </a:rPr>
                                <m:t>𝑞</m:t>
                              </m:r>
                            </m:sub>
                          </m:sSub>
                        </m:e>
                      </m:d>
                    </m:oMath>
                  </m:oMathPara>
                </a14:m>
                <a:endParaRPr lang="en-GB" sz="1477" dirty="0"/>
              </a:p>
            </p:txBody>
          </p:sp>
        </mc:Choice>
        <mc:Fallback xmlns="">
          <p:sp>
            <p:nvSpPr>
              <p:cNvPr id="4" name="Rectangle 3">
                <a:extLst>
                  <a:ext uri="{FF2B5EF4-FFF2-40B4-BE49-F238E27FC236}">
                    <a16:creationId xmlns:a16="http://schemas.microsoft.com/office/drawing/2014/main" id="{0C0DBE0A-8140-4AB8-93A4-E7003BB8587B}"/>
                  </a:ext>
                </a:extLst>
              </p:cNvPr>
              <p:cNvSpPr>
                <a:spLocks noRot="1" noChangeAspect="1" noMove="1" noResize="1" noEditPoints="1" noAdjustHandles="1" noChangeArrowheads="1" noChangeShapeType="1" noTextEdit="1"/>
              </p:cNvSpPr>
              <p:nvPr/>
            </p:nvSpPr>
            <p:spPr>
              <a:xfrm>
                <a:off x="332308" y="2812058"/>
                <a:ext cx="3573607" cy="517449"/>
              </a:xfrm>
              <a:prstGeom prst="rect">
                <a:avLst/>
              </a:prstGeom>
              <a:blipFill>
                <a:blip r:embed="rId2"/>
                <a:stretch>
                  <a:fillRect b="-4706"/>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4A6DE3A7-B222-4AE1-94A7-8EE810B96148}"/>
                  </a:ext>
                </a:extLst>
              </p:cNvPr>
              <p:cNvSpPr/>
              <p:nvPr/>
            </p:nvSpPr>
            <p:spPr>
              <a:xfrm>
                <a:off x="332308" y="3376433"/>
                <a:ext cx="1653530" cy="3368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1477" i="1">
                              <a:latin typeface="Cambria Math" panose="02040503050406030204" pitchFamily="18" charset="0"/>
                            </a:rPr>
                          </m:ctrlPr>
                        </m:sSubPr>
                        <m:e>
                          <m:r>
                            <a:rPr lang="en-GB" sz="1477" i="1">
                              <a:latin typeface="Cambria Math" panose="02040503050406030204" pitchFamily="18" charset="0"/>
                            </a:rPr>
                            <m:t>𝑉</m:t>
                          </m:r>
                        </m:e>
                        <m:sub>
                          <m:r>
                            <a:rPr lang="en-GB" sz="1477" i="1">
                              <a:latin typeface="Cambria Math" panose="02040503050406030204" pitchFamily="18" charset="0"/>
                            </a:rPr>
                            <m:t>𝑑</m:t>
                          </m:r>
                        </m:sub>
                      </m:sSub>
                      <m:r>
                        <a:rPr lang="en-GB" sz="1477">
                          <a:latin typeface="Cambria Math" panose="02040503050406030204" pitchFamily="18" charset="0"/>
                        </a:rPr>
                        <m:t>=−</m:t>
                      </m:r>
                      <m:sSub>
                        <m:sSubPr>
                          <m:ctrlPr>
                            <a:rPr lang="en-GB" sz="1477" i="1">
                              <a:latin typeface="Cambria Math" panose="02040503050406030204" pitchFamily="18" charset="0"/>
                            </a:rPr>
                          </m:ctrlPr>
                        </m:sSubPr>
                        <m:e>
                          <m:r>
                            <a:rPr lang="en-GB" sz="1477" i="1">
                              <a:latin typeface="Cambria Math" panose="02040503050406030204" pitchFamily="18" charset="0"/>
                            </a:rPr>
                            <m:t>𝜔</m:t>
                          </m:r>
                        </m:e>
                        <m:sub>
                          <m:r>
                            <a:rPr lang="en-GB" sz="1477" i="1">
                              <a:latin typeface="Cambria Math" panose="02040503050406030204" pitchFamily="18" charset="0"/>
                            </a:rPr>
                            <m:t>𝑒</m:t>
                          </m:r>
                        </m:sub>
                      </m:sSub>
                      <m:r>
                        <a:rPr lang="en-GB" sz="1477">
                          <a:latin typeface="Cambria Math" panose="02040503050406030204" pitchFamily="18" charset="0"/>
                        </a:rPr>
                        <m:t>·</m:t>
                      </m:r>
                      <m:sSub>
                        <m:sSubPr>
                          <m:ctrlPr>
                            <a:rPr lang="en-GB" sz="1477" i="1">
                              <a:latin typeface="Cambria Math" panose="02040503050406030204" pitchFamily="18" charset="0"/>
                            </a:rPr>
                          </m:ctrlPr>
                        </m:sSubPr>
                        <m:e>
                          <m:r>
                            <a:rPr lang="en-GB" sz="1477" i="1">
                              <a:latin typeface="Cambria Math" panose="02040503050406030204" pitchFamily="18" charset="0"/>
                            </a:rPr>
                            <m:t>𝐿</m:t>
                          </m:r>
                        </m:e>
                        <m:sub>
                          <m:r>
                            <a:rPr lang="en-GB" sz="1477" i="1">
                              <a:latin typeface="Cambria Math" panose="02040503050406030204" pitchFamily="18" charset="0"/>
                            </a:rPr>
                            <m:t>𝑞</m:t>
                          </m:r>
                        </m:sub>
                      </m:sSub>
                      <m:r>
                        <a:rPr lang="en-GB" sz="1477">
                          <a:latin typeface="Cambria Math" panose="02040503050406030204" pitchFamily="18" charset="0"/>
                        </a:rPr>
                        <m:t>·</m:t>
                      </m:r>
                      <m:sSub>
                        <m:sSubPr>
                          <m:ctrlPr>
                            <a:rPr lang="en-GB" sz="1477" i="1">
                              <a:latin typeface="Cambria Math" panose="02040503050406030204" pitchFamily="18" charset="0"/>
                            </a:rPr>
                          </m:ctrlPr>
                        </m:sSubPr>
                        <m:e>
                          <m:r>
                            <a:rPr lang="en-GB" sz="1477" i="1">
                              <a:latin typeface="Cambria Math" panose="02040503050406030204" pitchFamily="18" charset="0"/>
                            </a:rPr>
                            <m:t>𝐼</m:t>
                          </m:r>
                        </m:e>
                        <m:sub>
                          <m:r>
                            <a:rPr lang="en-GB" sz="1477" i="1">
                              <a:latin typeface="Cambria Math" panose="02040503050406030204" pitchFamily="18" charset="0"/>
                            </a:rPr>
                            <m:t>𝑞</m:t>
                          </m:r>
                        </m:sub>
                      </m:sSub>
                    </m:oMath>
                  </m:oMathPara>
                </a14:m>
                <a:endParaRPr lang="en-GB" sz="1477" dirty="0"/>
              </a:p>
            </p:txBody>
          </p:sp>
        </mc:Choice>
        <mc:Fallback xmlns="">
          <p:sp>
            <p:nvSpPr>
              <p:cNvPr id="7" name="Rectangle 6">
                <a:extLst>
                  <a:ext uri="{FF2B5EF4-FFF2-40B4-BE49-F238E27FC236}">
                    <a16:creationId xmlns:a16="http://schemas.microsoft.com/office/drawing/2014/main" id="{4A6DE3A7-B222-4AE1-94A7-8EE810B96148}"/>
                  </a:ext>
                </a:extLst>
              </p:cNvPr>
              <p:cNvSpPr>
                <a:spLocks noRot="1" noChangeAspect="1" noMove="1" noResize="1" noEditPoints="1" noAdjustHandles="1" noChangeArrowheads="1" noChangeShapeType="1" noTextEdit="1"/>
              </p:cNvSpPr>
              <p:nvPr/>
            </p:nvSpPr>
            <p:spPr>
              <a:xfrm>
                <a:off x="332308" y="3376433"/>
                <a:ext cx="1653530" cy="336823"/>
              </a:xfrm>
              <a:prstGeom prst="rect">
                <a:avLst/>
              </a:prstGeom>
              <a:blipFill>
                <a:blip r:embed="rId3"/>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7376D9E0-027F-45FF-91B5-F18A6BD0E9D2}"/>
                  </a:ext>
                </a:extLst>
              </p:cNvPr>
              <p:cNvSpPr/>
              <p:nvPr/>
            </p:nvSpPr>
            <p:spPr>
              <a:xfrm>
                <a:off x="332308" y="3789386"/>
                <a:ext cx="2118529" cy="3368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1477" i="1">
                              <a:latin typeface="Cambria Math" panose="02040503050406030204" pitchFamily="18" charset="0"/>
                            </a:rPr>
                          </m:ctrlPr>
                        </m:sSubPr>
                        <m:e>
                          <m:r>
                            <a:rPr lang="en-GB" sz="1477" i="1">
                              <a:latin typeface="Cambria Math" panose="02040503050406030204" pitchFamily="18" charset="0"/>
                            </a:rPr>
                            <m:t>𝑉</m:t>
                          </m:r>
                        </m:e>
                        <m:sub>
                          <m:r>
                            <a:rPr lang="en-GB" sz="1477" i="1">
                              <a:latin typeface="Cambria Math" panose="02040503050406030204" pitchFamily="18" charset="0"/>
                            </a:rPr>
                            <m:t>𝑞</m:t>
                          </m:r>
                        </m:sub>
                      </m:sSub>
                      <m:r>
                        <a:rPr lang="en-GB" sz="1477">
                          <a:latin typeface="Cambria Math" panose="02040503050406030204" pitchFamily="18" charset="0"/>
                        </a:rPr>
                        <m:t>=</m:t>
                      </m:r>
                      <m:sSub>
                        <m:sSubPr>
                          <m:ctrlPr>
                            <a:rPr lang="en-GB" sz="1477" i="1">
                              <a:latin typeface="Cambria Math" panose="02040503050406030204" pitchFamily="18" charset="0"/>
                            </a:rPr>
                          </m:ctrlPr>
                        </m:sSubPr>
                        <m:e>
                          <m:r>
                            <a:rPr lang="en-GB" sz="1477" i="1">
                              <a:latin typeface="Cambria Math" panose="02040503050406030204" pitchFamily="18" charset="0"/>
                            </a:rPr>
                            <m:t>𝜔</m:t>
                          </m:r>
                        </m:e>
                        <m:sub>
                          <m:r>
                            <a:rPr lang="en-GB" sz="1477" i="1">
                              <a:latin typeface="Cambria Math" panose="02040503050406030204" pitchFamily="18" charset="0"/>
                            </a:rPr>
                            <m:t>𝑒</m:t>
                          </m:r>
                        </m:sub>
                      </m:sSub>
                      <m:r>
                        <a:rPr lang="en-GB" sz="1477">
                          <a:latin typeface="Cambria Math" panose="02040503050406030204" pitchFamily="18" charset="0"/>
                        </a:rPr>
                        <m:t>·</m:t>
                      </m:r>
                      <m:d>
                        <m:dPr>
                          <m:ctrlPr>
                            <a:rPr lang="en-GB" sz="1477" i="1">
                              <a:latin typeface="Cambria Math" panose="02040503050406030204" pitchFamily="18" charset="0"/>
                            </a:rPr>
                          </m:ctrlPr>
                        </m:dPr>
                        <m:e>
                          <m:sSub>
                            <m:sSubPr>
                              <m:ctrlPr>
                                <a:rPr lang="en-GB" sz="1477" i="1">
                                  <a:latin typeface="Cambria Math" panose="02040503050406030204" pitchFamily="18" charset="0"/>
                                </a:rPr>
                              </m:ctrlPr>
                            </m:sSubPr>
                            <m:e>
                              <m:r>
                                <a:rPr lang="en-GB" sz="1477" i="1">
                                  <a:latin typeface="Cambria Math" panose="02040503050406030204" pitchFamily="18" charset="0"/>
                                </a:rPr>
                                <m:t>𝜆</m:t>
                              </m:r>
                            </m:e>
                            <m:sub>
                              <m:r>
                                <a:rPr lang="en-GB" sz="1477" i="1">
                                  <a:latin typeface="Cambria Math" panose="02040503050406030204" pitchFamily="18" charset="0"/>
                                </a:rPr>
                                <m:t>𝑚</m:t>
                              </m:r>
                            </m:sub>
                          </m:sSub>
                          <m:r>
                            <a:rPr lang="en-GB" sz="1477">
                              <a:latin typeface="Cambria Math" panose="02040503050406030204" pitchFamily="18" charset="0"/>
                            </a:rPr>
                            <m:t>+</m:t>
                          </m:r>
                          <m:sSub>
                            <m:sSubPr>
                              <m:ctrlPr>
                                <a:rPr lang="en-GB" sz="1477" i="1">
                                  <a:latin typeface="Cambria Math" panose="02040503050406030204" pitchFamily="18" charset="0"/>
                                </a:rPr>
                              </m:ctrlPr>
                            </m:sSubPr>
                            <m:e>
                              <m:r>
                                <a:rPr lang="en-GB" sz="1477" i="1">
                                  <a:latin typeface="Cambria Math" panose="02040503050406030204" pitchFamily="18" charset="0"/>
                                </a:rPr>
                                <m:t>𝐿</m:t>
                              </m:r>
                            </m:e>
                            <m:sub>
                              <m:r>
                                <a:rPr lang="en-GB" sz="1477" i="1">
                                  <a:latin typeface="Cambria Math" panose="02040503050406030204" pitchFamily="18" charset="0"/>
                                </a:rPr>
                                <m:t>𝑑</m:t>
                              </m:r>
                            </m:sub>
                          </m:sSub>
                          <m:r>
                            <a:rPr lang="en-GB" sz="1477">
                              <a:latin typeface="Cambria Math" panose="02040503050406030204" pitchFamily="18" charset="0"/>
                            </a:rPr>
                            <m:t>·</m:t>
                          </m:r>
                          <m:sSub>
                            <m:sSubPr>
                              <m:ctrlPr>
                                <a:rPr lang="en-GB" sz="1477" i="1">
                                  <a:latin typeface="Cambria Math" panose="02040503050406030204" pitchFamily="18" charset="0"/>
                                </a:rPr>
                              </m:ctrlPr>
                            </m:sSubPr>
                            <m:e>
                              <m:r>
                                <a:rPr lang="en-GB" sz="1477" i="1">
                                  <a:latin typeface="Cambria Math" panose="02040503050406030204" pitchFamily="18" charset="0"/>
                                </a:rPr>
                                <m:t>𝐼</m:t>
                              </m:r>
                            </m:e>
                            <m:sub>
                              <m:r>
                                <a:rPr lang="en-GB" sz="1477" i="1">
                                  <a:latin typeface="Cambria Math" panose="02040503050406030204" pitchFamily="18" charset="0"/>
                                </a:rPr>
                                <m:t>𝑑</m:t>
                              </m:r>
                            </m:sub>
                          </m:sSub>
                        </m:e>
                      </m:d>
                    </m:oMath>
                  </m:oMathPara>
                </a14:m>
                <a:endParaRPr lang="en-GB" sz="1477" dirty="0"/>
              </a:p>
            </p:txBody>
          </p:sp>
        </mc:Choice>
        <mc:Fallback xmlns="">
          <p:sp>
            <p:nvSpPr>
              <p:cNvPr id="8" name="Rectangle 7">
                <a:extLst>
                  <a:ext uri="{FF2B5EF4-FFF2-40B4-BE49-F238E27FC236}">
                    <a16:creationId xmlns:a16="http://schemas.microsoft.com/office/drawing/2014/main" id="{7376D9E0-027F-45FF-91B5-F18A6BD0E9D2}"/>
                  </a:ext>
                </a:extLst>
              </p:cNvPr>
              <p:cNvSpPr>
                <a:spLocks noRot="1" noChangeAspect="1" noMove="1" noResize="1" noEditPoints="1" noAdjustHandles="1" noChangeArrowheads="1" noChangeShapeType="1" noTextEdit="1"/>
              </p:cNvSpPr>
              <p:nvPr/>
            </p:nvSpPr>
            <p:spPr>
              <a:xfrm>
                <a:off x="332308" y="3789386"/>
                <a:ext cx="2118529" cy="336823"/>
              </a:xfrm>
              <a:prstGeom prst="rect">
                <a:avLst/>
              </a:prstGeom>
              <a:blipFill>
                <a:blip r:embed="rId4"/>
                <a:stretch>
                  <a:fillRect/>
                </a:stretch>
              </a:blipFill>
            </p:spPr>
            <p:txBody>
              <a:bodyPr/>
              <a:lstStyle/>
              <a:p>
                <a:r>
                  <a:rPr lang="es-ES">
                    <a:noFill/>
                  </a:rPr>
                  <a:t> </a:t>
                </a:r>
              </a:p>
            </p:txBody>
          </p:sp>
        </mc:Fallback>
      </mc:AlternateContent>
      <p:cxnSp>
        <p:nvCxnSpPr>
          <p:cNvPr id="9" name="Straight Arrow Connector 8">
            <a:extLst>
              <a:ext uri="{FF2B5EF4-FFF2-40B4-BE49-F238E27FC236}">
                <a16:creationId xmlns:a16="http://schemas.microsoft.com/office/drawing/2014/main" id="{47DF06DE-B101-4A37-B730-84ABCBF44F79}"/>
              </a:ext>
            </a:extLst>
          </p:cNvPr>
          <p:cNvCxnSpPr/>
          <p:nvPr/>
        </p:nvCxnSpPr>
        <p:spPr>
          <a:xfrm>
            <a:off x="4041747" y="3093064"/>
            <a:ext cx="1060507" cy="15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5CEC8A7A-153C-4D86-8771-843E99E1CB8F}"/>
                  </a:ext>
                </a:extLst>
              </p:cNvPr>
              <p:cNvSpPr/>
              <p:nvPr/>
            </p:nvSpPr>
            <p:spPr>
              <a:xfrm>
                <a:off x="5248468" y="2819421"/>
                <a:ext cx="995016" cy="5234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GB" sz="1477" i="1">
                              <a:latin typeface="Cambria Math" panose="02040503050406030204" pitchFamily="18" charset="0"/>
                            </a:rPr>
                          </m:ctrlPr>
                        </m:fPr>
                        <m:num>
                          <m:r>
                            <a:rPr lang="en-GB" sz="1477" i="1">
                              <a:latin typeface="Cambria Math" panose="02040503050406030204" pitchFamily="18" charset="0"/>
                            </a:rPr>
                            <m:t>𝑑</m:t>
                          </m:r>
                          <m:sSub>
                            <m:sSubPr>
                              <m:ctrlPr>
                                <a:rPr lang="en-GB" sz="1477" i="1">
                                  <a:latin typeface="Cambria Math" panose="02040503050406030204" pitchFamily="18" charset="0"/>
                                </a:rPr>
                              </m:ctrlPr>
                            </m:sSubPr>
                            <m:e>
                              <m:r>
                                <a:rPr lang="en-GB" sz="1477" i="1">
                                  <a:latin typeface="Cambria Math" panose="02040503050406030204" pitchFamily="18" charset="0"/>
                                </a:rPr>
                                <m:t>𝑇</m:t>
                              </m:r>
                            </m:e>
                            <m:sub>
                              <m:r>
                                <a:rPr lang="en-GB" sz="1477" i="1">
                                  <a:latin typeface="Cambria Math" panose="02040503050406030204" pitchFamily="18" charset="0"/>
                                </a:rPr>
                                <m:t>𝑒𝑚</m:t>
                              </m:r>
                            </m:sub>
                          </m:sSub>
                        </m:num>
                        <m:den>
                          <m:r>
                            <a:rPr lang="en-GB" sz="1477" i="1">
                              <a:latin typeface="Cambria Math" panose="02040503050406030204" pitchFamily="18" charset="0"/>
                            </a:rPr>
                            <m:t>𝑑</m:t>
                          </m:r>
                          <m:r>
                            <a:rPr lang="es-ES" sz="1477" i="1">
                              <a:latin typeface="Cambria Math" panose="02040503050406030204" pitchFamily="18" charset="0"/>
                            </a:rPr>
                            <m:t>𝛿</m:t>
                          </m:r>
                        </m:den>
                      </m:f>
                      <m:r>
                        <a:rPr lang="en-GB" sz="1477">
                          <a:latin typeface="Cambria Math" panose="02040503050406030204" pitchFamily="18" charset="0"/>
                        </a:rPr>
                        <m:t>=0</m:t>
                      </m:r>
                    </m:oMath>
                  </m:oMathPara>
                </a14:m>
                <a:endParaRPr lang="en-GB" sz="1477" dirty="0"/>
              </a:p>
            </p:txBody>
          </p:sp>
        </mc:Choice>
        <mc:Fallback xmlns="">
          <p:sp>
            <p:nvSpPr>
              <p:cNvPr id="10" name="Rectangle 9">
                <a:extLst>
                  <a:ext uri="{FF2B5EF4-FFF2-40B4-BE49-F238E27FC236}">
                    <a16:creationId xmlns:a16="http://schemas.microsoft.com/office/drawing/2014/main" id="{5CEC8A7A-153C-4D86-8771-843E99E1CB8F}"/>
                  </a:ext>
                </a:extLst>
              </p:cNvPr>
              <p:cNvSpPr>
                <a:spLocks noRot="1" noChangeAspect="1" noMove="1" noResize="1" noEditPoints="1" noAdjustHandles="1" noChangeArrowheads="1" noChangeShapeType="1" noTextEdit="1"/>
              </p:cNvSpPr>
              <p:nvPr/>
            </p:nvSpPr>
            <p:spPr>
              <a:xfrm>
                <a:off x="5248468" y="2819421"/>
                <a:ext cx="995016" cy="523477"/>
              </a:xfrm>
              <a:prstGeom prst="rect">
                <a:avLst/>
              </a:prstGeom>
              <a:blipFill>
                <a:blip r:embed="rId5"/>
                <a:stretch>
                  <a:fillRect b="-4706"/>
                </a:stretch>
              </a:blipFill>
            </p:spPr>
            <p:txBody>
              <a:bodyPr/>
              <a:lstStyle/>
              <a:p>
                <a:r>
                  <a:rPr lang="es-ES">
                    <a:noFill/>
                  </a:rPr>
                  <a:t> </a:t>
                </a:r>
              </a:p>
            </p:txBody>
          </p:sp>
        </mc:Fallback>
      </mc:AlternateContent>
      <p:sp>
        <p:nvSpPr>
          <p:cNvPr id="11" name="TextBox 10">
            <a:extLst>
              <a:ext uri="{FF2B5EF4-FFF2-40B4-BE49-F238E27FC236}">
                <a16:creationId xmlns:a16="http://schemas.microsoft.com/office/drawing/2014/main" id="{E0FEFE70-424D-428E-AF45-A02E2293B39F}"/>
              </a:ext>
            </a:extLst>
          </p:cNvPr>
          <p:cNvSpPr txBox="1"/>
          <p:nvPr/>
        </p:nvSpPr>
        <p:spPr>
          <a:xfrm>
            <a:off x="332308" y="4251462"/>
            <a:ext cx="8307692" cy="376385"/>
          </a:xfrm>
          <a:prstGeom prst="rect">
            <a:avLst/>
          </a:prstGeom>
          <a:noFill/>
        </p:spPr>
        <p:txBody>
          <a:bodyPr wrap="square" rtlCol="0">
            <a:spAutoFit/>
          </a:bodyPr>
          <a:lstStyle/>
          <a:p>
            <a:r>
              <a:rPr lang="en-GB" sz="1846" dirty="0"/>
              <a:t>IPMSM</a:t>
            </a:r>
          </a:p>
        </p:txBody>
      </p:sp>
      <p:sp>
        <p:nvSpPr>
          <p:cNvPr id="12" name="TextBox 11">
            <a:extLst>
              <a:ext uri="{FF2B5EF4-FFF2-40B4-BE49-F238E27FC236}">
                <a16:creationId xmlns:a16="http://schemas.microsoft.com/office/drawing/2014/main" id="{5BADEB2D-C16B-4D8B-9EAC-76206AA3F722}"/>
              </a:ext>
            </a:extLst>
          </p:cNvPr>
          <p:cNvSpPr txBox="1"/>
          <p:nvPr/>
        </p:nvSpPr>
        <p:spPr>
          <a:xfrm>
            <a:off x="332308" y="5281616"/>
            <a:ext cx="8307692" cy="376385"/>
          </a:xfrm>
          <a:prstGeom prst="rect">
            <a:avLst/>
          </a:prstGeom>
          <a:noFill/>
        </p:spPr>
        <p:txBody>
          <a:bodyPr wrap="square" rtlCol="0">
            <a:spAutoFit/>
          </a:bodyPr>
          <a:lstStyle/>
          <a:p>
            <a:r>
              <a:rPr lang="en-GB" sz="1846"/>
              <a:t>SPMSM</a:t>
            </a:r>
            <a:endParaRPr lang="en-GB" sz="1846" dirty="0"/>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24AD29C2-FA39-4DB8-A9B2-1271F305CC58}"/>
                  </a:ext>
                </a:extLst>
              </p:cNvPr>
              <p:cNvSpPr/>
              <p:nvPr/>
            </p:nvSpPr>
            <p:spPr>
              <a:xfrm>
                <a:off x="1827692" y="3980585"/>
                <a:ext cx="6157754" cy="74680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sz="1477" i="1">
                              <a:latin typeface="Cambria Math" panose="02040503050406030204" pitchFamily="18" charset="0"/>
                            </a:rPr>
                          </m:ctrlPr>
                        </m:funcPr>
                        <m:fName>
                          <m:r>
                            <m:rPr>
                              <m:sty m:val="p"/>
                            </m:rPr>
                            <a:rPr lang="en-GB" sz="1477">
                              <a:latin typeface="Cambria Math" panose="02040503050406030204" pitchFamily="18" charset="0"/>
                            </a:rPr>
                            <m:t>cos</m:t>
                          </m:r>
                        </m:fName>
                        <m:e>
                          <m:d>
                            <m:dPr>
                              <m:ctrlPr>
                                <a:rPr lang="en-GB" sz="1477" i="1">
                                  <a:latin typeface="Cambria Math" panose="02040503050406030204" pitchFamily="18" charset="0"/>
                                </a:rPr>
                              </m:ctrlPr>
                            </m:dPr>
                            <m:e>
                              <m:sSub>
                                <m:sSubPr>
                                  <m:ctrlPr>
                                    <a:rPr lang="en-GB" sz="1477" i="1">
                                      <a:latin typeface="Cambria Math" panose="02040503050406030204" pitchFamily="18" charset="0"/>
                                    </a:rPr>
                                  </m:ctrlPr>
                                </m:sSubPr>
                                <m:e>
                                  <m:r>
                                    <a:rPr lang="en-GB" sz="1477" i="1">
                                      <a:latin typeface="Cambria Math" panose="02040503050406030204" pitchFamily="18" charset="0"/>
                                    </a:rPr>
                                    <m:t>𝛾</m:t>
                                  </m:r>
                                </m:e>
                                <m:sub>
                                  <m:r>
                                    <a:rPr lang="en-GB" sz="1477" i="1">
                                      <a:latin typeface="Cambria Math" panose="02040503050406030204" pitchFamily="18" charset="0"/>
                                    </a:rPr>
                                    <m:t>𝑀𝑇𝑃𝑉</m:t>
                                  </m:r>
                                </m:sub>
                              </m:sSub>
                            </m:e>
                          </m:d>
                        </m:e>
                      </m:func>
                      <m:r>
                        <a:rPr lang="en-GB" sz="1477">
                          <a:latin typeface="Cambria Math" panose="02040503050406030204" pitchFamily="18" charset="0"/>
                        </a:rPr>
                        <m:t>=</m:t>
                      </m:r>
                      <m:f>
                        <m:fPr>
                          <m:ctrlPr>
                            <a:rPr lang="en-GB" sz="1477" i="1">
                              <a:latin typeface="Cambria Math" panose="02040503050406030204" pitchFamily="18" charset="0"/>
                            </a:rPr>
                          </m:ctrlPr>
                        </m:fPr>
                        <m:num>
                          <m:d>
                            <m:dPr>
                              <m:endChr m:val=""/>
                              <m:ctrlPr>
                                <a:rPr lang="en-GB" sz="1477" i="1">
                                  <a:latin typeface="Cambria Math" panose="02040503050406030204" pitchFamily="18" charset="0"/>
                                </a:rPr>
                              </m:ctrlPr>
                            </m:dPr>
                            <m:e>
                              <m:r>
                                <a:rPr lang="en-GB" sz="1477">
                                  <a:latin typeface="Cambria Math" panose="02040503050406030204" pitchFamily="18" charset="0"/>
                                </a:rPr>
                                <m:t>2−</m:t>
                              </m:r>
                              <m:r>
                                <a:rPr lang="en-GB" sz="1477" i="1">
                                  <a:latin typeface="Cambria Math" panose="02040503050406030204" pitchFamily="18" charset="0"/>
                                </a:rPr>
                                <m:t>𝜉</m:t>
                              </m:r>
                              <m:r>
                                <a:rPr lang="en-GB" sz="1477">
                                  <a:latin typeface="Cambria Math" panose="02040503050406030204" pitchFamily="18" charset="0"/>
                                </a:rPr>
                                <m:t>)+</m:t>
                              </m:r>
                              <m:rad>
                                <m:radPr>
                                  <m:degHide m:val="on"/>
                                  <m:ctrlPr>
                                    <a:rPr lang="en-GB" sz="1477" i="1">
                                      <a:latin typeface="Cambria Math" panose="02040503050406030204" pitchFamily="18" charset="0"/>
                                    </a:rPr>
                                  </m:ctrlPr>
                                </m:radPr>
                                <m:deg/>
                                <m:e>
                                  <m:d>
                                    <m:dPr>
                                      <m:begChr m:val=""/>
                                      <m:ctrlPr>
                                        <a:rPr lang="en-GB" sz="1477" i="1">
                                          <a:latin typeface="Cambria Math" panose="02040503050406030204" pitchFamily="18" charset="0"/>
                                        </a:rPr>
                                      </m:ctrlPr>
                                    </m:dPr>
                                    <m:e>
                                      <m:sSup>
                                        <m:sSupPr>
                                          <m:ctrlPr>
                                            <a:rPr lang="en-GB" sz="1477" i="1">
                                              <a:latin typeface="Cambria Math" panose="02040503050406030204" pitchFamily="18" charset="0"/>
                                            </a:rPr>
                                          </m:ctrlPr>
                                        </m:sSupPr>
                                        <m:e>
                                          <m:d>
                                            <m:dPr>
                                              <m:ctrlPr>
                                                <a:rPr lang="en-GB" sz="1477" i="1">
                                                  <a:latin typeface="Cambria Math" panose="02040503050406030204" pitchFamily="18" charset="0"/>
                                                </a:rPr>
                                              </m:ctrlPr>
                                            </m:dPr>
                                            <m:e>
                                              <m:r>
                                                <a:rPr lang="en-GB" sz="1477">
                                                  <a:latin typeface="Cambria Math" panose="02040503050406030204" pitchFamily="18" charset="0"/>
                                                </a:rPr>
                                                <m:t>2−</m:t>
                                              </m:r>
                                              <m:r>
                                                <a:rPr lang="en-GB" sz="1477" i="1">
                                                  <a:latin typeface="Cambria Math" panose="02040503050406030204" pitchFamily="18" charset="0"/>
                                                </a:rPr>
                                                <m:t>𝜉</m:t>
                                              </m:r>
                                            </m:e>
                                          </m:d>
                                        </m:e>
                                        <m:sup>
                                          <m:r>
                                            <a:rPr lang="en-GB" sz="1477">
                                              <a:latin typeface="Cambria Math" panose="02040503050406030204" pitchFamily="18" charset="0"/>
                                            </a:rPr>
                                            <m:t>2</m:t>
                                          </m:r>
                                        </m:sup>
                                      </m:sSup>
                                      <m:r>
                                        <a:rPr lang="en-GB" sz="1477">
                                          <a:latin typeface="Cambria Math" panose="02040503050406030204" pitchFamily="18" charset="0"/>
                                        </a:rPr>
                                        <m:t>−4·(1−</m:t>
                                      </m:r>
                                      <m:sSubSup>
                                        <m:sSubSupPr>
                                          <m:ctrlPr>
                                            <a:rPr lang="en-GB" sz="1477" i="1">
                                              <a:latin typeface="Cambria Math" panose="02040503050406030204" pitchFamily="18" charset="0"/>
                                            </a:rPr>
                                          </m:ctrlPr>
                                        </m:sSubSupPr>
                                        <m:e>
                                          <m:r>
                                            <a:rPr lang="en-GB" sz="1477" i="1">
                                              <a:latin typeface="Cambria Math" panose="02040503050406030204" pitchFamily="18" charset="0"/>
                                            </a:rPr>
                                            <m:t>𝑖</m:t>
                                          </m:r>
                                        </m:e>
                                        <m:sub>
                                          <m:r>
                                            <a:rPr lang="en-GB" sz="1477" i="1">
                                              <a:latin typeface="Cambria Math" panose="02040503050406030204" pitchFamily="18" charset="0"/>
                                            </a:rPr>
                                            <m:t>𝑠</m:t>
                                          </m:r>
                                        </m:sub>
                                        <m:sup>
                                          <m:r>
                                            <a:rPr lang="en-GB" sz="1477">
                                              <a:latin typeface="Cambria Math" panose="02040503050406030204" pitchFamily="18" charset="0"/>
                                            </a:rPr>
                                            <m:t>2</m:t>
                                          </m:r>
                                        </m:sup>
                                      </m:sSubSup>
                                      <m:r>
                                        <a:rPr lang="en-GB" sz="1477">
                                          <a:latin typeface="Cambria Math" panose="02040503050406030204" pitchFamily="18" charset="0"/>
                                        </a:rPr>
                                        <m:t>·</m:t>
                                      </m:r>
                                      <m:sSup>
                                        <m:sSupPr>
                                          <m:ctrlPr>
                                            <a:rPr lang="en-GB" sz="1477" i="1">
                                              <a:latin typeface="Cambria Math" panose="02040503050406030204" pitchFamily="18" charset="0"/>
                                            </a:rPr>
                                          </m:ctrlPr>
                                        </m:sSupPr>
                                        <m:e>
                                          <m:r>
                                            <a:rPr lang="en-GB" sz="1477" i="1">
                                              <a:latin typeface="Cambria Math" panose="02040503050406030204" pitchFamily="18" charset="0"/>
                                            </a:rPr>
                                            <m:t>𝜉</m:t>
                                          </m:r>
                                        </m:e>
                                        <m:sup>
                                          <m:r>
                                            <a:rPr lang="en-GB" sz="1477">
                                              <a:latin typeface="Cambria Math" panose="02040503050406030204" pitchFamily="18" charset="0"/>
                                            </a:rPr>
                                            <m:t>2</m:t>
                                          </m:r>
                                        </m:sup>
                                      </m:sSup>
                                      <m:r>
                                        <a:rPr lang="en-GB" sz="1477">
                                          <a:latin typeface="Cambria Math" panose="02040503050406030204" pitchFamily="18" charset="0"/>
                                        </a:rPr>
                                        <m:t>·(1−</m:t>
                                      </m:r>
                                      <m:r>
                                        <a:rPr lang="en-GB" sz="1477" i="1">
                                          <a:latin typeface="Cambria Math" panose="02040503050406030204" pitchFamily="18" charset="0"/>
                                        </a:rPr>
                                        <m:t>𝜉</m:t>
                                      </m:r>
                                      <m:r>
                                        <a:rPr lang="en-GB" sz="1477">
                                          <a:latin typeface="Cambria Math" panose="02040503050406030204" pitchFamily="18" charset="0"/>
                                        </a:rPr>
                                        <m:t>))(1+</m:t>
                                      </m:r>
                                      <m:sSup>
                                        <m:sSupPr>
                                          <m:ctrlPr>
                                            <a:rPr lang="en-GB" sz="1477" i="1">
                                              <a:latin typeface="Cambria Math" panose="02040503050406030204" pitchFamily="18" charset="0"/>
                                            </a:rPr>
                                          </m:ctrlPr>
                                        </m:sSupPr>
                                        <m:e>
                                          <m:r>
                                            <a:rPr lang="en-GB" sz="1477" i="1">
                                              <a:latin typeface="Cambria Math" panose="02040503050406030204" pitchFamily="18" charset="0"/>
                                            </a:rPr>
                                            <m:t>𝜉</m:t>
                                          </m:r>
                                        </m:e>
                                        <m:sup>
                                          <m:r>
                                            <a:rPr lang="en-GB" sz="1477">
                                              <a:latin typeface="Cambria Math" panose="02040503050406030204" pitchFamily="18" charset="0"/>
                                            </a:rPr>
                                            <m:t>2</m:t>
                                          </m:r>
                                        </m:sup>
                                      </m:sSup>
                                      <m:r>
                                        <a:rPr lang="en-GB" sz="1477">
                                          <a:latin typeface="Cambria Math" panose="02040503050406030204" pitchFamily="18" charset="0"/>
                                        </a:rPr>
                                        <m:t>·</m:t>
                                      </m:r>
                                      <m:sSub>
                                        <m:sSubPr>
                                          <m:ctrlPr>
                                            <a:rPr lang="en-GB" sz="1477" i="1">
                                              <a:latin typeface="Cambria Math" panose="02040503050406030204" pitchFamily="18" charset="0"/>
                                            </a:rPr>
                                          </m:ctrlPr>
                                        </m:sSubPr>
                                        <m:e>
                                          <m:r>
                                            <a:rPr lang="en-GB" sz="1477" i="1">
                                              <a:latin typeface="Cambria Math" panose="02040503050406030204" pitchFamily="18" charset="0"/>
                                            </a:rPr>
                                            <m:t>𝑖</m:t>
                                          </m:r>
                                        </m:e>
                                        <m:sub>
                                          <m:r>
                                            <a:rPr lang="en-GB" sz="1477" i="1">
                                              <a:latin typeface="Cambria Math" panose="02040503050406030204" pitchFamily="18" charset="0"/>
                                            </a:rPr>
                                            <m:t>𝑠</m:t>
                                          </m:r>
                                        </m:sub>
                                      </m:sSub>
                                    </m:e>
                                  </m:d>
                                </m:e>
                              </m:rad>
                            </m:e>
                          </m:d>
                        </m:num>
                        <m:den>
                          <m:d>
                            <m:dPr>
                              <m:begChr m:val=""/>
                              <m:ctrlPr>
                                <a:rPr lang="en-GB" sz="1477" i="1">
                                  <a:latin typeface="Cambria Math" panose="02040503050406030204" pitchFamily="18" charset="0"/>
                                </a:rPr>
                              </m:ctrlPr>
                            </m:dPr>
                            <m:e>
                              <m:r>
                                <a:rPr lang="en-GB" sz="1477">
                                  <a:latin typeface="Cambria Math" panose="02040503050406030204" pitchFamily="18" charset="0"/>
                                </a:rPr>
                                <m:t>2·(1+</m:t>
                              </m:r>
                              <m:sSup>
                                <m:sSupPr>
                                  <m:ctrlPr>
                                    <a:rPr lang="en-GB" sz="1477" i="1">
                                      <a:latin typeface="Cambria Math" panose="02040503050406030204" pitchFamily="18" charset="0"/>
                                    </a:rPr>
                                  </m:ctrlPr>
                                </m:sSupPr>
                                <m:e>
                                  <m:r>
                                    <a:rPr lang="en-GB" sz="1477" i="1">
                                      <a:latin typeface="Cambria Math" panose="02040503050406030204" pitchFamily="18" charset="0"/>
                                    </a:rPr>
                                    <m:t>𝜉</m:t>
                                  </m:r>
                                </m:e>
                                <m:sup>
                                  <m:r>
                                    <a:rPr lang="en-GB" sz="1477">
                                      <a:latin typeface="Cambria Math" panose="02040503050406030204" pitchFamily="18" charset="0"/>
                                    </a:rPr>
                                    <m:t>2</m:t>
                                  </m:r>
                                </m:sup>
                              </m:sSup>
                              <m:r>
                                <a:rPr lang="en-GB" sz="1477">
                                  <a:latin typeface="Cambria Math" panose="02040503050406030204" pitchFamily="18" charset="0"/>
                                </a:rPr>
                                <m:t>·</m:t>
                              </m:r>
                              <m:sSub>
                                <m:sSubPr>
                                  <m:ctrlPr>
                                    <a:rPr lang="en-GB" sz="1477" i="1">
                                      <a:latin typeface="Cambria Math" panose="02040503050406030204" pitchFamily="18" charset="0"/>
                                    </a:rPr>
                                  </m:ctrlPr>
                                </m:sSubPr>
                                <m:e>
                                  <m:r>
                                    <a:rPr lang="en-GB" sz="1477" i="1">
                                      <a:latin typeface="Cambria Math" panose="02040503050406030204" pitchFamily="18" charset="0"/>
                                    </a:rPr>
                                    <m:t>𝑖</m:t>
                                  </m:r>
                                </m:e>
                                <m:sub>
                                  <m:r>
                                    <a:rPr lang="en-GB" sz="1477" i="1">
                                      <a:latin typeface="Cambria Math" panose="02040503050406030204" pitchFamily="18" charset="0"/>
                                    </a:rPr>
                                    <m:t>𝑠</m:t>
                                  </m:r>
                                </m:sub>
                              </m:sSub>
                            </m:e>
                          </m:d>
                        </m:den>
                      </m:f>
                    </m:oMath>
                  </m:oMathPara>
                </a14:m>
                <a:endParaRPr lang="en-GB" sz="1477" dirty="0"/>
              </a:p>
            </p:txBody>
          </p:sp>
        </mc:Choice>
        <mc:Fallback xmlns="">
          <p:sp>
            <p:nvSpPr>
              <p:cNvPr id="13" name="Rectangle 12">
                <a:extLst>
                  <a:ext uri="{FF2B5EF4-FFF2-40B4-BE49-F238E27FC236}">
                    <a16:creationId xmlns:a16="http://schemas.microsoft.com/office/drawing/2014/main" id="{24AD29C2-FA39-4DB8-A9B2-1271F305CC58}"/>
                  </a:ext>
                </a:extLst>
              </p:cNvPr>
              <p:cNvSpPr>
                <a:spLocks noRot="1" noChangeAspect="1" noMove="1" noResize="1" noEditPoints="1" noAdjustHandles="1" noChangeArrowheads="1" noChangeShapeType="1" noTextEdit="1"/>
              </p:cNvSpPr>
              <p:nvPr/>
            </p:nvSpPr>
            <p:spPr>
              <a:xfrm>
                <a:off x="1827692" y="3980585"/>
                <a:ext cx="6157754" cy="746808"/>
              </a:xfrm>
              <a:prstGeom prst="rect">
                <a:avLst/>
              </a:prstGeom>
              <a:blipFill>
                <a:blip r:embed="rId6"/>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BAE0C404-0156-44C3-ABF5-0CC402B3B436}"/>
                  </a:ext>
                </a:extLst>
              </p:cNvPr>
              <p:cNvSpPr/>
              <p:nvPr/>
            </p:nvSpPr>
            <p:spPr>
              <a:xfrm>
                <a:off x="1827693" y="4683462"/>
                <a:ext cx="4086440" cy="6900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1477" i="1">
                              <a:latin typeface="Cambria Math" panose="02040503050406030204" pitchFamily="18" charset="0"/>
                            </a:rPr>
                          </m:ctrlPr>
                        </m:sSubPr>
                        <m:e>
                          <m:r>
                            <a:rPr lang="en-GB" sz="1477" i="1">
                              <a:latin typeface="Cambria Math" panose="02040503050406030204" pitchFamily="18" charset="0"/>
                            </a:rPr>
                            <m:t>𝛾</m:t>
                          </m:r>
                        </m:e>
                        <m:sub>
                          <m:r>
                            <a:rPr lang="en-GB" sz="1477" i="1">
                              <a:latin typeface="Cambria Math" panose="02040503050406030204" pitchFamily="18" charset="0"/>
                            </a:rPr>
                            <m:t>𝑀𝑇𝑃𝑉</m:t>
                          </m:r>
                        </m:sub>
                      </m:sSub>
                      <m:r>
                        <a:rPr lang="en-GB" sz="1477">
                          <a:latin typeface="Cambria Math" panose="02040503050406030204" pitchFamily="18" charset="0"/>
                        </a:rPr>
                        <m:t>=</m:t>
                      </m:r>
                      <m:r>
                        <a:rPr lang="en-GB" sz="1477" i="1">
                          <a:latin typeface="Cambria Math" panose="02040503050406030204" pitchFamily="18" charset="0"/>
                        </a:rPr>
                        <m:t>𝑎𝑟𝑐𝑐𝑜𝑠</m:t>
                      </m:r>
                      <m:d>
                        <m:dPr>
                          <m:ctrlPr>
                            <a:rPr lang="en-GB" sz="1477" i="1">
                              <a:latin typeface="Cambria Math" panose="02040503050406030204" pitchFamily="18" charset="0"/>
                            </a:rPr>
                          </m:ctrlPr>
                        </m:dPr>
                        <m:e>
                          <m:f>
                            <m:fPr>
                              <m:ctrlPr>
                                <a:rPr lang="en-GB" sz="1477" i="1">
                                  <a:latin typeface="Cambria Math" panose="02040503050406030204" pitchFamily="18" charset="0"/>
                                </a:rPr>
                              </m:ctrlPr>
                            </m:fPr>
                            <m:num>
                              <m:r>
                                <a:rPr lang="en-GB" sz="1477">
                                  <a:latin typeface="Cambria Math" panose="02040503050406030204" pitchFamily="18" charset="0"/>
                                </a:rPr>
                                <m:t>−1+</m:t>
                              </m:r>
                              <m:rad>
                                <m:radPr>
                                  <m:degHide m:val="on"/>
                                  <m:ctrlPr>
                                    <a:rPr lang="en-GB" sz="1477" i="1">
                                      <a:latin typeface="Cambria Math" panose="02040503050406030204" pitchFamily="18" charset="0"/>
                                    </a:rPr>
                                  </m:ctrlPr>
                                </m:radPr>
                                <m:deg/>
                                <m:e>
                                  <m:r>
                                    <a:rPr lang="en-GB" sz="1477">
                                      <a:latin typeface="Cambria Math" panose="02040503050406030204" pitchFamily="18" charset="0"/>
                                    </a:rPr>
                                    <m:t>1−</m:t>
                                  </m:r>
                                  <m:sSubSup>
                                    <m:sSubSupPr>
                                      <m:ctrlPr>
                                        <a:rPr lang="en-GB" sz="1477" i="1">
                                          <a:latin typeface="Cambria Math" panose="02040503050406030204" pitchFamily="18" charset="0"/>
                                        </a:rPr>
                                      </m:ctrlPr>
                                    </m:sSubSupPr>
                                    <m:e>
                                      <m:r>
                                        <a:rPr lang="en-GB" sz="1477">
                                          <a:latin typeface="Cambria Math" panose="02040503050406030204" pitchFamily="18" charset="0"/>
                                        </a:rPr>
                                        <m:t>4·</m:t>
                                      </m:r>
                                      <m:r>
                                        <a:rPr lang="en-GB" sz="1477" i="1">
                                          <a:latin typeface="Cambria Math" panose="02040503050406030204" pitchFamily="18" charset="0"/>
                                        </a:rPr>
                                        <m:t>𝑖</m:t>
                                      </m:r>
                                    </m:e>
                                    <m:sub>
                                      <m:r>
                                        <a:rPr lang="en-GB" sz="1477" i="1">
                                          <a:latin typeface="Cambria Math" panose="02040503050406030204" pitchFamily="18" charset="0"/>
                                        </a:rPr>
                                        <m:t>𝑠</m:t>
                                      </m:r>
                                    </m:sub>
                                    <m:sup>
                                      <m:r>
                                        <a:rPr lang="en-GB" sz="1477">
                                          <a:latin typeface="Cambria Math" panose="02040503050406030204" pitchFamily="18" charset="0"/>
                                        </a:rPr>
                                        <m:t>2</m:t>
                                      </m:r>
                                    </m:sup>
                                  </m:sSubSup>
                                  <m:r>
                                    <a:rPr lang="en-GB" sz="1477">
                                      <a:latin typeface="Cambria Math" panose="02040503050406030204" pitchFamily="18" charset="0"/>
                                    </a:rPr>
                                    <m:t>·</m:t>
                                  </m:r>
                                  <m:r>
                                    <a:rPr lang="en-GB" sz="1477" i="1">
                                      <a:latin typeface="Cambria Math" panose="02040503050406030204" pitchFamily="18" charset="0"/>
                                    </a:rPr>
                                    <m:t>𝜉</m:t>
                                  </m:r>
                                  <m:r>
                                    <a:rPr lang="en-GB" sz="1477">
                                      <a:latin typeface="Cambria Math" panose="02040503050406030204" pitchFamily="18" charset="0"/>
                                    </a:rPr>
                                    <m:t>·</m:t>
                                  </m:r>
                                  <m:d>
                                    <m:dPr>
                                      <m:ctrlPr>
                                        <a:rPr lang="en-GB" sz="1477" i="1">
                                          <a:latin typeface="Cambria Math" panose="02040503050406030204" pitchFamily="18" charset="0"/>
                                        </a:rPr>
                                      </m:ctrlPr>
                                    </m:dPr>
                                    <m:e>
                                      <m:r>
                                        <a:rPr lang="en-GB" sz="1477">
                                          <a:latin typeface="Cambria Math" panose="02040503050406030204" pitchFamily="18" charset="0"/>
                                        </a:rPr>
                                        <m:t>1−</m:t>
                                      </m:r>
                                      <m:r>
                                        <a:rPr lang="en-GB" sz="1477" i="1">
                                          <a:latin typeface="Cambria Math" panose="02040503050406030204" pitchFamily="18" charset="0"/>
                                        </a:rPr>
                                        <m:t>𝜉</m:t>
                                      </m:r>
                                    </m:e>
                                  </m:d>
                                </m:e>
                              </m:rad>
                            </m:num>
                            <m:den>
                              <m:d>
                                <m:dPr>
                                  <m:begChr m:val=""/>
                                  <m:ctrlPr>
                                    <a:rPr lang="en-GB" sz="1477" i="1">
                                      <a:latin typeface="Cambria Math" panose="02040503050406030204" pitchFamily="18" charset="0"/>
                                    </a:rPr>
                                  </m:ctrlPr>
                                </m:dPr>
                                <m:e>
                                  <m:r>
                                    <a:rPr lang="en-GB" sz="1477">
                                      <a:latin typeface="Cambria Math" panose="02040503050406030204" pitchFamily="18" charset="0"/>
                                    </a:rPr>
                                    <m:t>2·</m:t>
                                  </m:r>
                                  <m:sSub>
                                    <m:sSubPr>
                                      <m:ctrlPr>
                                        <a:rPr lang="en-GB" sz="1477" i="1">
                                          <a:latin typeface="Cambria Math" panose="02040503050406030204" pitchFamily="18" charset="0"/>
                                        </a:rPr>
                                      </m:ctrlPr>
                                    </m:sSubPr>
                                    <m:e>
                                      <m:r>
                                        <a:rPr lang="en-GB" sz="1477" i="1">
                                          <a:latin typeface="Cambria Math" panose="02040503050406030204" pitchFamily="18" charset="0"/>
                                        </a:rPr>
                                        <m:t>𝑖</m:t>
                                      </m:r>
                                    </m:e>
                                    <m:sub>
                                      <m:r>
                                        <a:rPr lang="en-GB" sz="1477" i="1">
                                          <a:latin typeface="Cambria Math" panose="02040503050406030204" pitchFamily="18" charset="0"/>
                                        </a:rPr>
                                        <m:t>𝑠</m:t>
                                      </m:r>
                                    </m:sub>
                                  </m:sSub>
                                  <m:r>
                                    <a:rPr lang="en-GB" sz="1477">
                                      <a:latin typeface="Cambria Math" panose="02040503050406030204" pitchFamily="18" charset="0"/>
                                    </a:rPr>
                                    <m:t>·(1−</m:t>
                                  </m:r>
                                  <m:r>
                                    <a:rPr lang="en-GB" sz="1477" i="1">
                                      <a:latin typeface="Cambria Math" panose="02040503050406030204" pitchFamily="18" charset="0"/>
                                    </a:rPr>
                                    <m:t>𝜉</m:t>
                                  </m:r>
                                </m:e>
                              </m:d>
                            </m:den>
                          </m:f>
                        </m:e>
                      </m:d>
                    </m:oMath>
                  </m:oMathPara>
                </a14:m>
                <a:endParaRPr lang="en-GB" sz="1477" dirty="0"/>
              </a:p>
            </p:txBody>
          </p:sp>
        </mc:Choice>
        <mc:Fallback xmlns="">
          <p:sp>
            <p:nvSpPr>
              <p:cNvPr id="14" name="Rectangle 13">
                <a:extLst>
                  <a:ext uri="{FF2B5EF4-FFF2-40B4-BE49-F238E27FC236}">
                    <a16:creationId xmlns:a16="http://schemas.microsoft.com/office/drawing/2014/main" id="{BAE0C404-0156-44C3-ABF5-0CC402B3B436}"/>
                  </a:ext>
                </a:extLst>
              </p:cNvPr>
              <p:cNvSpPr>
                <a:spLocks noRot="1" noChangeAspect="1" noMove="1" noResize="1" noEditPoints="1" noAdjustHandles="1" noChangeArrowheads="1" noChangeShapeType="1" noTextEdit="1"/>
              </p:cNvSpPr>
              <p:nvPr/>
            </p:nvSpPr>
            <p:spPr>
              <a:xfrm>
                <a:off x="1827693" y="4683462"/>
                <a:ext cx="4086440" cy="690061"/>
              </a:xfrm>
              <a:prstGeom prst="rect">
                <a:avLst/>
              </a:prstGeom>
              <a:blipFill>
                <a:blip r:embed="rId7"/>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B958A4B6-1D86-4749-9A17-AD11C4C7B903}"/>
                  </a:ext>
                </a:extLst>
              </p:cNvPr>
              <p:cNvSpPr/>
              <p:nvPr/>
            </p:nvSpPr>
            <p:spPr>
              <a:xfrm>
                <a:off x="1827692" y="5782282"/>
                <a:ext cx="1081706" cy="4781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1477" i="1">
                              <a:latin typeface="Cambria Math" panose="02040503050406030204" pitchFamily="18" charset="0"/>
                            </a:rPr>
                          </m:ctrlPr>
                        </m:sSubPr>
                        <m:e>
                          <m:r>
                            <a:rPr lang="en-GB" sz="1477" i="1">
                              <a:latin typeface="Cambria Math" panose="02040503050406030204" pitchFamily="18" charset="0"/>
                            </a:rPr>
                            <m:t>𝛾</m:t>
                          </m:r>
                        </m:e>
                        <m:sub>
                          <m:r>
                            <a:rPr lang="en-GB" sz="1477" i="1">
                              <a:latin typeface="Cambria Math" panose="02040503050406030204" pitchFamily="18" charset="0"/>
                            </a:rPr>
                            <m:t>𝑀𝑇𝑃𝑉</m:t>
                          </m:r>
                        </m:sub>
                      </m:sSub>
                      <m:r>
                        <a:rPr lang="en-GB" sz="1477">
                          <a:latin typeface="Cambria Math" panose="02040503050406030204" pitchFamily="18" charset="0"/>
                        </a:rPr>
                        <m:t>=</m:t>
                      </m:r>
                      <m:f>
                        <m:fPr>
                          <m:ctrlPr>
                            <a:rPr lang="en-GB" sz="1477" i="1">
                              <a:latin typeface="Cambria Math" panose="02040503050406030204" pitchFamily="18" charset="0"/>
                            </a:rPr>
                          </m:ctrlPr>
                        </m:fPr>
                        <m:num>
                          <m:r>
                            <a:rPr lang="en-GB" sz="1477" i="1">
                              <a:latin typeface="Cambria Math" panose="02040503050406030204" pitchFamily="18" charset="0"/>
                            </a:rPr>
                            <m:t>𝜋</m:t>
                          </m:r>
                        </m:num>
                        <m:den>
                          <m:r>
                            <a:rPr lang="en-GB" sz="1477">
                              <a:latin typeface="Cambria Math" panose="02040503050406030204" pitchFamily="18" charset="0"/>
                            </a:rPr>
                            <m:t>2</m:t>
                          </m:r>
                        </m:den>
                      </m:f>
                    </m:oMath>
                  </m:oMathPara>
                </a14:m>
                <a:endParaRPr lang="en-GB" sz="1477" dirty="0"/>
              </a:p>
            </p:txBody>
          </p:sp>
        </mc:Choice>
        <mc:Fallback xmlns="">
          <p:sp>
            <p:nvSpPr>
              <p:cNvPr id="15" name="Rectangle 14">
                <a:extLst>
                  <a:ext uri="{FF2B5EF4-FFF2-40B4-BE49-F238E27FC236}">
                    <a16:creationId xmlns:a16="http://schemas.microsoft.com/office/drawing/2014/main" id="{B958A4B6-1D86-4749-9A17-AD11C4C7B903}"/>
                  </a:ext>
                </a:extLst>
              </p:cNvPr>
              <p:cNvSpPr>
                <a:spLocks noRot="1" noChangeAspect="1" noMove="1" noResize="1" noEditPoints="1" noAdjustHandles="1" noChangeArrowheads="1" noChangeShapeType="1" noTextEdit="1"/>
              </p:cNvSpPr>
              <p:nvPr/>
            </p:nvSpPr>
            <p:spPr>
              <a:xfrm>
                <a:off x="1827692" y="5782282"/>
                <a:ext cx="1081706" cy="478144"/>
              </a:xfrm>
              <a:prstGeom prst="rect">
                <a:avLst/>
              </a:prstGeom>
              <a:blipFill>
                <a:blip r:embed="rId8"/>
                <a:stretch>
                  <a:fillRect b="-3846"/>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042C280F-9A4E-452B-9D9F-A7C54B4A0137}"/>
                  </a:ext>
                </a:extLst>
              </p:cNvPr>
              <p:cNvSpPr/>
              <p:nvPr/>
            </p:nvSpPr>
            <p:spPr>
              <a:xfrm>
                <a:off x="332308" y="4517308"/>
                <a:ext cx="1121654" cy="5618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1477" i="1">
                              <a:latin typeface="Cambria Math" panose="02040503050406030204" pitchFamily="18" charset="0"/>
                            </a:rPr>
                          </m:ctrlPr>
                        </m:sSubPr>
                        <m:e>
                          <m:r>
                            <a:rPr lang="en-GB" sz="1477" i="1">
                              <a:latin typeface="Cambria Math" panose="02040503050406030204" pitchFamily="18" charset="0"/>
                            </a:rPr>
                            <m:t>𝐼</m:t>
                          </m:r>
                        </m:e>
                        <m:sub>
                          <m:r>
                            <a:rPr lang="en-GB" sz="1477" i="1">
                              <a:latin typeface="Cambria Math" panose="02040503050406030204" pitchFamily="18" charset="0"/>
                            </a:rPr>
                            <m:t>𝑑</m:t>
                          </m:r>
                          <m:r>
                            <a:rPr lang="en-GB" sz="1477">
                              <a:latin typeface="Cambria Math" panose="02040503050406030204" pitchFamily="18" charset="0"/>
                            </a:rPr>
                            <m:t>0</m:t>
                          </m:r>
                        </m:sub>
                      </m:sSub>
                      <m:r>
                        <a:rPr lang="en-GB" sz="1477">
                          <a:latin typeface="Cambria Math" panose="02040503050406030204" pitchFamily="18" charset="0"/>
                        </a:rPr>
                        <m:t>=−</m:t>
                      </m:r>
                      <m:f>
                        <m:fPr>
                          <m:ctrlPr>
                            <a:rPr lang="en-GB" sz="1477" i="1">
                              <a:latin typeface="Cambria Math" panose="02040503050406030204" pitchFamily="18" charset="0"/>
                            </a:rPr>
                          </m:ctrlPr>
                        </m:fPr>
                        <m:num>
                          <m:sSub>
                            <m:sSubPr>
                              <m:ctrlPr>
                                <a:rPr lang="en-GB" sz="1477" i="1">
                                  <a:latin typeface="Cambria Math" panose="02040503050406030204" pitchFamily="18" charset="0"/>
                                </a:rPr>
                              </m:ctrlPr>
                            </m:sSubPr>
                            <m:e>
                              <m:r>
                                <a:rPr lang="en-GB" sz="1477" i="1">
                                  <a:latin typeface="Cambria Math" panose="02040503050406030204" pitchFamily="18" charset="0"/>
                                </a:rPr>
                                <m:t>𝜆</m:t>
                              </m:r>
                            </m:e>
                            <m:sub>
                              <m:r>
                                <a:rPr lang="en-GB" sz="1477" i="1">
                                  <a:latin typeface="Cambria Math" panose="02040503050406030204" pitchFamily="18" charset="0"/>
                                </a:rPr>
                                <m:t>𝑚</m:t>
                              </m:r>
                            </m:sub>
                          </m:sSub>
                        </m:num>
                        <m:den>
                          <m:sSub>
                            <m:sSubPr>
                              <m:ctrlPr>
                                <a:rPr lang="en-GB" sz="1477" i="1">
                                  <a:latin typeface="Cambria Math" panose="02040503050406030204" pitchFamily="18" charset="0"/>
                                </a:rPr>
                              </m:ctrlPr>
                            </m:sSubPr>
                            <m:e>
                              <m:r>
                                <a:rPr lang="en-GB" sz="1477" i="1">
                                  <a:latin typeface="Cambria Math" panose="02040503050406030204" pitchFamily="18" charset="0"/>
                                </a:rPr>
                                <m:t>𝐿</m:t>
                              </m:r>
                            </m:e>
                            <m:sub>
                              <m:r>
                                <a:rPr lang="en-GB" sz="1477" i="1">
                                  <a:latin typeface="Cambria Math" panose="02040503050406030204" pitchFamily="18" charset="0"/>
                                </a:rPr>
                                <m:t>𝑑</m:t>
                              </m:r>
                            </m:sub>
                          </m:sSub>
                        </m:den>
                      </m:f>
                    </m:oMath>
                  </m:oMathPara>
                </a14:m>
                <a:endParaRPr lang="en-GB" sz="1477" dirty="0"/>
              </a:p>
            </p:txBody>
          </p:sp>
        </mc:Choice>
        <mc:Fallback xmlns="">
          <p:sp>
            <p:nvSpPr>
              <p:cNvPr id="16" name="Rectangle 15">
                <a:extLst>
                  <a:ext uri="{FF2B5EF4-FFF2-40B4-BE49-F238E27FC236}">
                    <a16:creationId xmlns:a16="http://schemas.microsoft.com/office/drawing/2014/main" id="{042C280F-9A4E-452B-9D9F-A7C54B4A0137}"/>
                  </a:ext>
                </a:extLst>
              </p:cNvPr>
              <p:cNvSpPr>
                <a:spLocks noRot="1" noChangeAspect="1" noMove="1" noResize="1" noEditPoints="1" noAdjustHandles="1" noChangeArrowheads="1" noChangeShapeType="1" noTextEdit="1"/>
              </p:cNvSpPr>
              <p:nvPr/>
            </p:nvSpPr>
            <p:spPr>
              <a:xfrm>
                <a:off x="332308" y="4517308"/>
                <a:ext cx="1121654" cy="561885"/>
              </a:xfrm>
              <a:prstGeom prst="rect">
                <a:avLst/>
              </a:prstGeom>
              <a:blipFill>
                <a:blip r:embed="rId9"/>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62159BC5-F6BE-4891-A531-9075455B192C}"/>
                  </a:ext>
                </a:extLst>
              </p:cNvPr>
              <p:cNvSpPr/>
              <p:nvPr/>
            </p:nvSpPr>
            <p:spPr>
              <a:xfrm>
                <a:off x="1827693" y="5442453"/>
                <a:ext cx="1492973" cy="3196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GB" sz="1477" i="1">
                              <a:latin typeface="Cambria Math" panose="02040503050406030204" pitchFamily="18" charset="0"/>
                            </a:rPr>
                          </m:ctrlPr>
                        </m:funcPr>
                        <m:fName>
                          <m:r>
                            <m:rPr>
                              <m:sty m:val="p"/>
                            </m:rPr>
                            <a:rPr lang="en-GB" sz="1477">
                              <a:latin typeface="Cambria Math" panose="02040503050406030204" pitchFamily="18" charset="0"/>
                            </a:rPr>
                            <m:t>cos</m:t>
                          </m:r>
                        </m:fName>
                        <m:e>
                          <m:d>
                            <m:dPr>
                              <m:ctrlPr>
                                <a:rPr lang="en-GB" sz="1477" i="1">
                                  <a:latin typeface="Cambria Math" panose="02040503050406030204" pitchFamily="18" charset="0"/>
                                </a:rPr>
                              </m:ctrlPr>
                            </m:dPr>
                            <m:e>
                              <m:sSub>
                                <m:sSubPr>
                                  <m:ctrlPr>
                                    <a:rPr lang="en-GB" sz="1477" i="1">
                                      <a:latin typeface="Cambria Math" panose="02040503050406030204" pitchFamily="18" charset="0"/>
                                    </a:rPr>
                                  </m:ctrlPr>
                                </m:sSubPr>
                                <m:e>
                                  <m:r>
                                    <a:rPr lang="en-GB" sz="1477" i="1">
                                      <a:latin typeface="Cambria Math" panose="02040503050406030204" pitchFamily="18" charset="0"/>
                                    </a:rPr>
                                    <m:t>𝛾</m:t>
                                  </m:r>
                                </m:e>
                                <m:sub>
                                  <m:r>
                                    <a:rPr lang="en-GB" sz="1477" i="1">
                                      <a:latin typeface="Cambria Math" panose="02040503050406030204" pitchFamily="18" charset="0"/>
                                    </a:rPr>
                                    <m:t>𝑀𝑇𝑃𝑉</m:t>
                                  </m:r>
                                </m:sub>
                              </m:sSub>
                            </m:e>
                          </m:d>
                        </m:e>
                      </m:func>
                      <m:r>
                        <a:rPr lang="en-GB" sz="1477">
                          <a:latin typeface="Cambria Math" panose="02040503050406030204" pitchFamily="18" charset="0"/>
                        </a:rPr>
                        <m:t>=0</m:t>
                      </m:r>
                    </m:oMath>
                  </m:oMathPara>
                </a14:m>
                <a:endParaRPr lang="en-GB" sz="1477" dirty="0"/>
              </a:p>
            </p:txBody>
          </p:sp>
        </mc:Choice>
        <mc:Fallback xmlns="">
          <p:sp>
            <p:nvSpPr>
              <p:cNvPr id="17" name="Rectangle 16">
                <a:extLst>
                  <a:ext uri="{FF2B5EF4-FFF2-40B4-BE49-F238E27FC236}">
                    <a16:creationId xmlns:a16="http://schemas.microsoft.com/office/drawing/2014/main" id="{62159BC5-F6BE-4891-A531-9075455B192C}"/>
                  </a:ext>
                </a:extLst>
              </p:cNvPr>
              <p:cNvSpPr>
                <a:spLocks noRot="1" noChangeAspect="1" noMove="1" noResize="1" noEditPoints="1" noAdjustHandles="1" noChangeArrowheads="1" noChangeShapeType="1" noTextEdit="1"/>
              </p:cNvSpPr>
              <p:nvPr/>
            </p:nvSpPr>
            <p:spPr>
              <a:xfrm>
                <a:off x="1827693" y="5442453"/>
                <a:ext cx="1492973" cy="319639"/>
              </a:xfrm>
              <a:prstGeom prst="rect">
                <a:avLst/>
              </a:prstGeom>
              <a:blipFill>
                <a:blip r:embed="rId10"/>
                <a:stretch>
                  <a:fillRect b="-1923"/>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39E5F418-7D56-4CE6-B901-DE6A3FCD4A49}"/>
                  </a:ext>
                </a:extLst>
              </p:cNvPr>
              <p:cNvSpPr/>
              <p:nvPr/>
            </p:nvSpPr>
            <p:spPr>
              <a:xfrm>
                <a:off x="332308" y="5580693"/>
                <a:ext cx="1121654" cy="5618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1477" i="1">
                              <a:latin typeface="Cambria Math" panose="02040503050406030204" pitchFamily="18" charset="0"/>
                            </a:rPr>
                          </m:ctrlPr>
                        </m:sSubPr>
                        <m:e>
                          <m:r>
                            <a:rPr lang="en-GB" sz="1477" i="1">
                              <a:latin typeface="Cambria Math" panose="02040503050406030204" pitchFamily="18" charset="0"/>
                            </a:rPr>
                            <m:t>𝐼</m:t>
                          </m:r>
                        </m:e>
                        <m:sub>
                          <m:r>
                            <a:rPr lang="en-GB" sz="1477" i="1">
                              <a:latin typeface="Cambria Math" panose="02040503050406030204" pitchFamily="18" charset="0"/>
                            </a:rPr>
                            <m:t>𝑑</m:t>
                          </m:r>
                          <m:r>
                            <a:rPr lang="en-GB" sz="1477">
                              <a:latin typeface="Cambria Math" panose="02040503050406030204" pitchFamily="18" charset="0"/>
                            </a:rPr>
                            <m:t>0</m:t>
                          </m:r>
                        </m:sub>
                      </m:sSub>
                      <m:r>
                        <a:rPr lang="en-GB" sz="1477">
                          <a:latin typeface="Cambria Math" panose="02040503050406030204" pitchFamily="18" charset="0"/>
                        </a:rPr>
                        <m:t>=−</m:t>
                      </m:r>
                      <m:f>
                        <m:fPr>
                          <m:ctrlPr>
                            <a:rPr lang="en-GB" sz="1477" i="1">
                              <a:latin typeface="Cambria Math" panose="02040503050406030204" pitchFamily="18" charset="0"/>
                            </a:rPr>
                          </m:ctrlPr>
                        </m:fPr>
                        <m:num>
                          <m:sSub>
                            <m:sSubPr>
                              <m:ctrlPr>
                                <a:rPr lang="en-GB" sz="1477" i="1">
                                  <a:latin typeface="Cambria Math" panose="02040503050406030204" pitchFamily="18" charset="0"/>
                                </a:rPr>
                              </m:ctrlPr>
                            </m:sSubPr>
                            <m:e>
                              <m:r>
                                <a:rPr lang="en-GB" sz="1477" i="1">
                                  <a:latin typeface="Cambria Math" panose="02040503050406030204" pitchFamily="18" charset="0"/>
                                </a:rPr>
                                <m:t>𝜆</m:t>
                              </m:r>
                            </m:e>
                            <m:sub>
                              <m:r>
                                <a:rPr lang="en-GB" sz="1477" i="1">
                                  <a:latin typeface="Cambria Math" panose="02040503050406030204" pitchFamily="18" charset="0"/>
                                </a:rPr>
                                <m:t>𝑚</m:t>
                              </m:r>
                            </m:sub>
                          </m:sSub>
                        </m:num>
                        <m:den>
                          <m:sSub>
                            <m:sSubPr>
                              <m:ctrlPr>
                                <a:rPr lang="en-GB" sz="1477" i="1">
                                  <a:latin typeface="Cambria Math" panose="02040503050406030204" pitchFamily="18" charset="0"/>
                                </a:rPr>
                              </m:ctrlPr>
                            </m:sSubPr>
                            <m:e>
                              <m:r>
                                <a:rPr lang="en-GB" sz="1477" i="1">
                                  <a:latin typeface="Cambria Math" panose="02040503050406030204" pitchFamily="18" charset="0"/>
                                </a:rPr>
                                <m:t>𝐿</m:t>
                              </m:r>
                            </m:e>
                            <m:sub>
                              <m:r>
                                <a:rPr lang="en-GB" sz="1477" i="1">
                                  <a:latin typeface="Cambria Math" panose="02040503050406030204" pitchFamily="18" charset="0"/>
                                </a:rPr>
                                <m:t>𝑑</m:t>
                              </m:r>
                            </m:sub>
                          </m:sSub>
                        </m:den>
                      </m:f>
                    </m:oMath>
                  </m:oMathPara>
                </a14:m>
                <a:endParaRPr lang="en-GB" sz="1477" dirty="0"/>
              </a:p>
            </p:txBody>
          </p:sp>
        </mc:Choice>
        <mc:Fallback xmlns="">
          <p:sp>
            <p:nvSpPr>
              <p:cNvPr id="18" name="Rectangle 17">
                <a:extLst>
                  <a:ext uri="{FF2B5EF4-FFF2-40B4-BE49-F238E27FC236}">
                    <a16:creationId xmlns:a16="http://schemas.microsoft.com/office/drawing/2014/main" id="{39E5F418-7D56-4CE6-B901-DE6A3FCD4A49}"/>
                  </a:ext>
                </a:extLst>
              </p:cNvPr>
              <p:cNvSpPr>
                <a:spLocks noRot="1" noChangeAspect="1" noMove="1" noResize="1" noEditPoints="1" noAdjustHandles="1" noChangeArrowheads="1" noChangeShapeType="1" noTextEdit="1"/>
              </p:cNvSpPr>
              <p:nvPr/>
            </p:nvSpPr>
            <p:spPr>
              <a:xfrm>
                <a:off x="332308" y="5580693"/>
                <a:ext cx="1121654" cy="561885"/>
              </a:xfrm>
              <a:prstGeom prst="rect">
                <a:avLst/>
              </a:prstGeom>
              <a:blipFill>
                <a:blip r:embed="rId11"/>
                <a:stretch>
                  <a:fillRect/>
                </a:stretch>
              </a:blipFill>
            </p:spPr>
            <p:txBody>
              <a:bodyPr/>
              <a:lstStyle/>
              <a:p>
                <a:r>
                  <a:rPr lang="es-ES">
                    <a:noFill/>
                  </a:rPr>
                  <a:t> </a:t>
                </a:r>
              </a:p>
            </p:txBody>
          </p:sp>
        </mc:Fallback>
      </mc:AlternateContent>
      <p:sp>
        <p:nvSpPr>
          <p:cNvPr id="20" name="Slide Number Placeholder 19">
            <a:extLst>
              <a:ext uri="{FF2B5EF4-FFF2-40B4-BE49-F238E27FC236}">
                <a16:creationId xmlns:a16="http://schemas.microsoft.com/office/drawing/2014/main" id="{B6663BED-E056-49AA-8BB2-FF65027CF05C}"/>
              </a:ext>
            </a:extLst>
          </p:cNvPr>
          <p:cNvSpPr>
            <a:spLocks noGrp="1"/>
          </p:cNvSpPr>
          <p:nvPr>
            <p:ph type="sldNum" sz="quarter" idx="12"/>
          </p:nvPr>
        </p:nvSpPr>
        <p:spPr/>
        <p:txBody>
          <a:bodyPr/>
          <a:lstStyle/>
          <a:p>
            <a:fld id="{AC73A611-7CB3-407B-8955-E73429FEB09D}" type="slidenum">
              <a:rPr lang="ca-ES" smtClean="0"/>
              <a:pPr/>
              <a:t>36</a:t>
            </a:fld>
            <a:endParaRPr lang="ca-ES"/>
          </a:p>
        </p:txBody>
      </p:sp>
    </p:spTree>
    <p:extLst>
      <p:ext uri="{BB962C8B-B14F-4D97-AF65-F5344CB8AC3E}">
        <p14:creationId xmlns:p14="http://schemas.microsoft.com/office/powerpoint/2010/main" val="23104617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0" grpId="0"/>
      <p:bldP spid="11" grpId="0"/>
      <p:bldP spid="12" grpId="0"/>
      <p:bldP spid="13" grpId="0"/>
      <p:bldP spid="14" grpId="0"/>
      <p:bldP spid="15" grpId="0"/>
      <p:bldP spid="16" grpId="0"/>
      <p:bldP spid="17" grpId="0"/>
      <p:bldP spid="1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40D713C-A4F1-40F7-B17C-3E789B3D6477}"/>
              </a:ext>
            </a:extLst>
          </p:cNvPr>
          <p:cNvPicPr>
            <a:picLocks noChangeAspect="1"/>
          </p:cNvPicPr>
          <p:nvPr/>
        </p:nvPicPr>
        <p:blipFill>
          <a:blip r:embed="rId2"/>
          <a:stretch>
            <a:fillRect/>
          </a:stretch>
        </p:blipFill>
        <p:spPr>
          <a:xfrm>
            <a:off x="3489231" y="2091462"/>
            <a:ext cx="6878862" cy="3987692"/>
          </a:xfrm>
          <a:prstGeom prst="rect">
            <a:avLst/>
          </a:prstGeom>
        </p:spPr>
      </p:pic>
      <p:pic>
        <p:nvPicPr>
          <p:cNvPr id="13" name="Picture 12">
            <a:extLst>
              <a:ext uri="{FF2B5EF4-FFF2-40B4-BE49-F238E27FC236}">
                <a16:creationId xmlns:a16="http://schemas.microsoft.com/office/drawing/2014/main" id="{638DD8BD-40BC-4183-B21A-DF208E24A37C}"/>
              </a:ext>
            </a:extLst>
          </p:cNvPr>
          <p:cNvPicPr>
            <a:picLocks noChangeAspect="1"/>
          </p:cNvPicPr>
          <p:nvPr/>
        </p:nvPicPr>
        <p:blipFill>
          <a:blip r:embed="rId3"/>
          <a:stretch>
            <a:fillRect/>
          </a:stretch>
        </p:blipFill>
        <p:spPr>
          <a:xfrm>
            <a:off x="3489231" y="2091462"/>
            <a:ext cx="6878862" cy="3987692"/>
          </a:xfrm>
          <a:prstGeom prst="rect">
            <a:avLst/>
          </a:prstGeom>
        </p:spPr>
      </p:pic>
      <p:pic>
        <p:nvPicPr>
          <p:cNvPr id="12" name="Picture 11">
            <a:extLst>
              <a:ext uri="{FF2B5EF4-FFF2-40B4-BE49-F238E27FC236}">
                <a16:creationId xmlns:a16="http://schemas.microsoft.com/office/drawing/2014/main" id="{3B3EBB1B-3F3B-453F-B1BE-FD266C55CDEB}"/>
              </a:ext>
            </a:extLst>
          </p:cNvPr>
          <p:cNvPicPr>
            <a:picLocks noChangeAspect="1"/>
          </p:cNvPicPr>
          <p:nvPr/>
        </p:nvPicPr>
        <p:blipFill>
          <a:blip r:embed="rId4"/>
          <a:stretch>
            <a:fillRect/>
          </a:stretch>
        </p:blipFill>
        <p:spPr>
          <a:xfrm>
            <a:off x="-1163076" y="2091462"/>
            <a:ext cx="6878862" cy="3987692"/>
          </a:xfrm>
          <a:prstGeom prst="rect">
            <a:avLst/>
          </a:prstGeom>
        </p:spPr>
      </p:pic>
      <p:pic>
        <p:nvPicPr>
          <p:cNvPr id="9" name="Picture 8">
            <a:extLst>
              <a:ext uri="{FF2B5EF4-FFF2-40B4-BE49-F238E27FC236}">
                <a16:creationId xmlns:a16="http://schemas.microsoft.com/office/drawing/2014/main" id="{E87DD4AA-7A78-4748-A2D3-DF93AA9A4ABB}"/>
              </a:ext>
            </a:extLst>
          </p:cNvPr>
          <p:cNvPicPr>
            <a:picLocks noChangeAspect="1"/>
          </p:cNvPicPr>
          <p:nvPr/>
        </p:nvPicPr>
        <p:blipFill>
          <a:blip r:embed="rId5"/>
          <a:stretch>
            <a:fillRect/>
          </a:stretch>
        </p:blipFill>
        <p:spPr>
          <a:xfrm>
            <a:off x="-1163076" y="2091462"/>
            <a:ext cx="6878862" cy="3987692"/>
          </a:xfrm>
          <a:prstGeom prst="rect">
            <a:avLst/>
          </a:prstGeom>
        </p:spPr>
      </p:pic>
      <p:sp>
        <p:nvSpPr>
          <p:cNvPr id="2" name="Títol 1"/>
          <p:cNvSpPr>
            <a:spLocks noGrp="1"/>
          </p:cNvSpPr>
          <p:nvPr>
            <p:ph type="title"/>
          </p:nvPr>
        </p:nvSpPr>
        <p:spPr/>
        <p:txBody>
          <a:bodyPr/>
          <a:lstStyle/>
          <a:p>
            <a:r>
              <a:rPr lang="en-GB" dirty="0">
                <a:solidFill>
                  <a:schemeClr val="bg1">
                    <a:lumMod val="75000"/>
                  </a:schemeClr>
                </a:solidFill>
              </a:rPr>
              <a:t>Control Strategies at FW zone</a:t>
            </a:r>
          </a:p>
        </p:txBody>
      </p:sp>
      <p:sp>
        <p:nvSpPr>
          <p:cNvPr id="3" name="Contenidor de contingut 2"/>
          <p:cNvSpPr>
            <a:spLocks noGrp="1"/>
          </p:cNvSpPr>
          <p:nvPr>
            <p:ph idx="1"/>
          </p:nvPr>
        </p:nvSpPr>
        <p:spPr/>
        <p:txBody>
          <a:bodyPr>
            <a:normAutofit/>
          </a:bodyPr>
          <a:lstStyle/>
          <a:p>
            <a:pPr marL="422041" lvl="1" indent="0">
              <a:buNone/>
            </a:pPr>
            <a:r>
              <a:rPr lang="en-GB" dirty="0">
                <a:solidFill>
                  <a:schemeClr val="bg1">
                    <a:lumMod val="75000"/>
                  </a:schemeClr>
                </a:solidFill>
              </a:rPr>
              <a:t>Maximum Torque per Voltage (MTPV)</a:t>
            </a:r>
          </a:p>
        </p:txBody>
      </p:sp>
      <p:sp>
        <p:nvSpPr>
          <p:cNvPr id="5" name="Contenidor de peu de pàgina 4"/>
          <p:cNvSpPr>
            <a:spLocks noGrp="1"/>
          </p:cNvSpPr>
          <p:nvPr>
            <p:ph type="ftr" sz="quarter" idx="11"/>
          </p:nvPr>
        </p:nvSpPr>
        <p:spPr/>
        <p:txBody>
          <a:bodyPr/>
          <a:lstStyle/>
          <a:p>
            <a:pPr defTabSz="844083"/>
            <a:r>
              <a:rPr lang="ca-ES">
                <a:solidFill>
                  <a:prstClr val="black">
                    <a:tint val="75000"/>
                  </a:prstClr>
                </a:solidFill>
                <a:latin typeface="Calibri"/>
              </a:rPr>
              <a:t>PMSM motor control</a:t>
            </a:r>
          </a:p>
        </p:txBody>
      </p:sp>
      <p:sp>
        <p:nvSpPr>
          <p:cNvPr id="15" name="Rectangle 1">
            <a:extLst>
              <a:ext uri="{FF2B5EF4-FFF2-40B4-BE49-F238E27FC236}">
                <a16:creationId xmlns:a16="http://schemas.microsoft.com/office/drawing/2014/main" id="{CAB48C19-E3C4-4FA8-9AE3-AC864A638857}"/>
              </a:ext>
            </a:extLst>
          </p:cNvPr>
          <p:cNvSpPr/>
          <p:nvPr/>
        </p:nvSpPr>
        <p:spPr>
          <a:xfrm>
            <a:off x="1846806" y="5647154"/>
            <a:ext cx="856325" cy="353879"/>
          </a:xfrm>
          <a:prstGeom prst="rect">
            <a:avLst/>
          </a:prstGeom>
        </p:spPr>
        <p:txBody>
          <a:bodyPr wrap="none">
            <a:spAutoFit/>
          </a:bodyPr>
          <a:lstStyle/>
          <a:p>
            <a:pPr algn="ctr">
              <a:lnSpc>
                <a:spcPct val="107000"/>
              </a:lnSpc>
            </a:pPr>
            <a:r>
              <a:rPr lang="en-GB" sz="1662" dirty="0">
                <a:latin typeface="Calibri" panose="020F0502020204030204" pitchFamily="34" charset="0"/>
                <a:ea typeface="Calibri" panose="020F0502020204030204" pitchFamily="34" charset="0"/>
                <a:cs typeface="Times New Roman" panose="02020603050405020304" pitchFamily="18" charset="0"/>
              </a:rPr>
              <a:t>SPMSM</a:t>
            </a:r>
            <a:endParaRPr lang="es-ES" sz="1662" dirty="0">
              <a:latin typeface="Calibri" panose="020F0502020204030204" pitchFamily="34" charset="0"/>
              <a:ea typeface="Calibri" panose="020F0502020204030204" pitchFamily="34" charset="0"/>
              <a:cs typeface="Times New Roman" panose="02020603050405020304" pitchFamily="18" charset="0"/>
            </a:endParaRPr>
          </a:p>
        </p:txBody>
      </p:sp>
      <p:sp>
        <p:nvSpPr>
          <p:cNvPr id="16" name="Rectangle 2">
            <a:extLst>
              <a:ext uri="{FF2B5EF4-FFF2-40B4-BE49-F238E27FC236}">
                <a16:creationId xmlns:a16="http://schemas.microsoft.com/office/drawing/2014/main" id="{CCDE8E4A-85F0-4059-893B-3EBD4C18045D}"/>
              </a:ext>
            </a:extLst>
          </p:cNvPr>
          <p:cNvSpPr/>
          <p:nvPr/>
        </p:nvSpPr>
        <p:spPr>
          <a:xfrm>
            <a:off x="6492020" y="5647154"/>
            <a:ext cx="811441" cy="353879"/>
          </a:xfrm>
          <a:prstGeom prst="rect">
            <a:avLst/>
          </a:prstGeom>
        </p:spPr>
        <p:txBody>
          <a:bodyPr wrap="none">
            <a:spAutoFit/>
          </a:bodyPr>
          <a:lstStyle/>
          <a:p>
            <a:pPr algn="ctr">
              <a:lnSpc>
                <a:spcPct val="107000"/>
              </a:lnSpc>
            </a:pPr>
            <a:r>
              <a:rPr lang="en-GB" sz="1662" dirty="0">
                <a:latin typeface="Calibri" panose="020F0502020204030204" pitchFamily="34" charset="0"/>
                <a:ea typeface="Calibri" panose="020F0502020204030204" pitchFamily="34" charset="0"/>
                <a:cs typeface="Times New Roman" panose="02020603050405020304" pitchFamily="18" charset="0"/>
              </a:rPr>
              <a:t>IPMSM</a:t>
            </a:r>
            <a:endParaRPr lang="es-ES" sz="1662"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id="{92A429F1-D8D4-41DE-9A07-A6EF3D87465F}"/>
              </a:ext>
            </a:extLst>
          </p:cNvPr>
          <p:cNvSpPr>
            <a:spLocks noGrp="1"/>
          </p:cNvSpPr>
          <p:nvPr>
            <p:ph type="sldNum" sz="quarter" idx="12"/>
          </p:nvPr>
        </p:nvSpPr>
        <p:spPr/>
        <p:txBody>
          <a:bodyPr/>
          <a:lstStyle/>
          <a:p>
            <a:fld id="{AC73A611-7CB3-407B-8955-E73429FEB09D}" type="slidenum">
              <a:rPr lang="ca-ES" smtClean="0"/>
              <a:pPr/>
              <a:t>37</a:t>
            </a:fld>
            <a:endParaRPr lang="ca-ES"/>
          </a:p>
        </p:txBody>
      </p:sp>
    </p:spTree>
    <p:extLst>
      <p:ext uri="{BB962C8B-B14F-4D97-AF65-F5344CB8AC3E}">
        <p14:creationId xmlns:p14="http://schemas.microsoft.com/office/powerpoint/2010/main" val="20494629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3"/>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F2416569-2811-43F1-B194-88031A3098AD}" type="slidenum">
              <a:rPr lang="en-US" smtClean="0">
                <a:solidFill>
                  <a:prstClr val="black"/>
                </a:solidFill>
              </a:rPr>
              <a:pPr/>
              <a:t>38</a:t>
            </a:fld>
            <a:endParaRPr lang="en-US" dirty="0">
              <a:solidFill>
                <a:prstClr val="black"/>
              </a:solidFill>
            </a:endParaRPr>
          </a:p>
        </p:txBody>
      </p:sp>
      <p:sp>
        <p:nvSpPr>
          <p:cNvPr id="32" name="Título 1">
            <a:extLst>
              <a:ext uri="{FF2B5EF4-FFF2-40B4-BE49-F238E27FC236}">
                <a16:creationId xmlns:a16="http://schemas.microsoft.com/office/drawing/2014/main" id="{C1207A6D-C03A-421E-92B8-0A09AC7F8CE3}"/>
              </a:ext>
            </a:extLst>
          </p:cNvPr>
          <p:cNvSpPr txBox="1">
            <a:spLocks/>
          </p:cNvSpPr>
          <p:nvPr/>
        </p:nvSpPr>
        <p:spPr>
          <a:xfrm>
            <a:off x="457200" y="457200"/>
            <a:ext cx="8229600" cy="648072"/>
          </a:xfrm>
          <a:prstGeom prst="rect">
            <a:avLst/>
          </a:prstGeom>
        </p:spPr>
        <p:txBody>
          <a:bodyPr>
            <a:noAutofit/>
          </a:bodyPr>
          <a:lstStyle>
            <a:lvl1pPr algn="ctr" defTabSz="914400" rtl="0" eaLnBrk="1" latinLnBrk="0" hangingPunct="1">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GB" sz="4400" b="0" dirty="0">
                <a:solidFill>
                  <a:schemeClr val="bg1">
                    <a:lumMod val="75000"/>
                  </a:schemeClr>
                </a:solidFill>
                <a:latin typeface="+mj-lt"/>
                <a:cs typeface="+mj-cs"/>
              </a:rPr>
              <a:t>Control Strategies at FW zone</a:t>
            </a:r>
            <a:endParaRPr lang="en-US" sz="4400" b="0" dirty="0">
              <a:solidFill>
                <a:schemeClr val="bg1">
                  <a:lumMod val="75000"/>
                </a:schemeClr>
              </a:solidFill>
              <a:latin typeface="+mj-lt"/>
              <a:cs typeface="+mj-cs"/>
            </a:endParaRPr>
          </a:p>
        </p:txBody>
      </p:sp>
      <p:sp>
        <p:nvSpPr>
          <p:cNvPr id="10" name="Rectangle 9">
            <a:extLst>
              <a:ext uri="{FF2B5EF4-FFF2-40B4-BE49-F238E27FC236}">
                <a16:creationId xmlns:a16="http://schemas.microsoft.com/office/drawing/2014/main" id="{BC22AC58-DC63-41D9-8F98-1BE8186B7459}"/>
              </a:ext>
            </a:extLst>
          </p:cNvPr>
          <p:cNvSpPr/>
          <p:nvPr/>
        </p:nvSpPr>
        <p:spPr>
          <a:xfrm>
            <a:off x="224956" y="5257226"/>
            <a:ext cx="3853332" cy="584775"/>
          </a:xfrm>
          <a:prstGeom prst="rect">
            <a:avLst/>
          </a:prstGeom>
        </p:spPr>
        <p:txBody>
          <a:bodyPr wrap="square">
            <a:spAutoFit/>
          </a:bodyPr>
          <a:lstStyle/>
          <a:p>
            <a:pPr marL="285750" indent="-2857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MTPA</a:t>
            </a:r>
          </a:p>
          <a:p>
            <a:pPr algn="just"/>
            <a:endParaRPr lang="en-US" sz="1600" dirty="0">
              <a:latin typeface="Calibri" panose="020F0502020204030204" pitchFamily="34" charset="0"/>
              <a:cs typeface="Calibri" panose="020F0502020204030204" pitchFamily="34" charset="0"/>
            </a:endParaRPr>
          </a:p>
        </p:txBody>
      </p:sp>
      <p:sp>
        <p:nvSpPr>
          <p:cNvPr id="33" name="Rectangle 32">
            <a:extLst>
              <a:ext uri="{FF2B5EF4-FFF2-40B4-BE49-F238E27FC236}">
                <a16:creationId xmlns:a16="http://schemas.microsoft.com/office/drawing/2014/main" id="{8C94FCB7-A824-4D36-8BAA-7B1FC5EF9F2C}"/>
              </a:ext>
            </a:extLst>
          </p:cNvPr>
          <p:cNvSpPr/>
          <p:nvPr/>
        </p:nvSpPr>
        <p:spPr>
          <a:xfrm>
            <a:off x="224956" y="1196752"/>
            <a:ext cx="8229600" cy="369332"/>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Flux-Weakening zone</a:t>
            </a:r>
          </a:p>
        </p:txBody>
      </p:sp>
      <p:pic>
        <p:nvPicPr>
          <p:cNvPr id="2" name="Imagen 1">
            <a:extLst>
              <a:ext uri="{FF2B5EF4-FFF2-40B4-BE49-F238E27FC236}">
                <a16:creationId xmlns:a16="http://schemas.microsoft.com/office/drawing/2014/main" id="{DCB82082-4641-461C-AEEF-C8722336E344}"/>
              </a:ext>
            </a:extLst>
          </p:cNvPr>
          <p:cNvPicPr>
            <a:picLocks noChangeAspect="1"/>
          </p:cNvPicPr>
          <p:nvPr/>
        </p:nvPicPr>
        <p:blipFill>
          <a:blip r:embed="rId3"/>
          <a:stretch>
            <a:fillRect/>
          </a:stretch>
        </p:blipFill>
        <p:spPr>
          <a:xfrm>
            <a:off x="0" y="2408410"/>
            <a:ext cx="9144000" cy="2573984"/>
          </a:xfrm>
          <a:prstGeom prst="rect">
            <a:avLst/>
          </a:prstGeom>
        </p:spPr>
      </p:pic>
      <p:sp>
        <p:nvSpPr>
          <p:cNvPr id="4" name="Marcador de pie de página 3">
            <a:extLst>
              <a:ext uri="{FF2B5EF4-FFF2-40B4-BE49-F238E27FC236}">
                <a16:creationId xmlns:a16="http://schemas.microsoft.com/office/drawing/2014/main" id="{9EDE8BA9-0574-4530-AD2F-528FA1663CCB}"/>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416617650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F2416569-2811-43F1-B194-88031A3098AD}" type="slidenum">
              <a:rPr lang="en-US" smtClean="0">
                <a:solidFill>
                  <a:prstClr val="black"/>
                </a:solidFill>
              </a:rPr>
              <a:pPr/>
              <a:t>39</a:t>
            </a:fld>
            <a:endParaRPr lang="en-US" dirty="0">
              <a:solidFill>
                <a:prstClr val="black"/>
              </a:solidFill>
            </a:endParaRPr>
          </a:p>
        </p:txBody>
      </p:sp>
      <p:sp>
        <p:nvSpPr>
          <p:cNvPr id="32" name="Título 1">
            <a:extLst>
              <a:ext uri="{FF2B5EF4-FFF2-40B4-BE49-F238E27FC236}">
                <a16:creationId xmlns:a16="http://schemas.microsoft.com/office/drawing/2014/main" id="{C1207A6D-C03A-421E-92B8-0A09AC7F8CE3}"/>
              </a:ext>
            </a:extLst>
          </p:cNvPr>
          <p:cNvSpPr txBox="1">
            <a:spLocks/>
          </p:cNvSpPr>
          <p:nvPr/>
        </p:nvSpPr>
        <p:spPr>
          <a:xfrm>
            <a:off x="457200" y="457200"/>
            <a:ext cx="8229600" cy="648072"/>
          </a:xfrm>
          <a:prstGeom prst="rect">
            <a:avLst/>
          </a:prstGeom>
        </p:spPr>
        <p:txBody>
          <a:bodyPr>
            <a:noAutofit/>
          </a:bodyPr>
          <a:lstStyle>
            <a:lvl1pPr algn="ctr" defTabSz="914400" rtl="0" eaLnBrk="1" latinLnBrk="0" hangingPunct="1">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GB" sz="4400" b="0" dirty="0">
                <a:solidFill>
                  <a:schemeClr val="bg1">
                    <a:lumMod val="75000"/>
                  </a:schemeClr>
                </a:solidFill>
                <a:latin typeface="+mj-lt"/>
                <a:cs typeface="+mj-cs"/>
              </a:rPr>
              <a:t>Control Strategies at FW zone</a:t>
            </a:r>
            <a:endParaRPr lang="en-US" sz="4400" b="0" dirty="0">
              <a:solidFill>
                <a:schemeClr val="bg1">
                  <a:lumMod val="75000"/>
                </a:schemeClr>
              </a:solidFill>
              <a:latin typeface="+mj-lt"/>
              <a:cs typeface="+mj-cs"/>
            </a:endParaRPr>
          </a:p>
        </p:txBody>
      </p:sp>
      <p:sp>
        <p:nvSpPr>
          <p:cNvPr id="10" name="Rectangle 9">
            <a:extLst>
              <a:ext uri="{FF2B5EF4-FFF2-40B4-BE49-F238E27FC236}">
                <a16:creationId xmlns:a16="http://schemas.microsoft.com/office/drawing/2014/main" id="{BC22AC58-DC63-41D9-8F98-1BE8186B7459}"/>
              </a:ext>
            </a:extLst>
          </p:cNvPr>
          <p:cNvSpPr/>
          <p:nvPr/>
        </p:nvSpPr>
        <p:spPr>
          <a:xfrm>
            <a:off x="224956" y="5257226"/>
            <a:ext cx="3853332" cy="584775"/>
          </a:xfrm>
          <a:prstGeom prst="rect">
            <a:avLst/>
          </a:prstGeom>
        </p:spPr>
        <p:txBody>
          <a:bodyPr wrap="square">
            <a:spAutoFit/>
          </a:bodyPr>
          <a:lstStyle/>
          <a:p>
            <a:pPr marL="285750" indent="-2857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CT</a:t>
            </a:r>
          </a:p>
          <a:p>
            <a:pPr marL="285750" indent="-2857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CVL</a:t>
            </a:r>
          </a:p>
        </p:txBody>
      </p:sp>
      <p:sp>
        <p:nvSpPr>
          <p:cNvPr id="33" name="Rectangle 32">
            <a:extLst>
              <a:ext uri="{FF2B5EF4-FFF2-40B4-BE49-F238E27FC236}">
                <a16:creationId xmlns:a16="http://schemas.microsoft.com/office/drawing/2014/main" id="{8C94FCB7-A824-4D36-8BAA-7B1FC5EF9F2C}"/>
              </a:ext>
            </a:extLst>
          </p:cNvPr>
          <p:cNvSpPr/>
          <p:nvPr/>
        </p:nvSpPr>
        <p:spPr>
          <a:xfrm>
            <a:off x="224956" y="1196752"/>
            <a:ext cx="8229600" cy="369332"/>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Flux-Weakening zone</a:t>
            </a:r>
          </a:p>
        </p:txBody>
      </p:sp>
      <p:pic>
        <p:nvPicPr>
          <p:cNvPr id="2" name="Imagen 1">
            <a:extLst>
              <a:ext uri="{FF2B5EF4-FFF2-40B4-BE49-F238E27FC236}">
                <a16:creationId xmlns:a16="http://schemas.microsoft.com/office/drawing/2014/main" id="{DCB82082-4641-461C-AEEF-C8722336E344}"/>
              </a:ext>
            </a:extLst>
          </p:cNvPr>
          <p:cNvPicPr>
            <a:picLocks noChangeAspect="1"/>
          </p:cNvPicPr>
          <p:nvPr/>
        </p:nvPicPr>
        <p:blipFill>
          <a:blip r:embed="rId3"/>
          <a:stretch>
            <a:fillRect/>
          </a:stretch>
        </p:blipFill>
        <p:spPr>
          <a:xfrm>
            <a:off x="0" y="2408410"/>
            <a:ext cx="9144000" cy="2573984"/>
          </a:xfrm>
          <a:prstGeom prst="rect">
            <a:avLst/>
          </a:prstGeom>
        </p:spPr>
      </p:pic>
      <p:sp>
        <p:nvSpPr>
          <p:cNvPr id="4" name="Marcador de pie de página 3">
            <a:extLst>
              <a:ext uri="{FF2B5EF4-FFF2-40B4-BE49-F238E27FC236}">
                <a16:creationId xmlns:a16="http://schemas.microsoft.com/office/drawing/2014/main" id="{9EDE8BA9-0574-4530-AD2F-528FA1663CCB}"/>
              </a:ext>
            </a:extLst>
          </p:cNvPr>
          <p:cNvSpPr>
            <a:spLocks noGrp="1"/>
          </p:cNvSpPr>
          <p:nvPr>
            <p:ph type="ftr" sz="quarter" idx="11"/>
          </p:nvPr>
        </p:nvSpPr>
        <p:spPr/>
        <p:txBody>
          <a:bodyPr/>
          <a:lstStyle/>
          <a:p>
            <a:r>
              <a:rPr lang="ca-ES"/>
              <a:t>PMSM motor control</a:t>
            </a:r>
          </a:p>
        </p:txBody>
      </p:sp>
      <p:pic>
        <p:nvPicPr>
          <p:cNvPr id="9" name="Imagen 1">
            <a:extLst>
              <a:ext uri="{FF2B5EF4-FFF2-40B4-BE49-F238E27FC236}">
                <a16:creationId xmlns:a16="http://schemas.microsoft.com/office/drawing/2014/main" id="{664C9933-2168-46AC-B60F-DD2CD66ABF19}"/>
              </a:ext>
            </a:extLst>
          </p:cNvPr>
          <p:cNvPicPr>
            <a:picLocks noChangeAspect="1"/>
          </p:cNvPicPr>
          <p:nvPr/>
        </p:nvPicPr>
        <p:blipFill>
          <a:blip r:embed="rId4"/>
          <a:stretch>
            <a:fillRect/>
          </a:stretch>
        </p:blipFill>
        <p:spPr>
          <a:xfrm>
            <a:off x="0" y="2428796"/>
            <a:ext cx="9144000" cy="2485211"/>
          </a:xfrm>
          <a:prstGeom prst="rect">
            <a:avLst/>
          </a:prstGeom>
        </p:spPr>
      </p:pic>
    </p:spTree>
    <p:extLst>
      <p:ext uri="{BB962C8B-B14F-4D97-AF65-F5344CB8AC3E}">
        <p14:creationId xmlns:p14="http://schemas.microsoft.com/office/powerpoint/2010/main" val="147120969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Título"/>
          <p:cNvSpPr>
            <a:spLocks noGrp="1"/>
          </p:cNvSpPr>
          <p:nvPr>
            <p:ph type="title"/>
          </p:nvPr>
        </p:nvSpPr>
        <p:spPr/>
        <p:txBody>
          <a:bodyPr/>
          <a:lstStyle/>
          <a:p>
            <a:r>
              <a:rPr lang="en-GB" noProof="0" dirty="0"/>
              <a:t>ELECTRICAL MODEL</a:t>
            </a:r>
          </a:p>
        </p:txBody>
      </p:sp>
      <p:sp>
        <p:nvSpPr>
          <p:cNvPr id="7" name="6 Marcador de texto"/>
          <p:cNvSpPr>
            <a:spLocks noGrp="1"/>
          </p:cNvSpPr>
          <p:nvPr>
            <p:ph type="body" idx="1"/>
          </p:nvPr>
        </p:nvSpPr>
        <p:spPr/>
        <p:txBody>
          <a:bodyPr/>
          <a:lstStyle/>
          <a:p>
            <a:endParaRPr lang="ca-ES" dirty="0"/>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F850D72-A41D-4A6E-8F27-2A2FF443120B}"/>
              </a:ext>
            </a:extLst>
          </p:cNvPr>
          <p:cNvSpPr/>
          <p:nvPr/>
        </p:nvSpPr>
        <p:spPr>
          <a:xfrm>
            <a:off x="224956" y="5257226"/>
            <a:ext cx="3853332" cy="584775"/>
          </a:xfrm>
          <a:prstGeom prst="rect">
            <a:avLst/>
          </a:prstGeom>
        </p:spPr>
        <p:txBody>
          <a:bodyPr wrap="square">
            <a:spAutoFit/>
          </a:bodyPr>
          <a:lstStyle/>
          <a:p>
            <a:pPr marL="285750" indent="-2857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MTPV</a:t>
            </a:r>
          </a:p>
          <a:p>
            <a:pPr marL="285750" indent="-2857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CVL</a:t>
            </a:r>
          </a:p>
        </p:txBody>
      </p:sp>
      <p:sp>
        <p:nvSpPr>
          <p:cNvPr id="3" name="Marcador de número de diapositiva 2"/>
          <p:cNvSpPr>
            <a:spLocks noGrp="1"/>
          </p:cNvSpPr>
          <p:nvPr>
            <p:ph type="sldNum" sz="quarter" idx="12"/>
          </p:nvPr>
        </p:nvSpPr>
        <p:spPr/>
        <p:txBody>
          <a:bodyPr/>
          <a:lstStyle/>
          <a:p>
            <a:fld id="{F2416569-2811-43F1-B194-88031A3098AD}" type="slidenum">
              <a:rPr lang="en-US" smtClean="0">
                <a:solidFill>
                  <a:prstClr val="black"/>
                </a:solidFill>
              </a:rPr>
              <a:pPr/>
              <a:t>40</a:t>
            </a:fld>
            <a:endParaRPr lang="en-US" dirty="0">
              <a:solidFill>
                <a:prstClr val="black"/>
              </a:solidFill>
            </a:endParaRPr>
          </a:p>
        </p:txBody>
      </p:sp>
      <p:sp>
        <p:nvSpPr>
          <p:cNvPr id="32" name="Título 1">
            <a:extLst>
              <a:ext uri="{FF2B5EF4-FFF2-40B4-BE49-F238E27FC236}">
                <a16:creationId xmlns:a16="http://schemas.microsoft.com/office/drawing/2014/main" id="{C1207A6D-C03A-421E-92B8-0A09AC7F8CE3}"/>
              </a:ext>
            </a:extLst>
          </p:cNvPr>
          <p:cNvSpPr txBox="1">
            <a:spLocks/>
          </p:cNvSpPr>
          <p:nvPr/>
        </p:nvSpPr>
        <p:spPr>
          <a:xfrm>
            <a:off x="457200" y="457200"/>
            <a:ext cx="8229600" cy="648072"/>
          </a:xfrm>
          <a:prstGeom prst="rect">
            <a:avLst/>
          </a:prstGeom>
        </p:spPr>
        <p:txBody>
          <a:bodyPr>
            <a:noAutofit/>
          </a:bodyPr>
          <a:lstStyle>
            <a:lvl1pPr algn="ctr" defTabSz="914400" rtl="0" eaLnBrk="1" latinLnBrk="0" hangingPunct="1">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GB" sz="4400" b="0" dirty="0">
                <a:solidFill>
                  <a:schemeClr val="bg1">
                    <a:lumMod val="75000"/>
                  </a:schemeClr>
                </a:solidFill>
                <a:latin typeface="+mj-lt"/>
                <a:cs typeface="+mj-cs"/>
              </a:rPr>
              <a:t>Control Strategies at FW zone</a:t>
            </a:r>
            <a:endParaRPr lang="en-US" sz="4400" b="0" dirty="0">
              <a:solidFill>
                <a:schemeClr val="bg1">
                  <a:lumMod val="75000"/>
                </a:schemeClr>
              </a:solidFill>
              <a:latin typeface="+mj-lt"/>
              <a:cs typeface="+mj-cs"/>
            </a:endParaRPr>
          </a:p>
        </p:txBody>
      </p:sp>
      <p:sp>
        <p:nvSpPr>
          <p:cNvPr id="33" name="Rectangle 32">
            <a:extLst>
              <a:ext uri="{FF2B5EF4-FFF2-40B4-BE49-F238E27FC236}">
                <a16:creationId xmlns:a16="http://schemas.microsoft.com/office/drawing/2014/main" id="{8C94FCB7-A824-4D36-8BAA-7B1FC5EF9F2C}"/>
              </a:ext>
            </a:extLst>
          </p:cNvPr>
          <p:cNvSpPr/>
          <p:nvPr/>
        </p:nvSpPr>
        <p:spPr>
          <a:xfrm>
            <a:off x="224956" y="1196752"/>
            <a:ext cx="8229600" cy="369332"/>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Flux-Weakening zone</a:t>
            </a:r>
          </a:p>
        </p:txBody>
      </p:sp>
      <p:pic>
        <p:nvPicPr>
          <p:cNvPr id="2" name="Imagen 1">
            <a:extLst>
              <a:ext uri="{FF2B5EF4-FFF2-40B4-BE49-F238E27FC236}">
                <a16:creationId xmlns:a16="http://schemas.microsoft.com/office/drawing/2014/main" id="{DCB82082-4641-461C-AEEF-C8722336E344}"/>
              </a:ext>
            </a:extLst>
          </p:cNvPr>
          <p:cNvPicPr>
            <a:picLocks noChangeAspect="1"/>
          </p:cNvPicPr>
          <p:nvPr/>
        </p:nvPicPr>
        <p:blipFill>
          <a:blip r:embed="rId3"/>
          <a:stretch>
            <a:fillRect/>
          </a:stretch>
        </p:blipFill>
        <p:spPr>
          <a:xfrm>
            <a:off x="0" y="2408410"/>
            <a:ext cx="9144000" cy="2573984"/>
          </a:xfrm>
          <a:prstGeom prst="rect">
            <a:avLst/>
          </a:prstGeom>
        </p:spPr>
      </p:pic>
      <p:sp>
        <p:nvSpPr>
          <p:cNvPr id="4" name="Marcador de pie de página 3">
            <a:extLst>
              <a:ext uri="{FF2B5EF4-FFF2-40B4-BE49-F238E27FC236}">
                <a16:creationId xmlns:a16="http://schemas.microsoft.com/office/drawing/2014/main" id="{9EDE8BA9-0574-4530-AD2F-528FA1663CCB}"/>
              </a:ext>
            </a:extLst>
          </p:cNvPr>
          <p:cNvSpPr>
            <a:spLocks noGrp="1"/>
          </p:cNvSpPr>
          <p:nvPr>
            <p:ph type="ftr" sz="quarter" idx="11"/>
          </p:nvPr>
        </p:nvSpPr>
        <p:spPr/>
        <p:txBody>
          <a:bodyPr/>
          <a:lstStyle/>
          <a:p>
            <a:r>
              <a:rPr lang="ca-ES"/>
              <a:t>PMSM motor control</a:t>
            </a:r>
          </a:p>
        </p:txBody>
      </p:sp>
      <p:pic>
        <p:nvPicPr>
          <p:cNvPr id="9" name="Imagen 1">
            <a:extLst>
              <a:ext uri="{FF2B5EF4-FFF2-40B4-BE49-F238E27FC236}">
                <a16:creationId xmlns:a16="http://schemas.microsoft.com/office/drawing/2014/main" id="{C413C00E-3446-43CB-AA60-AA27200A47E9}"/>
              </a:ext>
            </a:extLst>
          </p:cNvPr>
          <p:cNvPicPr>
            <a:picLocks noChangeAspect="1"/>
          </p:cNvPicPr>
          <p:nvPr/>
        </p:nvPicPr>
        <p:blipFill>
          <a:blip r:embed="rId4"/>
          <a:stretch>
            <a:fillRect/>
          </a:stretch>
        </p:blipFill>
        <p:spPr>
          <a:xfrm>
            <a:off x="0" y="2455735"/>
            <a:ext cx="9144000" cy="2550151"/>
          </a:xfrm>
          <a:prstGeom prst="rect">
            <a:avLst/>
          </a:prstGeom>
        </p:spPr>
      </p:pic>
    </p:spTree>
    <p:extLst>
      <p:ext uri="{BB962C8B-B14F-4D97-AF65-F5344CB8AC3E}">
        <p14:creationId xmlns:p14="http://schemas.microsoft.com/office/powerpoint/2010/main" val="102460070"/>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p:cNvSpPr>
            <a:spLocks noGrp="1"/>
          </p:cNvSpPr>
          <p:nvPr>
            <p:ph type="title"/>
          </p:nvPr>
        </p:nvSpPr>
        <p:spPr/>
        <p:txBody>
          <a:bodyPr/>
          <a:lstStyle/>
          <a:p>
            <a:r>
              <a:rPr lang="en-GB" noProof="0" dirty="0"/>
              <a:t>Trajectories for a SPMSM</a:t>
            </a:r>
          </a:p>
        </p:txBody>
      </p:sp>
      <p:sp>
        <p:nvSpPr>
          <p:cNvPr id="10" name="Contenidor de contingut 2">
            <a:extLst>
              <a:ext uri="{FF2B5EF4-FFF2-40B4-BE49-F238E27FC236}">
                <a16:creationId xmlns:a16="http://schemas.microsoft.com/office/drawing/2014/main" id="{53A22843-BD0E-4041-B555-0EF0B00E8704}"/>
              </a:ext>
            </a:extLst>
          </p:cNvPr>
          <p:cNvSpPr>
            <a:spLocks noGrp="1"/>
          </p:cNvSpPr>
          <p:nvPr>
            <p:ph idx="1"/>
          </p:nvPr>
        </p:nvSpPr>
        <p:spPr>
          <a:xfrm>
            <a:off x="4984615" y="1985655"/>
            <a:ext cx="4486154" cy="4681728"/>
          </a:xfrm>
        </p:spPr>
        <p:txBody>
          <a:bodyPr>
            <a:normAutofit lnSpcReduction="10000"/>
          </a:bodyPr>
          <a:lstStyle/>
          <a:p>
            <a:pPr marL="0" indent="0">
              <a:buNone/>
            </a:pPr>
            <a:r>
              <a:rPr lang="en-GB" sz="1846" u="sng" dirty="0"/>
              <a:t>Trajectory 1: </a:t>
            </a:r>
          </a:p>
          <a:p>
            <a:pPr marL="0" indent="0">
              <a:buNone/>
            </a:pPr>
            <a:r>
              <a:rPr lang="en-GB" sz="1846" dirty="0"/>
              <a:t>MTPA + CVLC + MTPV</a:t>
            </a:r>
          </a:p>
          <a:p>
            <a:pPr marL="0" indent="0">
              <a:buNone/>
            </a:pPr>
            <a:endParaRPr lang="en-GB" sz="1846" dirty="0"/>
          </a:p>
          <a:p>
            <a:pPr marL="0" indent="0">
              <a:buNone/>
            </a:pPr>
            <a:r>
              <a:rPr lang="en-GB" sz="1846" u="sng" dirty="0"/>
              <a:t>Trajectory 2: </a:t>
            </a:r>
          </a:p>
          <a:p>
            <a:pPr marL="0" indent="0">
              <a:buNone/>
            </a:pPr>
            <a:r>
              <a:rPr lang="en-GB" sz="1846" dirty="0"/>
              <a:t>MTPA + CTC + CVLC + MTPV</a:t>
            </a:r>
          </a:p>
          <a:p>
            <a:pPr marL="0" indent="0">
              <a:buNone/>
            </a:pPr>
            <a:endParaRPr lang="en-GB" sz="1846" dirty="0"/>
          </a:p>
          <a:p>
            <a:pPr marL="0" indent="0">
              <a:buNone/>
            </a:pPr>
            <a:r>
              <a:rPr lang="en-GB" sz="1846" u="sng" dirty="0"/>
              <a:t>Trajectory 3:</a:t>
            </a:r>
          </a:p>
          <a:p>
            <a:pPr marL="0" indent="0">
              <a:buNone/>
            </a:pPr>
            <a:r>
              <a:rPr lang="en-GB" sz="1846" dirty="0"/>
              <a:t>MTPA + CTC + MTPV</a:t>
            </a:r>
          </a:p>
          <a:p>
            <a:pPr marL="0" indent="0">
              <a:buNone/>
            </a:pPr>
            <a:endParaRPr lang="en-GB" sz="1846" dirty="0"/>
          </a:p>
          <a:p>
            <a:pPr marL="0" indent="0">
              <a:buNone/>
            </a:pPr>
            <a:r>
              <a:rPr lang="en-GB" sz="1846" u="sng" dirty="0"/>
              <a:t>Trajectory 4:</a:t>
            </a:r>
          </a:p>
          <a:p>
            <a:pPr marL="0" indent="0">
              <a:buNone/>
            </a:pPr>
            <a:r>
              <a:rPr lang="en-GB" sz="1846" dirty="0"/>
              <a:t>MTPA + CPC</a:t>
            </a:r>
          </a:p>
          <a:p>
            <a:pPr marL="0" indent="0">
              <a:buNone/>
            </a:pPr>
            <a:endParaRPr lang="en-GB" sz="1846" dirty="0"/>
          </a:p>
          <a:p>
            <a:pPr marL="0" indent="0">
              <a:buNone/>
            </a:pPr>
            <a:r>
              <a:rPr lang="en-GB" sz="1846" u="sng" dirty="0"/>
              <a:t>Trajectory 5:</a:t>
            </a:r>
          </a:p>
          <a:p>
            <a:pPr marL="0" indent="0">
              <a:buNone/>
            </a:pPr>
            <a:r>
              <a:rPr lang="en-GB" sz="1846" dirty="0"/>
              <a:t>MPTA + CVLC</a:t>
            </a:r>
          </a:p>
          <a:p>
            <a:pPr marL="0" indent="0">
              <a:buNone/>
            </a:pPr>
            <a:endParaRPr lang="en-GB" sz="1846" u="sng" dirty="0"/>
          </a:p>
        </p:txBody>
      </p:sp>
      <p:sp>
        <p:nvSpPr>
          <p:cNvPr id="5" name="Contenidor de contingut 2">
            <a:extLst>
              <a:ext uri="{FF2B5EF4-FFF2-40B4-BE49-F238E27FC236}">
                <a16:creationId xmlns:a16="http://schemas.microsoft.com/office/drawing/2014/main" id="{38869B33-E546-41C8-B714-C6C7C4387A71}"/>
              </a:ext>
            </a:extLst>
          </p:cNvPr>
          <p:cNvSpPr txBox="1">
            <a:spLocks/>
          </p:cNvSpPr>
          <p:nvPr/>
        </p:nvSpPr>
        <p:spPr>
          <a:xfrm>
            <a:off x="332308" y="1593000"/>
            <a:ext cx="8307692" cy="4320000"/>
          </a:xfrm>
          <a:prstGeom prst="rect">
            <a:avLst/>
          </a:prstGeom>
        </p:spPr>
        <p:txBody>
          <a:bodyPr vert="horz" lIns="84406" tIns="42203" rIns="84406" bIns="42203"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22041" lvl="1" indent="0">
              <a:buNone/>
            </a:pPr>
            <a:r>
              <a:rPr lang="en-GB" sz="2585" dirty="0"/>
              <a:t>Case 1: </a:t>
            </a:r>
            <a:r>
              <a:rPr lang="el-GR" sz="2585" dirty="0"/>
              <a:t>λ</a:t>
            </a:r>
            <a:r>
              <a:rPr lang="es-ES" sz="2585" baseline="-25000" dirty="0"/>
              <a:t>m</a:t>
            </a:r>
            <a:r>
              <a:rPr lang="es-ES" sz="2585" dirty="0"/>
              <a:t>/</a:t>
            </a:r>
            <a:r>
              <a:rPr lang="es-ES" sz="2585" dirty="0" err="1"/>
              <a:t>L</a:t>
            </a:r>
            <a:r>
              <a:rPr lang="es-ES" sz="2585" baseline="-25000" dirty="0" err="1"/>
              <a:t>d</a:t>
            </a:r>
            <a:r>
              <a:rPr lang="es-ES" sz="2585" dirty="0"/>
              <a:t> &lt; </a:t>
            </a:r>
            <a:r>
              <a:rPr lang="es-ES" sz="2585" dirty="0" err="1"/>
              <a:t>i</a:t>
            </a:r>
            <a:r>
              <a:rPr lang="es-ES" sz="2585" baseline="-25000" dirty="0" err="1"/>
              <a:t>max</a:t>
            </a:r>
            <a:endParaRPr lang="en-GB" sz="2585" baseline="-25000" dirty="0"/>
          </a:p>
        </p:txBody>
      </p:sp>
      <p:pic>
        <p:nvPicPr>
          <p:cNvPr id="3" name="Picture 2">
            <a:extLst>
              <a:ext uri="{FF2B5EF4-FFF2-40B4-BE49-F238E27FC236}">
                <a16:creationId xmlns:a16="http://schemas.microsoft.com/office/drawing/2014/main" id="{290459EA-4A82-4018-ACBC-10ECEF30DED6}"/>
              </a:ext>
            </a:extLst>
          </p:cNvPr>
          <p:cNvPicPr>
            <a:picLocks noChangeAspect="1"/>
          </p:cNvPicPr>
          <p:nvPr/>
        </p:nvPicPr>
        <p:blipFill>
          <a:blip r:embed="rId2"/>
          <a:stretch>
            <a:fillRect/>
          </a:stretch>
        </p:blipFill>
        <p:spPr>
          <a:xfrm>
            <a:off x="166154" y="2423769"/>
            <a:ext cx="4916380" cy="3655385"/>
          </a:xfrm>
          <a:prstGeom prst="rect">
            <a:avLst/>
          </a:prstGeom>
        </p:spPr>
      </p:pic>
      <p:sp>
        <p:nvSpPr>
          <p:cNvPr id="4" name="Footer Placeholder 3">
            <a:extLst>
              <a:ext uri="{FF2B5EF4-FFF2-40B4-BE49-F238E27FC236}">
                <a16:creationId xmlns:a16="http://schemas.microsoft.com/office/drawing/2014/main" id="{2893DC49-9DD7-469E-9B5F-C3DAB27404ED}"/>
              </a:ext>
            </a:extLst>
          </p:cNvPr>
          <p:cNvSpPr>
            <a:spLocks noGrp="1"/>
          </p:cNvSpPr>
          <p:nvPr>
            <p:ph type="ftr" sz="quarter" idx="11"/>
          </p:nvPr>
        </p:nvSpPr>
        <p:spPr/>
        <p:txBody>
          <a:bodyPr/>
          <a:lstStyle/>
          <a:p>
            <a:r>
              <a:rPr lang="ca-ES"/>
              <a:t>PMSM motor control</a:t>
            </a:r>
            <a:endParaRPr lang="ca-ES" dirty="0"/>
          </a:p>
        </p:txBody>
      </p:sp>
      <p:sp>
        <p:nvSpPr>
          <p:cNvPr id="7" name="Slide Number Placeholder 6">
            <a:extLst>
              <a:ext uri="{FF2B5EF4-FFF2-40B4-BE49-F238E27FC236}">
                <a16:creationId xmlns:a16="http://schemas.microsoft.com/office/drawing/2014/main" id="{246D4404-0EA4-4E41-9069-4B6F5AC75675}"/>
              </a:ext>
            </a:extLst>
          </p:cNvPr>
          <p:cNvSpPr>
            <a:spLocks noGrp="1"/>
          </p:cNvSpPr>
          <p:nvPr>
            <p:ph type="sldNum" sz="quarter" idx="12"/>
          </p:nvPr>
        </p:nvSpPr>
        <p:spPr/>
        <p:txBody>
          <a:bodyPr/>
          <a:lstStyle/>
          <a:p>
            <a:fld id="{AC73A611-7CB3-407B-8955-E73429FEB09D}" type="slidenum">
              <a:rPr lang="ca-ES" smtClean="0"/>
              <a:pPr/>
              <a:t>41</a:t>
            </a:fld>
            <a:endParaRPr lang="ca-ES"/>
          </a:p>
        </p:txBody>
      </p:sp>
    </p:spTree>
    <p:extLst>
      <p:ext uri="{BB962C8B-B14F-4D97-AF65-F5344CB8AC3E}">
        <p14:creationId xmlns:p14="http://schemas.microsoft.com/office/powerpoint/2010/main" val="3269233627"/>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12">
            <a:extLst>
              <a:ext uri="{FF2B5EF4-FFF2-40B4-BE49-F238E27FC236}">
                <a16:creationId xmlns:a16="http://schemas.microsoft.com/office/drawing/2014/main" id="{9659C33B-D755-4559-9CBC-5AAEF9D7FFC3}"/>
              </a:ext>
            </a:extLst>
          </p:cNvPr>
          <p:cNvPicPr>
            <a:picLocks noChangeAspect="1"/>
          </p:cNvPicPr>
          <p:nvPr/>
        </p:nvPicPr>
        <p:blipFill>
          <a:blip r:embed="rId2"/>
          <a:stretch>
            <a:fillRect/>
          </a:stretch>
        </p:blipFill>
        <p:spPr>
          <a:xfrm>
            <a:off x="1132565" y="1925308"/>
            <a:ext cx="6878871" cy="3987692"/>
          </a:xfrm>
          <a:prstGeom prst="rect">
            <a:avLst/>
          </a:prstGeom>
        </p:spPr>
      </p:pic>
      <p:pic>
        <p:nvPicPr>
          <p:cNvPr id="33" name="Picture 11">
            <a:extLst>
              <a:ext uri="{FF2B5EF4-FFF2-40B4-BE49-F238E27FC236}">
                <a16:creationId xmlns:a16="http://schemas.microsoft.com/office/drawing/2014/main" id="{EE472A18-1F38-40A7-BDE0-77766D32AE84}"/>
              </a:ext>
            </a:extLst>
          </p:cNvPr>
          <p:cNvPicPr>
            <a:picLocks noChangeAspect="1"/>
          </p:cNvPicPr>
          <p:nvPr/>
        </p:nvPicPr>
        <p:blipFill>
          <a:blip r:embed="rId3"/>
          <a:stretch>
            <a:fillRect/>
          </a:stretch>
        </p:blipFill>
        <p:spPr>
          <a:xfrm>
            <a:off x="1132565" y="1925308"/>
            <a:ext cx="6878871" cy="3987692"/>
          </a:xfrm>
          <a:prstGeom prst="rect">
            <a:avLst/>
          </a:prstGeom>
        </p:spPr>
      </p:pic>
      <p:pic>
        <p:nvPicPr>
          <p:cNvPr id="32" name="Picture 10">
            <a:extLst>
              <a:ext uri="{FF2B5EF4-FFF2-40B4-BE49-F238E27FC236}">
                <a16:creationId xmlns:a16="http://schemas.microsoft.com/office/drawing/2014/main" id="{495EB130-D23E-4D07-BD1E-B2B7A1E58C14}"/>
              </a:ext>
            </a:extLst>
          </p:cNvPr>
          <p:cNvPicPr>
            <a:picLocks noChangeAspect="1"/>
          </p:cNvPicPr>
          <p:nvPr/>
        </p:nvPicPr>
        <p:blipFill>
          <a:blip r:embed="rId4"/>
          <a:stretch>
            <a:fillRect/>
          </a:stretch>
        </p:blipFill>
        <p:spPr>
          <a:xfrm>
            <a:off x="1132565" y="1925308"/>
            <a:ext cx="6878871" cy="3987692"/>
          </a:xfrm>
          <a:prstGeom prst="rect">
            <a:avLst/>
          </a:prstGeom>
        </p:spPr>
      </p:pic>
      <p:pic>
        <p:nvPicPr>
          <p:cNvPr id="41" name="Picture 9">
            <a:extLst>
              <a:ext uri="{FF2B5EF4-FFF2-40B4-BE49-F238E27FC236}">
                <a16:creationId xmlns:a16="http://schemas.microsoft.com/office/drawing/2014/main" id="{DB0B0512-3CE1-4DD4-8724-53941F674798}"/>
              </a:ext>
            </a:extLst>
          </p:cNvPr>
          <p:cNvPicPr>
            <a:picLocks noChangeAspect="1"/>
          </p:cNvPicPr>
          <p:nvPr/>
        </p:nvPicPr>
        <p:blipFill>
          <a:blip r:embed="rId5"/>
          <a:stretch>
            <a:fillRect/>
          </a:stretch>
        </p:blipFill>
        <p:spPr>
          <a:xfrm>
            <a:off x="1132565" y="1925308"/>
            <a:ext cx="6878871" cy="3987692"/>
          </a:xfrm>
          <a:prstGeom prst="rect">
            <a:avLst/>
          </a:prstGeom>
        </p:spPr>
      </p:pic>
      <p:pic>
        <p:nvPicPr>
          <p:cNvPr id="40" name="Picture 8">
            <a:extLst>
              <a:ext uri="{FF2B5EF4-FFF2-40B4-BE49-F238E27FC236}">
                <a16:creationId xmlns:a16="http://schemas.microsoft.com/office/drawing/2014/main" id="{648C4BAF-C53A-4685-89A8-7FEBCCC3022F}"/>
              </a:ext>
            </a:extLst>
          </p:cNvPr>
          <p:cNvPicPr>
            <a:picLocks noChangeAspect="1"/>
          </p:cNvPicPr>
          <p:nvPr/>
        </p:nvPicPr>
        <p:blipFill>
          <a:blip r:embed="rId6"/>
          <a:stretch>
            <a:fillRect/>
          </a:stretch>
        </p:blipFill>
        <p:spPr>
          <a:xfrm>
            <a:off x="1132565" y="1925308"/>
            <a:ext cx="6878871" cy="3987692"/>
          </a:xfrm>
          <a:prstGeom prst="rect">
            <a:avLst/>
          </a:prstGeom>
        </p:spPr>
      </p:pic>
      <p:pic>
        <p:nvPicPr>
          <p:cNvPr id="39" name="Picture 7">
            <a:extLst>
              <a:ext uri="{FF2B5EF4-FFF2-40B4-BE49-F238E27FC236}">
                <a16:creationId xmlns:a16="http://schemas.microsoft.com/office/drawing/2014/main" id="{8E61737D-091F-437C-A4CB-7F484B966372}"/>
              </a:ext>
            </a:extLst>
          </p:cNvPr>
          <p:cNvPicPr>
            <a:picLocks noChangeAspect="1"/>
          </p:cNvPicPr>
          <p:nvPr/>
        </p:nvPicPr>
        <p:blipFill>
          <a:blip r:embed="rId7"/>
          <a:stretch>
            <a:fillRect/>
          </a:stretch>
        </p:blipFill>
        <p:spPr>
          <a:xfrm>
            <a:off x="1132565" y="1925308"/>
            <a:ext cx="6878871" cy="3987692"/>
          </a:xfrm>
          <a:prstGeom prst="rect">
            <a:avLst/>
          </a:prstGeom>
        </p:spPr>
      </p:pic>
      <p:pic>
        <p:nvPicPr>
          <p:cNvPr id="38" name="Picture 6">
            <a:extLst>
              <a:ext uri="{FF2B5EF4-FFF2-40B4-BE49-F238E27FC236}">
                <a16:creationId xmlns:a16="http://schemas.microsoft.com/office/drawing/2014/main" id="{D845B0E0-B6A3-4762-A7B3-674E356E2A5C}"/>
              </a:ext>
            </a:extLst>
          </p:cNvPr>
          <p:cNvPicPr>
            <a:picLocks noChangeAspect="1"/>
          </p:cNvPicPr>
          <p:nvPr/>
        </p:nvPicPr>
        <p:blipFill>
          <a:blip r:embed="rId8"/>
          <a:stretch>
            <a:fillRect/>
          </a:stretch>
        </p:blipFill>
        <p:spPr>
          <a:xfrm>
            <a:off x="1132565" y="1925308"/>
            <a:ext cx="6878871" cy="3987692"/>
          </a:xfrm>
          <a:prstGeom prst="rect">
            <a:avLst/>
          </a:prstGeom>
        </p:spPr>
      </p:pic>
      <p:pic>
        <p:nvPicPr>
          <p:cNvPr id="37" name="Picture 5">
            <a:extLst>
              <a:ext uri="{FF2B5EF4-FFF2-40B4-BE49-F238E27FC236}">
                <a16:creationId xmlns:a16="http://schemas.microsoft.com/office/drawing/2014/main" id="{AF06ED56-0C2E-4507-8413-0D750254A22C}"/>
              </a:ext>
            </a:extLst>
          </p:cNvPr>
          <p:cNvPicPr>
            <a:picLocks noChangeAspect="1"/>
          </p:cNvPicPr>
          <p:nvPr/>
        </p:nvPicPr>
        <p:blipFill>
          <a:blip r:embed="rId9"/>
          <a:stretch>
            <a:fillRect/>
          </a:stretch>
        </p:blipFill>
        <p:spPr>
          <a:xfrm>
            <a:off x="1132565" y="1925308"/>
            <a:ext cx="6878871" cy="3987692"/>
          </a:xfrm>
          <a:prstGeom prst="rect">
            <a:avLst/>
          </a:prstGeom>
        </p:spPr>
      </p:pic>
      <p:pic>
        <p:nvPicPr>
          <p:cNvPr id="36" name="Picture 4">
            <a:extLst>
              <a:ext uri="{FF2B5EF4-FFF2-40B4-BE49-F238E27FC236}">
                <a16:creationId xmlns:a16="http://schemas.microsoft.com/office/drawing/2014/main" id="{B3CCD534-96C2-421D-9405-AA1FE3FD182B}"/>
              </a:ext>
            </a:extLst>
          </p:cNvPr>
          <p:cNvPicPr>
            <a:picLocks noChangeAspect="1"/>
          </p:cNvPicPr>
          <p:nvPr/>
        </p:nvPicPr>
        <p:blipFill>
          <a:blip r:embed="rId10"/>
          <a:stretch>
            <a:fillRect/>
          </a:stretch>
        </p:blipFill>
        <p:spPr>
          <a:xfrm>
            <a:off x="1132565" y="1925308"/>
            <a:ext cx="6878871" cy="3987692"/>
          </a:xfrm>
          <a:prstGeom prst="rect">
            <a:avLst/>
          </a:prstGeom>
        </p:spPr>
      </p:pic>
      <p:pic>
        <p:nvPicPr>
          <p:cNvPr id="35" name="Picture 3">
            <a:extLst>
              <a:ext uri="{FF2B5EF4-FFF2-40B4-BE49-F238E27FC236}">
                <a16:creationId xmlns:a16="http://schemas.microsoft.com/office/drawing/2014/main" id="{D669D289-80B4-4746-9805-EF4D5AC4EDE0}"/>
              </a:ext>
            </a:extLst>
          </p:cNvPr>
          <p:cNvPicPr>
            <a:picLocks noChangeAspect="1"/>
          </p:cNvPicPr>
          <p:nvPr/>
        </p:nvPicPr>
        <p:blipFill>
          <a:blip r:embed="rId11"/>
          <a:stretch>
            <a:fillRect/>
          </a:stretch>
        </p:blipFill>
        <p:spPr>
          <a:xfrm>
            <a:off x="1132565" y="1925308"/>
            <a:ext cx="6878871" cy="3987692"/>
          </a:xfrm>
          <a:prstGeom prst="rect">
            <a:avLst/>
          </a:prstGeom>
        </p:spPr>
      </p:pic>
      <p:pic>
        <p:nvPicPr>
          <p:cNvPr id="24" name="Picture 2">
            <a:extLst>
              <a:ext uri="{FF2B5EF4-FFF2-40B4-BE49-F238E27FC236}">
                <a16:creationId xmlns:a16="http://schemas.microsoft.com/office/drawing/2014/main" id="{46977019-2AB6-431E-8CA5-0E9F5FC8139B}"/>
              </a:ext>
            </a:extLst>
          </p:cNvPr>
          <p:cNvPicPr>
            <a:picLocks noChangeAspect="1"/>
          </p:cNvPicPr>
          <p:nvPr/>
        </p:nvPicPr>
        <p:blipFill>
          <a:blip r:embed="rId12"/>
          <a:stretch>
            <a:fillRect/>
          </a:stretch>
        </p:blipFill>
        <p:spPr>
          <a:xfrm>
            <a:off x="1132565" y="1925308"/>
            <a:ext cx="6878871" cy="3987692"/>
          </a:xfrm>
          <a:prstGeom prst="rect">
            <a:avLst/>
          </a:prstGeom>
        </p:spPr>
      </p:pic>
      <p:pic>
        <p:nvPicPr>
          <p:cNvPr id="23" name="Picture 1">
            <a:extLst>
              <a:ext uri="{FF2B5EF4-FFF2-40B4-BE49-F238E27FC236}">
                <a16:creationId xmlns:a16="http://schemas.microsoft.com/office/drawing/2014/main" id="{619202C9-0947-4900-B89E-4386117BD583}"/>
              </a:ext>
            </a:extLst>
          </p:cNvPr>
          <p:cNvPicPr>
            <a:picLocks noChangeAspect="1"/>
          </p:cNvPicPr>
          <p:nvPr/>
        </p:nvPicPr>
        <p:blipFill>
          <a:blip r:embed="rId13"/>
          <a:stretch>
            <a:fillRect/>
          </a:stretch>
        </p:blipFill>
        <p:spPr>
          <a:xfrm>
            <a:off x="1132565" y="1925308"/>
            <a:ext cx="6878871" cy="3987692"/>
          </a:xfrm>
          <a:prstGeom prst="rect">
            <a:avLst/>
          </a:prstGeom>
        </p:spPr>
      </p:pic>
      <p:sp>
        <p:nvSpPr>
          <p:cNvPr id="9" name="Contenidor de peu de pàgina 8"/>
          <p:cNvSpPr>
            <a:spLocks noGrp="1"/>
          </p:cNvSpPr>
          <p:nvPr>
            <p:ph type="ftr" sz="quarter" idx="11"/>
          </p:nvPr>
        </p:nvSpPr>
        <p:spPr/>
        <p:txBody>
          <a:bodyPr/>
          <a:lstStyle/>
          <a:p>
            <a:pPr defTabSz="844083"/>
            <a:r>
              <a:rPr lang="ca-ES">
                <a:solidFill>
                  <a:prstClr val="black">
                    <a:tint val="75000"/>
                  </a:prstClr>
                </a:solidFill>
                <a:latin typeface="Calibri"/>
              </a:rPr>
              <a:t>PMSM motor control</a:t>
            </a:r>
          </a:p>
        </p:txBody>
      </p:sp>
      <p:sp>
        <p:nvSpPr>
          <p:cNvPr id="22" name="Contenidor de contingut 2">
            <a:extLst>
              <a:ext uri="{FF2B5EF4-FFF2-40B4-BE49-F238E27FC236}">
                <a16:creationId xmlns:a16="http://schemas.microsoft.com/office/drawing/2014/main" id="{2981AD2C-85BE-4C78-B414-0286ECDF0713}"/>
              </a:ext>
            </a:extLst>
          </p:cNvPr>
          <p:cNvSpPr>
            <a:spLocks noGrp="1"/>
          </p:cNvSpPr>
          <p:nvPr>
            <p:ph idx="1"/>
          </p:nvPr>
        </p:nvSpPr>
        <p:spPr>
          <a:xfrm>
            <a:off x="332308" y="1593000"/>
            <a:ext cx="8307692" cy="4320000"/>
          </a:xfrm>
        </p:spPr>
        <p:txBody>
          <a:bodyPr>
            <a:normAutofit/>
          </a:bodyPr>
          <a:lstStyle/>
          <a:p>
            <a:pPr marL="422041" indent="0">
              <a:buNone/>
            </a:pPr>
            <a:r>
              <a:rPr lang="en-GB" sz="2585" dirty="0"/>
              <a:t>Case 1.1</a:t>
            </a:r>
          </a:p>
        </p:txBody>
      </p:sp>
      <p:sp>
        <p:nvSpPr>
          <p:cNvPr id="2" name="Títol 1"/>
          <p:cNvSpPr>
            <a:spLocks noGrp="1"/>
          </p:cNvSpPr>
          <p:nvPr>
            <p:ph type="title"/>
          </p:nvPr>
        </p:nvSpPr>
        <p:spPr/>
        <p:txBody>
          <a:bodyPr/>
          <a:lstStyle/>
          <a:p>
            <a:r>
              <a:rPr lang="en-GB" noProof="0" dirty="0">
                <a:solidFill>
                  <a:schemeClr val="bg1">
                    <a:lumMod val="75000"/>
                  </a:schemeClr>
                </a:solidFill>
              </a:rPr>
              <a:t>Trajectories for a SPMSM</a:t>
            </a:r>
          </a:p>
        </p:txBody>
      </p:sp>
      <p:sp>
        <p:nvSpPr>
          <p:cNvPr id="4" name="Slide Number Placeholder 3">
            <a:extLst>
              <a:ext uri="{FF2B5EF4-FFF2-40B4-BE49-F238E27FC236}">
                <a16:creationId xmlns:a16="http://schemas.microsoft.com/office/drawing/2014/main" id="{988CCFCB-4087-43D0-BF75-876B36B94F49}"/>
              </a:ext>
            </a:extLst>
          </p:cNvPr>
          <p:cNvSpPr>
            <a:spLocks noGrp="1"/>
          </p:cNvSpPr>
          <p:nvPr>
            <p:ph type="sldNum" sz="quarter" idx="12"/>
          </p:nvPr>
        </p:nvSpPr>
        <p:spPr/>
        <p:txBody>
          <a:bodyPr/>
          <a:lstStyle/>
          <a:p>
            <a:fld id="{AC73A611-7CB3-407B-8955-E73429FEB09D}" type="slidenum">
              <a:rPr lang="ca-ES" smtClean="0"/>
              <a:pPr/>
              <a:t>42</a:t>
            </a:fld>
            <a:endParaRPr lang="ca-E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4"/>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35"/>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36"/>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37"/>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38"/>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39"/>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40"/>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41"/>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32"/>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33"/>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a:extLst>
              <a:ext uri="{FF2B5EF4-FFF2-40B4-BE49-F238E27FC236}">
                <a16:creationId xmlns:a16="http://schemas.microsoft.com/office/drawing/2014/main" id="{C3D7978B-4438-4993-9517-3DDC3BB977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8462" y="1925308"/>
            <a:ext cx="4320000" cy="4320000"/>
          </a:xfrm>
          <a:prstGeom prst="rect">
            <a:avLst/>
          </a:prstGeom>
        </p:spPr>
      </p:pic>
      <p:pic>
        <p:nvPicPr>
          <p:cNvPr id="7" name="Picture 4">
            <a:extLst>
              <a:ext uri="{FF2B5EF4-FFF2-40B4-BE49-F238E27FC236}">
                <a16:creationId xmlns:a16="http://schemas.microsoft.com/office/drawing/2014/main" id="{E3CEDA63-5873-4F94-A567-13F471C0E11A}"/>
              </a:ext>
            </a:extLst>
          </p:cNvPr>
          <p:cNvPicPr>
            <a:picLocks noChangeAspect="1"/>
          </p:cNvPicPr>
          <p:nvPr/>
        </p:nvPicPr>
        <p:blipFill>
          <a:blip r:embed="rId3"/>
          <a:stretch>
            <a:fillRect/>
          </a:stretch>
        </p:blipFill>
        <p:spPr>
          <a:xfrm>
            <a:off x="-930461" y="2091462"/>
            <a:ext cx="6878862" cy="3987692"/>
          </a:xfrm>
          <a:prstGeom prst="rect">
            <a:avLst/>
          </a:prstGeom>
        </p:spPr>
      </p:pic>
      <p:pic>
        <p:nvPicPr>
          <p:cNvPr id="5" name="Picture 3">
            <a:extLst>
              <a:ext uri="{FF2B5EF4-FFF2-40B4-BE49-F238E27FC236}">
                <a16:creationId xmlns:a16="http://schemas.microsoft.com/office/drawing/2014/main" id="{5E286A17-8DB5-445D-9D66-FFF6F73E706C}"/>
              </a:ext>
            </a:extLst>
          </p:cNvPr>
          <p:cNvPicPr>
            <a:picLocks noChangeAspect="1"/>
          </p:cNvPicPr>
          <p:nvPr/>
        </p:nvPicPr>
        <p:blipFill>
          <a:blip r:embed="rId4"/>
          <a:stretch>
            <a:fillRect/>
          </a:stretch>
        </p:blipFill>
        <p:spPr>
          <a:xfrm>
            <a:off x="-930461" y="2091462"/>
            <a:ext cx="6878862" cy="3987692"/>
          </a:xfrm>
          <a:prstGeom prst="rect">
            <a:avLst/>
          </a:prstGeom>
        </p:spPr>
      </p:pic>
      <p:pic>
        <p:nvPicPr>
          <p:cNvPr id="4" name="Picture 2">
            <a:extLst>
              <a:ext uri="{FF2B5EF4-FFF2-40B4-BE49-F238E27FC236}">
                <a16:creationId xmlns:a16="http://schemas.microsoft.com/office/drawing/2014/main" id="{6254AE65-B52F-4E73-8E6D-145A588E836E}"/>
              </a:ext>
            </a:extLst>
          </p:cNvPr>
          <p:cNvPicPr>
            <a:picLocks noChangeAspect="1"/>
          </p:cNvPicPr>
          <p:nvPr/>
        </p:nvPicPr>
        <p:blipFill>
          <a:blip r:embed="rId5"/>
          <a:stretch>
            <a:fillRect/>
          </a:stretch>
        </p:blipFill>
        <p:spPr>
          <a:xfrm>
            <a:off x="-930461" y="2091462"/>
            <a:ext cx="6878862" cy="3987692"/>
          </a:xfrm>
          <a:prstGeom prst="rect">
            <a:avLst/>
          </a:prstGeom>
        </p:spPr>
      </p:pic>
      <p:pic>
        <p:nvPicPr>
          <p:cNvPr id="2" name="Picture 1">
            <a:extLst>
              <a:ext uri="{FF2B5EF4-FFF2-40B4-BE49-F238E27FC236}">
                <a16:creationId xmlns:a16="http://schemas.microsoft.com/office/drawing/2014/main" id="{782C75F0-0BC7-48E3-89D7-57D3771B8469}"/>
              </a:ext>
            </a:extLst>
          </p:cNvPr>
          <p:cNvPicPr>
            <a:picLocks noChangeAspect="1"/>
          </p:cNvPicPr>
          <p:nvPr/>
        </p:nvPicPr>
        <p:blipFill>
          <a:blip r:embed="rId6"/>
          <a:stretch>
            <a:fillRect/>
          </a:stretch>
        </p:blipFill>
        <p:spPr>
          <a:xfrm>
            <a:off x="-930461" y="2091462"/>
            <a:ext cx="6878862" cy="3987692"/>
          </a:xfrm>
          <a:prstGeom prst="rect">
            <a:avLst/>
          </a:prstGeom>
        </p:spPr>
      </p:pic>
      <p:sp>
        <p:nvSpPr>
          <p:cNvPr id="9" name="Contenidor de peu de pàgina 8"/>
          <p:cNvSpPr>
            <a:spLocks noGrp="1"/>
          </p:cNvSpPr>
          <p:nvPr>
            <p:ph type="ftr" sz="quarter" idx="11"/>
          </p:nvPr>
        </p:nvSpPr>
        <p:spPr/>
        <p:txBody>
          <a:bodyPr/>
          <a:lstStyle/>
          <a:p>
            <a:pPr defTabSz="844083"/>
            <a:r>
              <a:rPr lang="ca-ES">
                <a:solidFill>
                  <a:prstClr val="black">
                    <a:tint val="75000"/>
                  </a:prstClr>
                </a:solidFill>
                <a:latin typeface="Calibri"/>
              </a:rPr>
              <a:t>PMSM motor control</a:t>
            </a:r>
          </a:p>
        </p:txBody>
      </p:sp>
      <p:sp>
        <p:nvSpPr>
          <p:cNvPr id="22" name="Contenidor de contingut 2">
            <a:extLst>
              <a:ext uri="{FF2B5EF4-FFF2-40B4-BE49-F238E27FC236}">
                <a16:creationId xmlns:a16="http://schemas.microsoft.com/office/drawing/2014/main" id="{2981AD2C-85BE-4C78-B414-0286ECDF0713}"/>
              </a:ext>
            </a:extLst>
          </p:cNvPr>
          <p:cNvSpPr>
            <a:spLocks noGrp="1"/>
          </p:cNvSpPr>
          <p:nvPr>
            <p:ph idx="1"/>
          </p:nvPr>
        </p:nvSpPr>
        <p:spPr>
          <a:xfrm>
            <a:off x="332308" y="1593000"/>
            <a:ext cx="8307692" cy="4320000"/>
          </a:xfrm>
        </p:spPr>
        <p:txBody>
          <a:bodyPr>
            <a:normAutofit/>
          </a:bodyPr>
          <a:lstStyle/>
          <a:p>
            <a:pPr marL="422041" indent="0">
              <a:buNone/>
            </a:pPr>
            <a:r>
              <a:rPr lang="en-GB" sz="2585" dirty="0">
                <a:solidFill>
                  <a:schemeClr val="bg1">
                    <a:lumMod val="75000"/>
                  </a:schemeClr>
                </a:solidFill>
              </a:rPr>
              <a:t>Case 1.1</a:t>
            </a:r>
          </a:p>
        </p:txBody>
      </p:sp>
      <p:sp>
        <p:nvSpPr>
          <p:cNvPr id="6" name="Títol 1">
            <a:extLst>
              <a:ext uri="{FF2B5EF4-FFF2-40B4-BE49-F238E27FC236}">
                <a16:creationId xmlns:a16="http://schemas.microsoft.com/office/drawing/2014/main" id="{E6CA0FE9-BDB5-4BBA-BDC6-B9F721B0DF41}"/>
              </a:ext>
            </a:extLst>
          </p:cNvPr>
          <p:cNvSpPr txBox="1">
            <a:spLocks/>
          </p:cNvSpPr>
          <p:nvPr/>
        </p:nvSpPr>
        <p:spPr>
          <a:xfrm>
            <a:off x="332308" y="596077"/>
            <a:ext cx="8307692" cy="996923"/>
          </a:xfrm>
          <a:prstGeom prst="rect">
            <a:avLst/>
          </a:prstGeom>
        </p:spPr>
        <p:txBody>
          <a:bodyPr vert="horz" lIns="84406" tIns="42203" rIns="84406" bIns="42203"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4062">
                <a:solidFill>
                  <a:schemeClr val="bg1">
                    <a:lumMod val="75000"/>
                  </a:schemeClr>
                </a:solidFill>
              </a:rPr>
              <a:t>Trajectories for a SPMSM</a:t>
            </a:r>
            <a:endParaRPr lang="en-GB" sz="4062" dirty="0">
              <a:solidFill>
                <a:schemeClr val="bg1">
                  <a:lumMod val="75000"/>
                </a:schemeClr>
              </a:solidFill>
            </a:endParaRPr>
          </a:p>
        </p:txBody>
      </p:sp>
      <p:sp>
        <p:nvSpPr>
          <p:cNvPr id="10" name="Slide Number Placeholder 9">
            <a:extLst>
              <a:ext uri="{FF2B5EF4-FFF2-40B4-BE49-F238E27FC236}">
                <a16:creationId xmlns:a16="http://schemas.microsoft.com/office/drawing/2014/main" id="{D8DE1823-0A63-40DC-8E36-27361F4B25DB}"/>
              </a:ext>
            </a:extLst>
          </p:cNvPr>
          <p:cNvSpPr>
            <a:spLocks noGrp="1"/>
          </p:cNvSpPr>
          <p:nvPr>
            <p:ph type="sldNum" sz="quarter" idx="12"/>
          </p:nvPr>
        </p:nvSpPr>
        <p:spPr/>
        <p:txBody>
          <a:bodyPr/>
          <a:lstStyle/>
          <a:p>
            <a:fld id="{AC73A611-7CB3-407B-8955-E73429FEB09D}" type="slidenum">
              <a:rPr lang="ca-ES" smtClean="0"/>
              <a:pPr/>
              <a:t>43</a:t>
            </a:fld>
            <a:endParaRPr lang="ca-ES"/>
          </a:p>
        </p:txBody>
      </p:sp>
    </p:spTree>
    <p:extLst>
      <p:ext uri="{BB962C8B-B14F-4D97-AF65-F5344CB8AC3E}">
        <p14:creationId xmlns:p14="http://schemas.microsoft.com/office/powerpoint/2010/main" val="16518316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4"/>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5"/>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4">
            <a:extLst>
              <a:ext uri="{FF2B5EF4-FFF2-40B4-BE49-F238E27FC236}">
                <a16:creationId xmlns:a16="http://schemas.microsoft.com/office/drawing/2014/main" id="{127BE0F5-D377-4E51-B4CF-E0A765DD42DF}"/>
              </a:ext>
            </a:extLst>
          </p:cNvPr>
          <p:cNvPicPr>
            <a:picLocks noChangeAspect="1"/>
          </p:cNvPicPr>
          <p:nvPr/>
        </p:nvPicPr>
        <p:blipFill>
          <a:blip r:embed="rId2"/>
          <a:stretch>
            <a:fillRect/>
          </a:stretch>
        </p:blipFill>
        <p:spPr>
          <a:xfrm>
            <a:off x="1132570" y="1925308"/>
            <a:ext cx="6878862" cy="3987692"/>
          </a:xfrm>
          <a:prstGeom prst="rect">
            <a:avLst/>
          </a:prstGeom>
        </p:spPr>
      </p:pic>
      <p:pic>
        <p:nvPicPr>
          <p:cNvPr id="16" name="Picture 13">
            <a:extLst>
              <a:ext uri="{FF2B5EF4-FFF2-40B4-BE49-F238E27FC236}">
                <a16:creationId xmlns:a16="http://schemas.microsoft.com/office/drawing/2014/main" id="{7D20992D-F7E4-495C-9AD2-1D8C43F6C41A}"/>
              </a:ext>
            </a:extLst>
          </p:cNvPr>
          <p:cNvPicPr>
            <a:picLocks noChangeAspect="1"/>
          </p:cNvPicPr>
          <p:nvPr/>
        </p:nvPicPr>
        <p:blipFill>
          <a:blip r:embed="rId3"/>
          <a:stretch>
            <a:fillRect/>
          </a:stretch>
        </p:blipFill>
        <p:spPr>
          <a:xfrm>
            <a:off x="1132570" y="1925308"/>
            <a:ext cx="6878862" cy="3987692"/>
          </a:xfrm>
          <a:prstGeom prst="rect">
            <a:avLst/>
          </a:prstGeom>
        </p:spPr>
      </p:pic>
      <p:pic>
        <p:nvPicPr>
          <p:cNvPr id="15" name="Picture 12">
            <a:extLst>
              <a:ext uri="{FF2B5EF4-FFF2-40B4-BE49-F238E27FC236}">
                <a16:creationId xmlns:a16="http://schemas.microsoft.com/office/drawing/2014/main" id="{17BEF6D4-675C-4E40-98E8-FB2F8FCD843B}"/>
              </a:ext>
            </a:extLst>
          </p:cNvPr>
          <p:cNvPicPr>
            <a:picLocks noChangeAspect="1"/>
          </p:cNvPicPr>
          <p:nvPr/>
        </p:nvPicPr>
        <p:blipFill>
          <a:blip r:embed="rId4"/>
          <a:stretch>
            <a:fillRect/>
          </a:stretch>
        </p:blipFill>
        <p:spPr>
          <a:xfrm>
            <a:off x="1132570" y="1925308"/>
            <a:ext cx="6878862" cy="3987692"/>
          </a:xfrm>
          <a:prstGeom prst="rect">
            <a:avLst/>
          </a:prstGeom>
        </p:spPr>
      </p:pic>
      <p:pic>
        <p:nvPicPr>
          <p:cNvPr id="14" name="Picture 11">
            <a:extLst>
              <a:ext uri="{FF2B5EF4-FFF2-40B4-BE49-F238E27FC236}">
                <a16:creationId xmlns:a16="http://schemas.microsoft.com/office/drawing/2014/main" id="{BF5944C1-9107-438B-BBDD-379976458835}"/>
              </a:ext>
            </a:extLst>
          </p:cNvPr>
          <p:cNvPicPr>
            <a:picLocks noChangeAspect="1"/>
          </p:cNvPicPr>
          <p:nvPr/>
        </p:nvPicPr>
        <p:blipFill>
          <a:blip r:embed="rId5"/>
          <a:stretch>
            <a:fillRect/>
          </a:stretch>
        </p:blipFill>
        <p:spPr>
          <a:xfrm>
            <a:off x="1132570" y="1925308"/>
            <a:ext cx="6878862" cy="3987692"/>
          </a:xfrm>
          <a:prstGeom prst="rect">
            <a:avLst/>
          </a:prstGeom>
        </p:spPr>
      </p:pic>
      <p:pic>
        <p:nvPicPr>
          <p:cNvPr id="13" name="Picture 10">
            <a:extLst>
              <a:ext uri="{FF2B5EF4-FFF2-40B4-BE49-F238E27FC236}">
                <a16:creationId xmlns:a16="http://schemas.microsoft.com/office/drawing/2014/main" id="{8592ECA9-A9A4-4359-8041-580EB71C46FD}"/>
              </a:ext>
            </a:extLst>
          </p:cNvPr>
          <p:cNvPicPr>
            <a:picLocks noChangeAspect="1"/>
          </p:cNvPicPr>
          <p:nvPr/>
        </p:nvPicPr>
        <p:blipFill>
          <a:blip r:embed="rId6"/>
          <a:stretch>
            <a:fillRect/>
          </a:stretch>
        </p:blipFill>
        <p:spPr>
          <a:xfrm>
            <a:off x="1132570" y="1925308"/>
            <a:ext cx="6878862" cy="3987692"/>
          </a:xfrm>
          <a:prstGeom prst="rect">
            <a:avLst/>
          </a:prstGeom>
        </p:spPr>
      </p:pic>
      <p:pic>
        <p:nvPicPr>
          <p:cNvPr id="12" name="Picture 9">
            <a:extLst>
              <a:ext uri="{FF2B5EF4-FFF2-40B4-BE49-F238E27FC236}">
                <a16:creationId xmlns:a16="http://schemas.microsoft.com/office/drawing/2014/main" id="{892580E6-4EB2-4AFF-8976-22D8869C9B21}"/>
              </a:ext>
            </a:extLst>
          </p:cNvPr>
          <p:cNvPicPr>
            <a:picLocks noChangeAspect="1"/>
          </p:cNvPicPr>
          <p:nvPr/>
        </p:nvPicPr>
        <p:blipFill>
          <a:blip r:embed="rId7"/>
          <a:stretch>
            <a:fillRect/>
          </a:stretch>
        </p:blipFill>
        <p:spPr>
          <a:xfrm>
            <a:off x="1132570" y="1925308"/>
            <a:ext cx="6878862" cy="3987692"/>
          </a:xfrm>
          <a:prstGeom prst="rect">
            <a:avLst/>
          </a:prstGeom>
        </p:spPr>
      </p:pic>
      <p:pic>
        <p:nvPicPr>
          <p:cNvPr id="11" name="Picture 8">
            <a:extLst>
              <a:ext uri="{FF2B5EF4-FFF2-40B4-BE49-F238E27FC236}">
                <a16:creationId xmlns:a16="http://schemas.microsoft.com/office/drawing/2014/main" id="{69722F1A-AEA5-4AB0-A15B-BF68171AC3EB}"/>
              </a:ext>
            </a:extLst>
          </p:cNvPr>
          <p:cNvPicPr>
            <a:picLocks noChangeAspect="1"/>
          </p:cNvPicPr>
          <p:nvPr/>
        </p:nvPicPr>
        <p:blipFill>
          <a:blip r:embed="rId8"/>
          <a:stretch>
            <a:fillRect/>
          </a:stretch>
        </p:blipFill>
        <p:spPr>
          <a:xfrm>
            <a:off x="1132570" y="1925308"/>
            <a:ext cx="6878862" cy="3987692"/>
          </a:xfrm>
          <a:prstGeom prst="rect">
            <a:avLst/>
          </a:prstGeom>
        </p:spPr>
      </p:pic>
      <p:pic>
        <p:nvPicPr>
          <p:cNvPr id="10" name="Picture 7">
            <a:extLst>
              <a:ext uri="{FF2B5EF4-FFF2-40B4-BE49-F238E27FC236}">
                <a16:creationId xmlns:a16="http://schemas.microsoft.com/office/drawing/2014/main" id="{AE6239D9-B008-483D-A316-E00B683388FD}"/>
              </a:ext>
            </a:extLst>
          </p:cNvPr>
          <p:cNvPicPr>
            <a:picLocks noChangeAspect="1"/>
          </p:cNvPicPr>
          <p:nvPr/>
        </p:nvPicPr>
        <p:blipFill>
          <a:blip r:embed="rId9"/>
          <a:stretch>
            <a:fillRect/>
          </a:stretch>
        </p:blipFill>
        <p:spPr>
          <a:xfrm>
            <a:off x="1132570" y="1925308"/>
            <a:ext cx="6878862" cy="3987692"/>
          </a:xfrm>
          <a:prstGeom prst="rect">
            <a:avLst/>
          </a:prstGeom>
        </p:spPr>
      </p:pic>
      <p:pic>
        <p:nvPicPr>
          <p:cNvPr id="8" name="Picture 6">
            <a:extLst>
              <a:ext uri="{FF2B5EF4-FFF2-40B4-BE49-F238E27FC236}">
                <a16:creationId xmlns:a16="http://schemas.microsoft.com/office/drawing/2014/main" id="{131B00C6-CC9D-45F9-BF18-B1AD01D1D494}"/>
              </a:ext>
            </a:extLst>
          </p:cNvPr>
          <p:cNvPicPr>
            <a:picLocks noChangeAspect="1"/>
          </p:cNvPicPr>
          <p:nvPr/>
        </p:nvPicPr>
        <p:blipFill>
          <a:blip r:embed="rId10"/>
          <a:stretch>
            <a:fillRect/>
          </a:stretch>
        </p:blipFill>
        <p:spPr>
          <a:xfrm>
            <a:off x="1132570" y="1925308"/>
            <a:ext cx="6878862" cy="3987692"/>
          </a:xfrm>
          <a:prstGeom prst="rect">
            <a:avLst/>
          </a:prstGeom>
        </p:spPr>
      </p:pic>
      <p:pic>
        <p:nvPicPr>
          <p:cNvPr id="7" name="Picture 5">
            <a:extLst>
              <a:ext uri="{FF2B5EF4-FFF2-40B4-BE49-F238E27FC236}">
                <a16:creationId xmlns:a16="http://schemas.microsoft.com/office/drawing/2014/main" id="{DBB847B4-035E-4E79-A182-C698B7191DE1}"/>
              </a:ext>
            </a:extLst>
          </p:cNvPr>
          <p:cNvPicPr>
            <a:picLocks noChangeAspect="1"/>
          </p:cNvPicPr>
          <p:nvPr/>
        </p:nvPicPr>
        <p:blipFill>
          <a:blip r:embed="rId11"/>
          <a:stretch>
            <a:fillRect/>
          </a:stretch>
        </p:blipFill>
        <p:spPr>
          <a:xfrm>
            <a:off x="1132570" y="1925308"/>
            <a:ext cx="6878862" cy="3987692"/>
          </a:xfrm>
          <a:prstGeom prst="rect">
            <a:avLst/>
          </a:prstGeom>
        </p:spPr>
      </p:pic>
      <p:pic>
        <p:nvPicPr>
          <p:cNvPr id="6" name="Picture 4">
            <a:extLst>
              <a:ext uri="{FF2B5EF4-FFF2-40B4-BE49-F238E27FC236}">
                <a16:creationId xmlns:a16="http://schemas.microsoft.com/office/drawing/2014/main" id="{6DB03807-98B4-4E13-8BD3-D91E4456534F}"/>
              </a:ext>
            </a:extLst>
          </p:cNvPr>
          <p:cNvPicPr>
            <a:picLocks noChangeAspect="1"/>
          </p:cNvPicPr>
          <p:nvPr/>
        </p:nvPicPr>
        <p:blipFill>
          <a:blip r:embed="rId12"/>
          <a:stretch>
            <a:fillRect/>
          </a:stretch>
        </p:blipFill>
        <p:spPr>
          <a:xfrm>
            <a:off x="1132570" y="1925308"/>
            <a:ext cx="6878862" cy="3987692"/>
          </a:xfrm>
          <a:prstGeom prst="rect">
            <a:avLst/>
          </a:prstGeom>
        </p:spPr>
      </p:pic>
      <p:pic>
        <p:nvPicPr>
          <p:cNvPr id="5" name="Picture 3">
            <a:extLst>
              <a:ext uri="{FF2B5EF4-FFF2-40B4-BE49-F238E27FC236}">
                <a16:creationId xmlns:a16="http://schemas.microsoft.com/office/drawing/2014/main" id="{BBEC87B3-9885-429F-A9E9-8B4E013E305E}"/>
              </a:ext>
            </a:extLst>
          </p:cNvPr>
          <p:cNvPicPr>
            <a:picLocks noChangeAspect="1"/>
          </p:cNvPicPr>
          <p:nvPr/>
        </p:nvPicPr>
        <p:blipFill>
          <a:blip r:embed="rId13"/>
          <a:stretch>
            <a:fillRect/>
          </a:stretch>
        </p:blipFill>
        <p:spPr>
          <a:xfrm>
            <a:off x="1132570" y="1925308"/>
            <a:ext cx="6878862" cy="3987692"/>
          </a:xfrm>
          <a:prstGeom prst="rect">
            <a:avLst/>
          </a:prstGeom>
        </p:spPr>
      </p:pic>
      <p:pic>
        <p:nvPicPr>
          <p:cNvPr id="3" name="Picture 2">
            <a:extLst>
              <a:ext uri="{FF2B5EF4-FFF2-40B4-BE49-F238E27FC236}">
                <a16:creationId xmlns:a16="http://schemas.microsoft.com/office/drawing/2014/main" id="{BA835769-7AA9-49F6-BA19-8BA8BC9D92D5}"/>
              </a:ext>
            </a:extLst>
          </p:cNvPr>
          <p:cNvPicPr>
            <a:picLocks noChangeAspect="1"/>
          </p:cNvPicPr>
          <p:nvPr/>
        </p:nvPicPr>
        <p:blipFill>
          <a:blip r:embed="rId14"/>
          <a:stretch>
            <a:fillRect/>
          </a:stretch>
        </p:blipFill>
        <p:spPr>
          <a:xfrm>
            <a:off x="1132570" y="1925308"/>
            <a:ext cx="6878862" cy="3987692"/>
          </a:xfrm>
          <a:prstGeom prst="rect">
            <a:avLst/>
          </a:prstGeom>
        </p:spPr>
      </p:pic>
      <p:pic>
        <p:nvPicPr>
          <p:cNvPr id="2" name="Picture 1">
            <a:extLst>
              <a:ext uri="{FF2B5EF4-FFF2-40B4-BE49-F238E27FC236}">
                <a16:creationId xmlns:a16="http://schemas.microsoft.com/office/drawing/2014/main" id="{5EA79435-7234-4BBA-A698-A9E9A36DEC57}"/>
              </a:ext>
            </a:extLst>
          </p:cNvPr>
          <p:cNvPicPr>
            <a:picLocks noChangeAspect="1"/>
          </p:cNvPicPr>
          <p:nvPr/>
        </p:nvPicPr>
        <p:blipFill>
          <a:blip r:embed="rId15"/>
          <a:stretch>
            <a:fillRect/>
          </a:stretch>
        </p:blipFill>
        <p:spPr>
          <a:xfrm>
            <a:off x="1132570" y="1925308"/>
            <a:ext cx="6878862" cy="3987692"/>
          </a:xfrm>
          <a:prstGeom prst="rect">
            <a:avLst/>
          </a:prstGeom>
        </p:spPr>
      </p:pic>
      <p:sp>
        <p:nvSpPr>
          <p:cNvPr id="9" name="Contenidor de peu de pàgina 8"/>
          <p:cNvSpPr>
            <a:spLocks noGrp="1"/>
          </p:cNvSpPr>
          <p:nvPr>
            <p:ph type="ftr" sz="quarter" idx="11"/>
          </p:nvPr>
        </p:nvSpPr>
        <p:spPr/>
        <p:txBody>
          <a:bodyPr/>
          <a:lstStyle/>
          <a:p>
            <a:pPr defTabSz="844083"/>
            <a:r>
              <a:rPr lang="ca-ES">
                <a:solidFill>
                  <a:prstClr val="black">
                    <a:tint val="75000"/>
                  </a:prstClr>
                </a:solidFill>
                <a:latin typeface="Calibri"/>
              </a:rPr>
              <a:t>PMSM motor control</a:t>
            </a:r>
            <a:endParaRPr lang="ca-ES" dirty="0">
              <a:solidFill>
                <a:prstClr val="black">
                  <a:tint val="75000"/>
                </a:prstClr>
              </a:solidFill>
              <a:latin typeface="Calibri"/>
            </a:endParaRPr>
          </a:p>
        </p:txBody>
      </p:sp>
      <p:sp>
        <p:nvSpPr>
          <p:cNvPr id="22" name="Contenidor de contingut 2">
            <a:extLst>
              <a:ext uri="{FF2B5EF4-FFF2-40B4-BE49-F238E27FC236}">
                <a16:creationId xmlns:a16="http://schemas.microsoft.com/office/drawing/2014/main" id="{2981AD2C-85BE-4C78-B414-0286ECDF0713}"/>
              </a:ext>
            </a:extLst>
          </p:cNvPr>
          <p:cNvSpPr>
            <a:spLocks noGrp="1"/>
          </p:cNvSpPr>
          <p:nvPr>
            <p:ph idx="1"/>
          </p:nvPr>
        </p:nvSpPr>
        <p:spPr>
          <a:xfrm>
            <a:off x="332308" y="1593000"/>
            <a:ext cx="8307692" cy="4320000"/>
          </a:xfrm>
        </p:spPr>
        <p:txBody>
          <a:bodyPr>
            <a:normAutofit/>
          </a:bodyPr>
          <a:lstStyle/>
          <a:p>
            <a:pPr marL="422041" indent="0">
              <a:buNone/>
            </a:pPr>
            <a:r>
              <a:rPr lang="en-GB" sz="2585" dirty="0"/>
              <a:t>Case 1.2</a:t>
            </a:r>
          </a:p>
        </p:txBody>
      </p:sp>
      <p:sp>
        <p:nvSpPr>
          <p:cNvPr id="19" name="Títol 1">
            <a:extLst>
              <a:ext uri="{FF2B5EF4-FFF2-40B4-BE49-F238E27FC236}">
                <a16:creationId xmlns:a16="http://schemas.microsoft.com/office/drawing/2014/main" id="{5C245D66-BA33-49F8-986F-8029552E7EC4}"/>
              </a:ext>
            </a:extLst>
          </p:cNvPr>
          <p:cNvSpPr txBox="1">
            <a:spLocks/>
          </p:cNvSpPr>
          <p:nvPr/>
        </p:nvSpPr>
        <p:spPr>
          <a:xfrm>
            <a:off x="332308" y="596077"/>
            <a:ext cx="8307692" cy="996923"/>
          </a:xfrm>
          <a:prstGeom prst="rect">
            <a:avLst/>
          </a:prstGeom>
        </p:spPr>
        <p:txBody>
          <a:bodyPr vert="horz" lIns="84406" tIns="42203" rIns="84406" bIns="42203"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4062" dirty="0">
                <a:solidFill>
                  <a:schemeClr val="bg1">
                    <a:lumMod val="75000"/>
                  </a:schemeClr>
                </a:solidFill>
              </a:rPr>
              <a:t>Trajectories for a SPMSM</a:t>
            </a:r>
          </a:p>
        </p:txBody>
      </p:sp>
      <p:sp>
        <p:nvSpPr>
          <p:cNvPr id="18" name="Slide Number Placeholder 17">
            <a:extLst>
              <a:ext uri="{FF2B5EF4-FFF2-40B4-BE49-F238E27FC236}">
                <a16:creationId xmlns:a16="http://schemas.microsoft.com/office/drawing/2014/main" id="{CFDEF064-873B-43FC-B534-272CE3DFC7EE}"/>
              </a:ext>
            </a:extLst>
          </p:cNvPr>
          <p:cNvSpPr>
            <a:spLocks noGrp="1"/>
          </p:cNvSpPr>
          <p:nvPr>
            <p:ph type="sldNum" sz="quarter" idx="12"/>
          </p:nvPr>
        </p:nvSpPr>
        <p:spPr/>
        <p:txBody>
          <a:bodyPr/>
          <a:lstStyle/>
          <a:p>
            <a:fld id="{AC73A611-7CB3-407B-8955-E73429FEB09D}" type="slidenum">
              <a:rPr lang="ca-ES" smtClean="0"/>
              <a:pPr/>
              <a:t>44</a:t>
            </a:fld>
            <a:endParaRPr lang="ca-ES"/>
          </a:p>
        </p:txBody>
      </p:sp>
    </p:spTree>
    <p:extLst>
      <p:ext uri="{BB962C8B-B14F-4D97-AF65-F5344CB8AC3E}">
        <p14:creationId xmlns:p14="http://schemas.microsoft.com/office/powerpoint/2010/main" val="35403782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3"/>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5"/>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7"/>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8"/>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0"/>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1"/>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12"/>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13"/>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1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14"/>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1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15"/>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1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16"/>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1">
            <a:extLst>
              <a:ext uri="{FF2B5EF4-FFF2-40B4-BE49-F238E27FC236}">
                <a16:creationId xmlns:a16="http://schemas.microsoft.com/office/drawing/2014/main" id="{BD5FF91B-494B-431E-986E-3964515D0BBA}"/>
              </a:ext>
            </a:extLst>
          </p:cNvPr>
          <p:cNvPicPr>
            <a:picLocks noChangeAspect="1"/>
          </p:cNvPicPr>
          <p:nvPr/>
        </p:nvPicPr>
        <p:blipFill>
          <a:blip r:embed="rId2"/>
          <a:stretch>
            <a:fillRect/>
          </a:stretch>
        </p:blipFill>
        <p:spPr>
          <a:xfrm>
            <a:off x="1132570" y="1925308"/>
            <a:ext cx="6878862" cy="3987692"/>
          </a:xfrm>
          <a:prstGeom prst="rect">
            <a:avLst/>
          </a:prstGeom>
        </p:spPr>
      </p:pic>
      <p:pic>
        <p:nvPicPr>
          <p:cNvPr id="13" name="Picture 10">
            <a:extLst>
              <a:ext uri="{FF2B5EF4-FFF2-40B4-BE49-F238E27FC236}">
                <a16:creationId xmlns:a16="http://schemas.microsoft.com/office/drawing/2014/main" id="{A9FD62DD-850B-495A-804B-E0F0F80B9F58}"/>
              </a:ext>
            </a:extLst>
          </p:cNvPr>
          <p:cNvPicPr>
            <a:picLocks noChangeAspect="1"/>
          </p:cNvPicPr>
          <p:nvPr/>
        </p:nvPicPr>
        <p:blipFill>
          <a:blip r:embed="rId3"/>
          <a:stretch>
            <a:fillRect/>
          </a:stretch>
        </p:blipFill>
        <p:spPr>
          <a:xfrm>
            <a:off x="1132570" y="1925308"/>
            <a:ext cx="6878862" cy="3987692"/>
          </a:xfrm>
          <a:prstGeom prst="rect">
            <a:avLst/>
          </a:prstGeom>
        </p:spPr>
      </p:pic>
      <p:pic>
        <p:nvPicPr>
          <p:cNvPr id="12" name="Picture 9">
            <a:extLst>
              <a:ext uri="{FF2B5EF4-FFF2-40B4-BE49-F238E27FC236}">
                <a16:creationId xmlns:a16="http://schemas.microsoft.com/office/drawing/2014/main" id="{7F3B3E0A-0121-4E4A-BC7B-B0380AFC6DDD}"/>
              </a:ext>
            </a:extLst>
          </p:cNvPr>
          <p:cNvPicPr>
            <a:picLocks noChangeAspect="1"/>
          </p:cNvPicPr>
          <p:nvPr/>
        </p:nvPicPr>
        <p:blipFill>
          <a:blip r:embed="rId4"/>
          <a:stretch>
            <a:fillRect/>
          </a:stretch>
        </p:blipFill>
        <p:spPr>
          <a:xfrm>
            <a:off x="1132570" y="1925308"/>
            <a:ext cx="6878862" cy="3987692"/>
          </a:xfrm>
          <a:prstGeom prst="rect">
            <a:avLst/>
          </a:prstGeom>
        </p:spPr>
      </p:pic>
      <p:pic>
        <p:nvPicPr>
          <p:cNvPr id="11" name="Picture 8">
            <a:extLst>
              <a:ext uri="{FF2B5EF4-FFF2-40B4-BE49-F238E27FC236}">
                <a16:creationId xmlns:a16="http://schemas.microsoft.com/office/drawing/2014/main" id="{E33C0BE7-D62C-4EAC-BAF8-E5B64C49314C}"/>
              </a:ext>
            </a:extLst>
          </p:cNvPr>
          <p:cNvPicPr>
            <a:picLocks noChangeAspect="1"/>
          </p:cNvPicPr>
          <p:nvPr/>
        </p:nvPicPr>
        <p:blipFill>
          <a:blip r:embed="rId5"/>
          <a:stretch>
            <a:fillRect/>
          </a:stretch>
        </p:blipFill>
        <p:spPr>
          <a:xfrm>
            <a:off x="1132570" y="1925308"/>
            <a:ext cx="6878862" cy="3987692"/>
          </a:xfrm>
          <a:prstGeom prst="rect">
            <a:avLst/>
          </a:prstGeom>
        </p:spPr>
      </p:pic>
      <p:pic>
        <p:nvPicPr>
          <p:cNvPr id="10" name="Picture 7">
            <a:extLst>
              <a:ext uri="{FF2B5EF4-FFF2-40B4-BE49-F238E27FC236}">
                <a16:creationId xmlns:a16="http://schemas.microsoft.com/office/drawing/2014/main" id="{6B12251D-BC3B-4F90-B52B-7C908E1D4AE6}"/>
              </a:ext>
            </a:extLst>
          </p:cNvPr>
          <p:cNvPicPr>
            <a:picLocks noChangeAspect="1"/>
          </p:cNvPicPr>
          <p:nvPr/>
        </p:nvPicPr>
        <p:blipFill>
          <a:blip r:embed="rId6"/>
          <a:stretch>
            <a:fillRect/>
          </a:stretch>
        </p:blipFill>
        <p:spPr>
          <a:xfrm>
            <a:off x="1132570" y="1925308"/>
            <a:ext cx="6878862" cy="3987692"/>
          </a:xfrm>
          <a:prstGeom prst="rect">
            <a:avLst/>
          </a:prstGeom>
        </p:spPr>
      </p:pic>
      <p:pic>
        <p:nvPicPr>
          <p:cNvPr id="8" name="Picture 6">
            <a:extLst>
              <a:ext uri="{FF2B5EF4-FFF2-40B4-BE49-F238E27FC236}">
                <a16:creationId xmlns:a16="http://schemas.microsoft.com/office/drawing/2014/main" id="{54BC80FF-0BC8-41C2-8F24-7A561E298295}"/>
              </a:ext>
            </a:extLst>
          </p:cNvPr>
          <p:cNvPicPr>
            <a:picLocks noChangeAspect="1"/>
          </p:cNvPicPr>
          <p:nvPr/>
        </p:nvPicPr>
        <p:blipFill>
          <a:blip r:embed="rId7"/>
          <a:stretch>
            <a:fillRect/>
          </a:stretch>
        </p:blipFill>
        <p:spPr>
          <a:xfrm>
            <a:off x="1132570" y="1925308"/>
            <a:ext cx="6878862" cy="3987692"/>
          </a:xfrm>
          <a:prstGeom prst="rect">
            <a:avLst/>
          </a:prstGeom>
        </p:spPr>
      </p:pic>
      <p:pic>
        <p:nvPicPr>
          <p:cNvPr id="7" name="Picture 5">
            <a:extLst>
              <a:ext uri="{FF2B5EF4-FFF2-40B4-BE49-F238E27FC236}">
                <a16:creationId xmlns:a16="http://schemas.microsoft.com/office/drawing/2014/main" id="{1EBA0C6E-8222-4CB8-AB23-5B497F8CC84F}"/>
              </a:ext>
            </a:extLst>
          </p:cNvPr>
          <p:cNvPicPr>
            <a:picLocks noChangeAspect="1"/>
          </p:cNvPicPr>
          <p:nvPr/>
        </p:nvPicPr>
        <p:blipFill>
          <a:blip r:embed="rId8"/>
          <a:stretch>
            <a:fillRect/>
          </a:stretch>
        </p:blipFill>
        <p:spPr>
          <a:xfrm>
            <a:off x="1132570" y="1925308"/>
            <a:ext cx="6878862" cy="3987692"/>
          </a:xfrm>
          <a:prstGeom prst="rect">
            <a:avLst/>
          </a:prstGeom>
        </p:spPr>
      </p:pic>
      <p:pic>
        <p:nvPicPr>
          <p:cNvPr id="6" name="Picture 4">
            <a:extLst>
              <a:ext uri="{FF2B5EF4-FFF2-40B4-BE49-F238E27FC236}">
                <a16:creationId xmlns:a16="http://schemas.microsoft.com/office/drawing/2014/main" id="{79396C89-9841-485D-9F1B-B9621A6B6ACE}"/>
              </a:ext>
            </a:extLst>
          </p:cNvPr>
          <p:cNvPicPr>
            <a:picLocks noChangeAspect="1"/>
          </p:cNvPicPr>
          <p:nvPr/>
        </p:nvPicPr>
        <p:blipFill>
          <a:blip r:embed="rId9"/>
          <a:stretch>
            <a:fillRect/>
          </a:stretch>
        </p:blipFill>
        <p:spPr>
          <a:xfrm>
            <a:off x="1132570" y="1925308"/>
            <a:ext cx="6878862" cy="3987692"/>
          </a:xfrm>
          <a:prstGeom prst="rect">
            <a:avLst/>
          </a:prstGeom>
        </p:spPr>
      </p:pic>
      <p:pic>
        <p:nvPicPr>
          <p:cNvPr id="4" name="Picture 3">
            <a:extLst>
              <a:ext uri="{FF2B5EF4-FFF2-40B4-BE49-F238E27FC236}">
                <a16:creationId xmlns:a16="http://schemas.microsoft.com/office/drawing/2014/main" id="{C2BAC556-5BE4-43FE-A273-2740C534401E}"/>
              </a:ext>
            </a:extLst>
          </p:cNvPr>
          <p:cNvPicPr>
            <a:picLocks noChangeAspect="1"/>
          </p:cNvPicPr>
          <p:nvPr/>
        </p:nvPicPr>
        <p:blipFill>
          <a:blip r:embed="rId10"/>
          <a:stretch>
            <a:fillRect/>
          </a:stretch>
        </p:blipFill>
        <p:spPr>
          <a:xfrm>
            <a:off x="1132570" y="1925308"/>
            <a:ext cx="6878862" cy="3987692"/>
          </a:xfrm>
          <a:prstGeom prst="rect">
            <a:avLst/>
          </a:prstGeom>
        </p:spPr>
      </p:pic>
      <p:pic>
        <p:nvPicPr>
          <p:cNvPr id="3" name="Picture 2">
            <a:extLst>
              <a:ext uri="{FF2B5EF4-FFF2-40B4-BE49-F238E27FC236}">
                <a16:creationId xmlns:a16="http://schemas.microsoft.com/office/drawing/2014/main" id="{9ADF70F9-208D-43D8-ABB6-E06A76F036D8}"/>
              </a:ext>
            </a:extLst>
          </p:cNvPr>
          <p:cNvPicPr>
            <a:picLocks noChangeAspect="1"/>
          </p:cNvPicPr>
          <p:nvPr/>
        </p:nvPicPr>
        <p:blipFill>
          <a:blip r:embed="rId11"/>
          <a:stretch>
            <a:fillRect/>
          </a:stretch>
        </p:blipFill>
        <p:spPr>
          <a:xfrm>
            <a:off x="1132570" y="1925308"/>
            <a:ext cx="6878862" cy="3987692"/>
          </a:xfrm>
          <a:prstGeom prst="rect">
            <a:avLst/>
          </a:prstGeom>
        </p:spPr>
      </p:pic>
      <p:pic>
        <p:nvPicPr>
          <p:cNvPr id="2" name="Picture 1">
            <a:extLst>
              <a:ext uri="{FF2B5EF4-FFF2-40B4-BE49-F238E27FC236}">
                <a16:creationId xmlns:a16="http://schemas.microsoft.com/office/drawing/2014/main" id="{A3FD4CC3-C299-4D2D-AD8C-0F18EB29070A}"/>
              </a:ext>
            </a:extLst>
          </p:cNvPr>
          <p:cNvPicPr>
            <a:picLocks noChangeAspect="1"/>
          </p:cNvPicPr>
          <p:nvPr/>
        </p:nvPicPr>
        <p:blipFill>
          <a:blip r:embed="rId12"/>
          <a:stretch>
            <a:fillRect/>
          </a:stretch>
        </p:blipFill>
        <p:spPr>
          <a:xfrm>
            <a:off x="1132570" y="1925308"/>
            <a:ext cx="6878862" cy="3987692"/>
          </a:xfrm>
          <a:prstGeom prst="rect">
            <a:avLst/>
          </a:prstGeom>
        </p:spPr>
      </p:pic>
      <p:sp>
        <p:nvSpPr>
          <p:cNvPr id="9" name="Contenidor de peu de pàgina 8"/>
          <p:cNvSpPr>
            <a:spLocks noGrp="1"/>
          </p:cNvSpPr>
          <p:nvPr>
            <p:ph type="ftr" sz="quarter" idx="11"/>
          </p:nvPr>
        </p:nvSpPr>
        <p:spPr/>
        <p:txBody>
          <a:bodyPr/>
          <a:lstStyle/>
          <a:p>
            <a:pPr defTabSz="844083"/>
            <a:r>
              <a:rPr lang="ca-ES">
                <a:solidFill>
                  <a:prstClr val="black">
                    <a:tint val="75000"/>
                  </a:prstClr>
                </a:solidFill>
                <a:latin typeface="Calibri"/>
              </a:rPr>
              <a:t>PMSM motor control</a:t>
            </a:r>
          </a:p>
        </p:txBody>
      </p:sp>
      <p:sp>
        <p:nvSpPr>
          <p:cNvPr id="22" name="Contenidor de contingut 2">
            <a:extLst>
              <a:ext uri="{FF2B5EF4-FFF2-40B4-BE49-F238E27FC236}">
                <a16:creationId xmlns:a16="http://schemas.microsoft.com/office/drawing/2014/main" id="{2981AD2C-85BE-4C78-B414-0286ECDF0713}"/>
              </a:ext>
            </a:extLst>
          </p:cNvPr>
          <p:cNvSpPr>
            <a:spLocks noGrp="1"/>
          </p:cNvSpPr>
          <p:nvPr>
            <p:ph idx="1"/>
          </p:nvPr>
        </p:nvSpPr>
        <p:spPr>
          <a:xfrm>
            <a:off x="332308" y="1593000"/>
            <a:ext cx="8307692" cy="4320000"/>
          </a:xfrm>
        </p:spPr>
        <p:txBody>
          <a:bodyPr>
            <a:normAutofit/>
          </a:bodyPr>
          <a:lstStyle/>
          <a:p>
            <a:pPr marL="422041" indent="0">
              <a:buNone/>
            </a:pPr>
            <a:r>
              <a:rPr lang="en-GB" sz="2585" dirty="0"/>
              <a:t>Case 1.3</a:t>
            </a:r>
          </a:p>
        </p:txBody>
      </p:sp>
      <p:sp>
        <p:nvSpPr>
          <p:cNvPr id="5" name="Títol 1">
            <a:extLst>
              <a:ext uri="{FF2B5EF4-FFF2-40B4-BE49-F238E27FC236}">
                <a16:creationId xmlns:a16="http://schemas.microsoft.com/office/drawing/2014/main" id="{4A90FA5B-32B3-473A-8609-00834D2E3369}"/>
              </a:ext>
            </a:extLst>
          </p:cNvPr>
          <p:cNvSpPr txBox="1">
            <a:spLocks/>
          </p:cNvSpPr>
          <p:nvPr/>
        </p:nvSpPr>
        <p:spPr>
          <a:xfrm>
            <a:off x="332308" y="596077"/>
            <a:ext cx="8307692" cy="996923"/>
          </a:xfrm>
          <a:prstGeom prst="rect">
            <a:avLst/>
          </a:prstGeom>
        </p:spPr>
        <p:txBody>
          <a:bodyPr vert="horz" lIns="84406" tIns="42203" rIns="84406" bIns="42203"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4062">
                <a:solidFill>
                  <a:schemeClr val="bg1">
                    <a:lumMod val="75000"/>
                  </a:schemeClr>
                </a:solidFill>
              </a:rPr>
              <a:t>Trajectories for a SPMSM</a:t>
            </a:r>
            <a:endParaRPr lang="en-GB" sz="4062" dirty="0">
              <a:solidFill>
                <a:schemeClr val="bg1">
                  <a:lumMod val="75000"/>
                </a:schemeClr>
              </a:solidFill>
            </a:endParaRPr>
          </a:p>
        </p:txBody>
      </p:sp>
      <p:sp>
        <p:nvSpPr>
          <p:cNvPr id="16" name="Slide Number Placeholder 15">
            <a:extLst>
              <a:ext uri="{FF2B5EF4-FFF2-40B4-BE49-F238E27FC236}">
                <a16:creationId xmlns:a16="http://schemas.microsoft.com/office/drawing/2014/main" id="{DA5DB9E6-C70B-449E-9B25-4D748D47F548}"/>
              </a:ext>
            </a:extLst>
          </p:cNvPr>
          <p:cNvSpPr>
            <a:spLocks noGrp="1"/>
          </p:cNvSpPr>
          <p:nvPr>
            <p:ph type="sldNum" sz="quarter" idx="12"/>
          </p:nvPr>
        </p:nvSpPr>
        <p:spPr/>
        <p:txBody>
          <a:bodyPr/>
          <a:lstStyle/>
          <a:p>
            <a:fld id="{AC73A611-7CB3-407B-8955-E73429FEB09D}" type="slidenum">
              <a:rPr lang="ca-ES" smtClean="0"/>
              <a:pPr/>
              <a:t>45</a:t>
            </a:fld>
            <a:endParaRPr lang="ca-ES"/>
          </a:p>
        </p:txBody>
      </p:sp>
    </p:spTree>
    <p:extLst>
      <p:ext uri="{BB962C8B-B14F-4D97-AF65-F5344CB8AC3E}">
        <p14:creationId xmlns:p14="http://schemas.microsoft.com/office/powerpoint/2010/main" val="13753892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3"/>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7"/>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8"/>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0"/>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1"/>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12"/>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13"/>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9">
            <a:extLst>
              <a:ext uri="{FF2B5EF4-FFF2-40B4-BE49-F238E27FC236}">
                <a16:creationId xmlns:a16="http://schemas.microsoft.com/office/drawing/2014/main" id="{54EF6749-9FEB-4630-8F3B-CFF13573D5E0}"/>
              </a:ext>
            </a:extLst>
          </p:cNvPr>
          <p:cNvPicPr>
            <a:picLocks noChangeAspect="1"/>
          </p:cNvPicPr>
          <p:nvPr/>
        </p:nvPicPr>
        <p:blipFill>
          <a:blip r:embed="rId2"/>
          <a:stretch>
            <a:fillRect/>
          </a:stretch>
        </p:blipFill>
        <p:spPr>
          <a:xfrm>
            <a:off x="1132570" y="1925308"/>
            <a:ext cx="6878862" cy="3987692"/>
          </a:xfrm>
          <a:prstGeom prst="rect">
            <a:avLst/>
          </a:prstGeom>
        </p:spPr>
      </p:pic>
      <p:pic>
        <p:nvPicPr>
          <p:cNvPr id="13" name="Picture 8">
            <a:extLst>
              <a:ext uri="{FF2B5EF4-FFF2-40B4-BE49-F238E27FC236}">
                <a16:creationId xmlns:a16="http://schemas.microsoft.com/office/drawing/2014/main" id="{52DD663B-35CD-43DA-84B2-C0E9E3EA61B3}"/>
              </a:ext>
            </a:extLst>
          </p:cNvPr>
          <p:cNvPicPr>
            <a:picLocks noChangeAspect="1"/>
          </p:cNvPicPr>
          <p:nvPr/>
        </p:nvPicPr>
        <p:blipFill>
          <a:blip r:embed="rId3"/>
          <a:stretch>
            <a:fillRect/>
          </a:stretch>
        </p:blipFill>
        <p:spPr>
          <a:xfrm>
            <a:off x="1132570" y="1925308"/>
            <a:ext cx="6878862" cy="3987692"/>
          </a:xfrm>
          <a:prstGeom prst="rect">
            <a:avLst/>
          </a:prstGeom>
        </p:spPr>
      </p:pic>
      <p:pic>
        <p:nvPicPr>
          <p:cNvPr id="12" name="Picture 7">
            <a:extLst>
              <a:ext uri="{FF2B5EF4-FFF2-40B4-BE49-F238E27FC236}">
                <a16:creationId xmlns:a16="http://schemas.microsoft.com/office/drawing/2014/main" id="{34F8C912-3B02-48B6-8AA4-79C6069DFB2F}"/>
              </a:ext>
            </a:extLst>
          </p:cNvPr>
          <p:cNvPicPr>
            <a:picLocks noChangeAspect="1"/>
          </p:cNvPicPr>
          <p:nvPr/>
        </p:nvPicPr>
        <p:blipFill>
          <a:blip r:embed="rId4"/>
          <a:stretch>
            <a:fillRect/>
          </a:stretch>
        </p:blipFill>
        <p:spPr>
          <a:xfrm>
            <a:off x="1132570" y="1925308"/>
            <a:ext cx="6878862" cy="3987692"/>
          </a:xfrm>
          <a:prstGeom prst="rect">
            <a:avLst/>
          </a:prstGeom>
        </p:spPr>
      </p:pic>
      <p:pic>
        <p:nvPicPr>
          <p:cNvPr id="8" name="Picture 6">
            <a:extLst>
              <a:ext uri="{FF2B5EF4-FFF2-40B4-BE49-F238E27FC236}">
                <a16:creationId xmlns:a16="http://schemas.microsoft.com/office/drawing/2014/main" id="{FA54893A-864A-4CD9-9525-5EA47D97EFFF}"/>
              </a:ext>
            </a:extLst>
          </p:cNvPr>
          <p:cNvPicPr>
            <a:picLocks noChangeAspect="1"/>
          </p:cNvPicPr>
          <p:nvPr/>
        </p:nvPicPr>
        <p:blipFill>
          <a:blip r:embed="rId5"/>
          <a:stretch>
            <a:fillRect/>
          </a:stretch>
        </p:blipFill>
        <p:spPr>
          <a:xfrm>
            <a:off x="1132570" y="1925308"/>
            <a:ext cx="6878862" cy="3987692"/>
          </a:xfrm>
          <a:prstGeom prst="rect">
            <a:avLst/>
          </a:prstGeom>
        </p:spPr>
      </p:pic>
      <p:pic>
        <p:nvPicPr>
          <p:cNvPr id="2" name="Picture 5">
            <a:extLst>
              <a:ext uri="{FF2B5EF4-FFF2-40B4-BE49-F238E27FC236}">
                <a16:creationId xmlns:a16="http://schemas.microsoft.com/office/drawing/2014/main" id="{AFCD4DF0-D091-4EEB-9F80-A85060BD4FAC}"/>
              </a:ext>
            </a:extLst>
          </p:cNvPr>
          <p:cNvPicPr>
            <a:picLocks noChangeAspect="1"/>
          </p:cNvPicPr>
          <p:nvPr/>
        </p:nvPicPr>
        <p:blipFill>
          <a:blip r:embed="rId6"/>
          <a:stretch>
            <a:fillRect/>
          </a:stretch>
        </p:blipFill>
        <p:spPr>
          <a:xfrm>
            <a:off x="1133170" y="1925308"/>
            <a:ext cx="6878862" cy="3987692"/>
          </a:xfrm>
          <a:prstGeom prst="rect">
            <a:avLst/>
          </a:prstGeom>
        </p:spPr>
      </p:pic>
      <p:pic>
        <p:nvPicPr>
          <p:cNvPr id="6" name="Picture 4">
            <a:extLst>
              <a:ext uri="{FF2B5EF4-FFF2-40B4-BE49-F238E27FC236}">
                <a16:creationId xmlns:a16="http://schemas.microsoft.com/office/drawing/2014/main" id="{7A48E7F5-4AE1-449C-AA97-FC0D5541F6E1}"/>
              </a:ext>
            </a:extLst>
          </p:cNvPr>
          <p:cNvPicPr>
            <a:picLocks noChangeAspect="1"/>
          </p:cNvPicPr>
          <p:nvPr/>
        </p:nvPicPr>
        <p:blipFill>
          <a:blip r:embed="rId7"/>
          <a:stretch>
            <a:fillRect/>
          </a:stretch>
        </p:blipFill>
        <p:spPr>
          <a:xfrm>
            <a:off x="1132570" y="1925308"/>
            <a:ext cx="6878862" cy="3987692"/>
          </a:xfrm>
          <a:prstGeom prst="rect">
            <a:avLst/>
          </a:prstGeom>
        </p:spPr>
      </p:pic>
      <p:pic>
        <p:nvPicPr>
          <p:cNvPr id="4" name="Picture 3">
            <a:extLst>
              <a:ext uri="{FF2B5EF4-FFF2-40B4-BE49-F238E27FC236}">
                <a16:creationId xmlns:a16="http://schemas.microsoft.com/office/drawing/2014/main" id="{4CD5FFC6-0B08-4702-A132-9F15823D248C}"/>
              </a:ext>
            </a:extLst>
          </p:cNvPr>
          <p:cNvPicPr>
            <a:picLocks noChangeAspect="1"/>
          </p:cNvPicPr>
          <p:nvPr/>
        </p:nvPicPr>
        <p:blipFill>
          <a:blip r:embed="rId8"/>
          <a:stretch>
            <a:fillRect/>
          </a:stretch>
        </p:blipFill>
        <p:spPr>
          <a:xfrm>
            <a:off x="1132570" y="1925308"/>
            <a:ext cx="6878862" cy="3987692"/>
          </a:xfrm>
          <a:prstGeom prst="rect">
            <a:avLst/>
          </a:prstGeom>
        </p:spPr>
      </p:pic>
      <p:pic>
        <p:nvPicPr>
          <p:cNvPr id="3" name="Picture 2">
            <a:extLst>
              <a:ext uri="{FF2B5EF4-FFF2-40B4-BE49-F238E27FC236}">
                <a16:creationId xmlns:a16="http://schemas.microsoft.com/office/drawing/2014/main" id="{0AD995F9-5EF5-44AD-BE98-EA2F446C907D}"/>
              </a:ext>
            </a:extLst>
          </p:cNvPr>
          <p:cNvPicPr>
            <a:picLocks noChangeAspect="1"/>
          </p:cNvPicPr>
          <p:nvPr/>
        </p:nvPicPr>
        <p:blipFill>
          <a:blip r:embed="rId9"/>
          <a:stretch>
            <a:fillRect/>
          </a:stretch>
        </p:blipFill>
        <p:spPr>
          <a:xfrm>
            <a:off x="1132570" y="1925308"/>
            <a:ext cx="6878862" cy="3987692"/>
          </a:xfrm>
          <a:prstGeom prst="rect">
            <a:avLst/>
          </a:prstGeom>
        </p:spPr>
      </p:pic>
      <p:pic>
        <p:nvPicPr>
          <p:cNvPr id="15" name="Picture 1">
            <a:extLst>
              <a:ext uri="{FF2B5EF4-FFF2-40B4-BE49-F238E27FC236}">
                <a16:creationId xmlns:a16="http://schemas.microsoft.com/office/drawing/2014/main" id="{69FA10A4-2D13-4019-A4F3-58CFA33056AC}"/>
              </a:ext>
            </a:extLst>
          </p:cNvPr>
          <p:cNvPicPr>
            <a:picLocks noChangeAspect="1"/>
          </p:cNvPicPr>
          <p:nvPr/>
        </p:nvPicPr>
        <p:blipFill>
          <a:blip r:embed="rId10"/>
          <a:stretch>
            <a:fillRect/>
          </a:stretch>
        </p:blipFill>
        <p:spPr>
          <a:xfrm>
            <a:off x="1133170" y="1925308"/>
            <a:ext cx="6878862" cy="3987692"/>
          </a:xfrm>
          <a:prstGeom prst="rect">
            <a:avLst/>
          </a:prstGeom>
        </p:spPr>
      </p:pic>
      <p:sp>
        <p:nvSpPr>
          <p:cNvPr id="9" name="Contenidor de peu de pàgina 8"/>
          <p:cNvSpPr>
            <a:spLocks noGrp="1"/>
          </p:cNvSpPr>
          <p:nvPr>
            <p:ph type="ftr" sz="quarter" idx="11"/>
          </p:nvPr>
        </p:nvSpPr>
        <p:spPr/>
        <p:txBody>
          <a:bodyPr/>
          <a:lstStyle/>
          <a:p>
            <a:pPr defTabSz="844083"/>
            <a:r>
              <a:rPr lang="ca-ES">
                <a:solidFill>
                  <a:prstClr val="black">
                    <a:tint val="75000"/>
                  </a:prstClr>
                </a:solidFill>
                <a:latin typeface="Calibri"/>
              </a:rPr>
              <a:t>PMSM motor control</a:t>
            </a:r>
          </a:p>
        </p:txBody>
      </p:sp>
      <p:sp>
        <p:nvSpPr>
          <p:cNvPr id="22" name="Contenidor de contingut 2">
            <a:extLst>
              <a:ext uri="{FF2B5EF4-FFF2-40B4-BE49-F238E27FC236}">
                <a16:creationId xmlns:a16="http://schemas.microsoft.com/office/drawing/2014/main" id="{2981AD2C-85BE-4C78-B414-0286ECDF0713}"/>
              </a:ext>
            </a:extLst>
          </p:cNvPr>
          <p:cNvSpPr>
            <a:spLocks noGrp="1"/>
          </p:cNvSpPr>
          <p:nvPr>
            <p:ph idx="1"/>
          </p:nvPr>
        </p:nvSpPr>
        <p:spPr>
          <a:xfrm>
            <a:off x="332308" y="1593000"/>
            <a:ext cx="7975385" cy="4320000"/>
          </a:xfrm>
        </p:spPr>
        <p:txBody>
          <a:bodyPr>
            <a:normAutofit/>
          </a:bodyPr>
          <a:lstStyle/>
          <a:p>
            <a:pPr marL="422041" indent="0">
              <a:buNone/>
            </a:pPr>
            <a:r>
              <a:rPr lang="en-GB" sz="2585" dirty="0"/>
              <a:t>Case 1.4</a:t>
            </a:r>
          </a:p>
        </p:txBody>
      </p:sp>
      <p:sp>
        <p:nvSpPr>
          <p:cNvPr id="5" name="Títol 1">
            <a:extLst>
              <a:ext uri="{FF2B5EF4-FFF2-40B4-BE49-F238E27FC236}">
                <a16:creationId xmlns:a16="http://schemas.microsoft.com/office/drawing/2014/main" id="{4A90FA5B-32B3-473A-8609-00834D2E3369}"/>
              </a:ext>
            </a:extLst>
          </p:cNvPr>
          <p:cNvSpPr txBox="1">
            <a:spLocks/>
          </p:cNvSpPr>
          <p:nvPr/>
        </p:nvSpPr>
        <p:spPr>
          <a:xfrm>
            <a:off x="332308" y="596077"/>
            <a:ext cx="8307692" cy="996923"/>
          </a:xfrm>
          <a:prstGeom prst="rect">
            <a:avLst/>
          </a:prstGeom>
        </p:spPr>
        <p:txBody>
          <a:bodyPr vert="horz" lIns="84406" tIns="42203" rIns="84406" bIns="42203"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4062">
                <a:solidFill>
                  <a:schemeClr val="bg1">
                    <a:lumMod val="75000"/>
                  </a:schemeClr>
                </a:solidFill>
              </a:rPr>
              <a:t>Trajectories for a SPMSM</a:t>
            </a:r>
            <a:endParaRPr lang="en-GB" sz="4062" dirty="0">
              <a:solidFill>
                <a:schemeClr val="bg1">
                  <a:lumMod val="75000"/>
                </a:schemeClr>
              </a:solidFill>
            </a:endParaRPr>
          </a:p>
        </p:txBody>
      </p:sp>
      <p:sp>
        <p:nvSpPr>
          <p:cNvPr id="10" name="Slide Number Placeholder 9">
            <a:extLst>
              <a:ext uri="{FF2B5EF4-FFF2-40B4-BE49-F238E27FC236}">
                <a16:creationId xmlns:a16="http://schemas.microsoft.com/office/drawing/2014/main" id="{A3C527A5-88C6-4359-8971-0BE05523339F}"/>
              </a:ext>
            </a:extLst>
          </p:cNvPr>
          <p:cNvSpPr>
            <a:spLocks noGrp="1"/>
          </p:cNvSpPr>
          <p:nvPr>
            <p:ph type="sldNum" sz="quarter" idx="12"/>
          </p:nvPr>
        </p:nvSpPr>
        <p:spPr/>
        <p:txBody>
          <a:bodyPr/>
          <a:lstStyle/>
          <a:p>
            <a:fld id="{AC73A611-7CB3-407B-8955-E73429FEB09D}" type="slidenum">
              <a:rPr lang="ca-ES" smtClean="0"/>
              <a:pPr/>
              <a:t>46</a:t>
            </a:fld>
            <a:endParaRPr lang="ca-ES"/>
          </a:p>
        </p:txBody>
      </p:sp>
    </p:spTree>
    <p:extLst>
      <p:ext uri="{BB962C8B-B14F-4D97-AF65-F5344CB8AC3E}">
        <p14:creationId xmlns:p14="http://schemas.microsoft.com/office/powerpoint/2010/main" val="8204859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3"/>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8"/>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3"/>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D78B7492-D46D-4F82-B302-B51C4AD8AF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8462" y="1925308"/>
            <a:ext cx="4320000" cy="4320000"/>
          </a:xfrm>
          <a:prstGeom prst="rect">
            <a:avLst/>
          </a:prstGeom>
        </p:spPr>
      </p:pic>
      <p:pic>
        <p:nvPicPr>
          <p:cNvPr id="8" name="Picture 3">
            <a:extLst>
              <a:ext uri="{FF2B5EF4-FFF2-40B4-BE49-F238E27FC236}">
                <a16:creationId xmlns:a16="http://schemas.microsoft.com/office/drawing/2014/main" id="{CA2E7B67-D808-4DCE-B06C-9685EEA7FD97}"/>
              </a:ext>
            </a:extLst>
          </p:cNvPr>
          <p:cNvPicPr>
            <a:picLocks noChangeAspect="1"/>
          </p:cNvPicPr>
          <p:nvPr/>
        </p:nvPicPr>
        <p:blipFill>
          <a:blip r:embed="rId3"/>
          <a:stretch>
            <a:fillRect/>
          </a:stretch>
        </p:blipFill>
        <p:spPr>
          <a:xfrm>
            <a:off x="-930461" y="2091462"/>
            <a:ext cx="6878862" cy="3987692"/>
          </a:xfrm>
          <a:prstGeom prst="rect">
            <a:avLst/>
          </a:prstGeom>
        </p:spPr>
      </p:pic>
      <p:pic>
        <p:nvPicPr>
          <p:cNvPr id="7" name="Picture 2">
            <a:extLst>
              <a:ext uri="{FF2B5EF4-FFF2-40B4-BE49-F238E27FC236}">
                <a16:creationId xmlns:a16="http://schemas.microsoft.com/office/drawing/2014/main" id="{07282424-654A-43C6-8B5C-9F49C960183D}"/>
              </a:ext>
            </a:extLst>
          </p:cNvPr>
          <p:cNvPicPr>
            <a:picLocks noChangeAspect="1"/>
          </p:cNvPicPr>
          <p:nvPr/>
        </p:nvPicPr>
        <p:blipFill>
          <a:blip r:embed="rId4"/>
          <a:stretch>
            <a:fillRect/>
          </a:stretch>
        </p:blipFill>
        <p:spPr>
          <a:xfrm>
            <a:off x="-930461" y="2091462"/>
            <a:ext cx="6878862" cy="3987692"/>
          </a:xfrm>
          <a:prstGeom prst="rect">
            <a:avLst/>
          </a:prstGeom>
        </p:spPr>
      </p:pic>
      <p:pic>
        <p:nvPicPr>
          <p:cNvPr id="6" name="Picture 1">
            <a:extLst>
              <a:ext uri="{FF2B5EF4-FFF2-40B4-BE49-F238E27FC236}">
                <a16:creationId xmlns:a16="http://schemas.microsoft.com/office/drawing/2014/main" id="{DAFFF0F4-5AB9-4C82-81EB-6245140FFB41}"/>
              </a:ext>
            </a:extLst>
          </p:cNvPr>
          <p:cNvPicPr>
            <a:picLocks noChangeAspect="1"/>
          </p:cNvPicPr>
          <p:nvPr/>
        </p:nvPicPr>
        <p:blipFill>
          <a:blip r:embed="rId5"/>
          <a:stretch>
            <a:fillRect/>
          </a:stretch>
        </p:blipFill>
        <p:spPr>
          <a:xfrm>
            <a:off x="-930461" y="2091462"/>
            <a:ext cx="6878862" cy="3987692"/>
          </a:xfrm>
          <a:prstGeom prst="rect">
            <a:avLst/>
          </a:prstGeom>
        </p:spPr>
      </p:pic>
      <p:sp>
        <p:nvSpPr>
          <p:cNvPr id="9" name="Contenidor de peu de pàgina 8"/>
          <p:cNvSpPr>
            <a:spLocks noGrp="1"/>
          </p:cNvSpPr>
          <p:nvPr>
            <p:ph type="ftr" sz="quarter" idx="11"/>
          </p:nvPr>
        </p:nvSpPr>
        <p:spPr/>
        <p:txBody>
          <a:bodyPr/>
          <a:lstStyle/>
          <a:p>
            <a:pPr defTabSz="844083"/>
            <a:r>
              <a:rPr lang="ca-ES">
                <a:solidFill>
                  <a:prstClr val="black">
                    <a:tint val="75000"/>
                  </a:prstClr>
                </a:solidFill>
                <a:latin typeface="Calibri"/>
              </a:rPr>
              <a:t>PMSM motor control</a:t>
            </a:r>
          </a:p>
        </p:txBody>
      </p:sp>
      <p:sp>
        <p:nvSpPr>
          <p:cNvPr id="22" name="Contenidor de contingut 2">
            <a:extLst>
              <a:ext uri="{FF2B5EF4-FFF2-40B4-BE49-F238E27FC236}">
                <a16:creationId xmlns:a16="http://schemas.microsoft.com/office/drawing/2014/main" id="{2981AD2C-85BE-4C78-B414-0286ECDF0713}"/>
              </a:ext>
            </a:extLst>
          </p:cNvPr>
          <p:cNvSpPr>
            <a:spLocks noGrp="1"/>
          </p:cNvSpPr>
          <p:nvPr>
            <p:ph idx="1"/>
          </p:nvPr>
        </p:nvSpPr>
        <p:spPr>
          <a:xfrm>
            <a:off x="332308" y="1593000"/>
            <a:ext cx="8307692" cy="4320000"/>
          </a:xfrm>
        </p:spPr>
        <p:txBody>
          <a:bodyPr>
            <a:normAutofit/>
          </a:bodyPr>
          <a:lstStyle/>
          <a:p>
            <a:pPr marL="422041" indent="0">
              <a:buNone/>
            </a:pPr>
            <a:r>
              <a:rPr lang="en-GB" sz="2585" dirty="0">
                <a:solidFill>
                  <a:schemeClr val="bg1">
                    <a:lumMod val="75000"/>
                  </a:schemeClr>
                </a:solidFill>
              </a:rPr>
              <a:t>Case 1.4</a:t>
            </a:r>
          </a:p>
        </p:txBody>
      </p:sp>
      <p:sp>
        <p:nvSpPr>
          <p:cNvPr id="5" name="Títol 1">
            <a:extLst>
              <a:ext uri="{FF2B5EF4-FFF2-40B4-BE49-F238E27FC236}">
                <a16:creationId xmlns:a16="http://schemas.microsoft.com/office/drawing/2014/main" id="{4A90FA5B-32B3-473A-8609-00834D2E3369}"/>
              </a:ext>
            </a:extLst>
          </p:cNvPr>
          <p:cNvSpPr txBox="1">
            <a:spLocks/>
          </p:cNvSpPr>
          <p:nvPr/>
        </p:nvSpPr>
        <p:spPr>
          <a:xfrm>
            <a:off x="332308" y="596077"/>
            <a:ext cx="8307692" cy="996923"/>
          </a:xfrm>
          <a:prstGeom prst="rect">
            <a:avLst/>
          </a:prstGeom>
        </p:spPr>
        <p:txBody>
          <a:bodyPr vert="horz" lIns="84406" tIns="42203" rIns="84406" bIns="42203"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4062">
                <a:solidFill>
                  <a:schemeClr val="bg1">
                    <a:lumMod val="75000"/>
                  </a:schemeClr>
                </a:solidFill>
              </a:rPr>
              <a:t>Trajectories for a SPMSM</a:t>
            </a:r>
            <a:endParaRPr lang="en-GB" sz="4062" dirty="0">
              <a:solidFill>
                <a:schemeClr val="bg1">
                  <a:lumMod val="75000"/>
                </a:schemeClr>
              </a:solidFill>
            </a:endParaRPr>
          </a:p>
        </p:txBody>
      </p:sp>
      <p:sp>
        <p:nvSpPr>
          <p:cNvPr id="3" name="Slide Number Placeholder 2">
            <a:extLst>
              <a:ext uri="{FF2B5EF4-FFF2-40B4-BE49-F238E27FC236}">
                <a16:creationId xmlns:a16="http://schemas.microsoft.com/office/drawing/2014/main" id="{8E066F26-9BD6-44C7-BC2B-A169DD40398B}"/>
              </a:ext>
            </a:extLst>
          </p:cNvPr>
          <p:cNvSpPr>
            <a:spLocks noGrp="1"/>
          </p:cNvSpPr>
          <p:nvPr>
            <p:ph type="sldNum" sz="quarter" idx="12"/>
          </p:nvPr>
        </p:nvSpPr>
        <p:spPr/>
        <p:txBody>
          <a:bodyPr/>
          <a:lstStyle/>
          <a:p>
            <a:fld id="{AC73A611-7CB3-407B-8955-E73429FEB09D}" type="slidenum">
              <a:rPr lang="ca-ES" smtClean="0"/>
              <a:pPr/>
              <a:t>47</a:t>
            </a:fld>
            <a:endParaRPr lang="ca-ES"/>
          </a:p>
        </p:txBody>
      </p:sp>
    </p:spTree>
    <p:extLst>
      <p:ext uri="{BB962C8B-B14F-4D97-AF65-F5344CB8AC3E}">
        <p14:creationId xmlns:p14="http://schemas.microsoft.com/office/powerpoint/2010/main" val="27519255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5F444B55-40DA-423F-9E88-D3D617B7CA80}"/>
              </a:ext>
            </a:extLst>
          </p:cNvPr>
          <p:cNvPicPr>
            <a:picLocks noChangeAspect="1"/>
          </p:cNvPicPr>
          <p:nvPr/>
        </p:nvPicPr>
        <p:blipFill>
          <a:blip r:embed="rId2"/>
          <a:stretch>
            <a:fillRect/>
          </a:stretch>
        </p:blipFill>
        <p:spPr>
          <a:xfrm>
            <a:off x="1132570" y="1925308"/>
            <a:ext cx="6878862" cy="3987692"/>
          </a:xfrm>
          <a:prstGeom prst="rect">
            <a:avLst/>
          </a:prstGeom>
        </p:spPr>
      </p:pic>
      <p:pic>
        <p:nvPicPr>
          <p:cNvPr id="28" name="Picture 27">
            <a:extLst>
              <a:ext uri="{FF2B5EF4-FFF2-40B4-BE49-F238E27FC236}">
                <a16:creationId xmlns:a16="http://schemas.microsoft.com/office/drawing/2014/main" id="{D73D8DE2-B40F-4575-AC5C-7E31974B1BB7}"/>
              </a:ext>
            </a:extLst>
          </p:cNvPr>
          <p:cNvPicPr>
            <a:picLocks noChangeAspect="1"/>
          </p:cNvPicPr>
          <p:nvPr/>
        </p:nvPicPr>
        <p:blipFill>
          <a:blip r:embed="rId3"/>
          <a:stretch>
            <a:fillRect/>
          </a:stretch>
        </p:blipFill>
        <p:spPr>
          <a:xfrm>
            <a:off x="1132570" y="1925308"/>
            <a:ext cx="6878862" cy="3987692"/>
          </a:xfrm>
          <a:prstGeom prst="rect">
            <a:avLst/>
          </a:prstGeom>
        </p:spPr>
      </p:pic>
      <p:pic>
        <p:nvPicPr>
          <p:cNvPr id="29" name="Picture 28">
            <a:extLst>
              <a:ext uri="{FF2B5EF4-FFF2-40B4-BE49-F238E27FC236}">
                <a16:creationId xmlns:a16="http://schemas.microsoft.com/office/drawing/2014/main" id="{C2BA4F10-3B91-42E4-B2D4-998ACA159B27}"/>
              </a:ext>
            </a:extLst>
          </p:cNvPr>
          <p:cNvPicPr>
            <a:picLocks noChangeAspect="1"/>
          </p:cNvPicPr>
          <p:nvPr/>
        </p:nvPicPr>
        <p:blipFill>
          <a:blip r:embed="rId4"/>
          <a:stretch>
            <a:fillRect/>
          </a:stretch>
        </p:blipFill>
        <p:spPr>
          <a:xfrm>
            <a:off x="1132570" y="1925308"/>
            <a:ext cx="6878862" cy="3987692"/>
          </a:xfrm>
          <a:prstGeom prst="rect">
            <a:avLst/>
          </a:prstGeom>
        </p:spPr>
      </p:pic>
      <p:pic>
        <p:nvPicPr>
          <p:cNvPr id="30" name="Picture 29">
            <a:extLst>
              <a:ext uri="{FF2B5EF4-FFF2-40B4-BE49-F238E27FC236}">
                <a16:creationId xmlns:a16="http://schemas.microsoft.com/office/drawing/2014/main" id="{D783106B-831F-4E75-BFCD-93D871597BC0}"/>
              </a:ext>
            </a:extLst>
          </p:cNvPr>
          <p:cNvPicPr>
            <a:picLocks noChangeAspect="1"/>
          </p:cNvPicPr>
          <p:nvPr/>
        </p:nvPicPr>
        <p:blipFill>
          <a:blip r:embed="rId5"/>
          <a:stretch>
            <a:fillRect/>
          </a:stretch>
        </p:blipFill>
        <p:spPr>
          <a:xfrm>
            <a:off x="1132570" y="1925308"/>
            <a:ext cx="6878862" cy="3987692"/>
          </a:xfrm>
          <a:prstGeom prst="rect">
            <a:avLst/>
          </a:prstGeom>
        </p:spPr>
      </p:pic>
      <p:pic>
        <p:nvPicPr>
          <p:cNvPr id="31" name="Picture 30">
            <a:extLst>
              <a:ext uri="{FF2B5EF4-FFF2-40B4-BE49-F238E27FC236}">
                <a16:creationId xmlns:a16="http://schemas.microsoft.com/office/drawing/2014/main" id="{502CFB31-6721-4554-BC05-1E932E963DA3}"/>
              </a:ext>
            </a:extLst>
          </p:cNvPr>
          <p:cNvPicPr>
            <a:picLocks noChangeAspect="1"/>
          </p:cNvPicPr>
          <p:nvPr/>
        </p:nvPicPr>
        <p:blipFill>
          <a:blip r:embed="rId6"/>
          <a:stretch>
            <a:fillRect/>
          </a:stretch>
        </p:blipFill>
        <p:spPr>
          <a:xfrm>
            <a:off x="1132570" y="1925308"/>
            <a:ext cx="6878862" cy="3987692"/>
          </a:xfrm>
          <a:prstGeom prst="rect">
            <a:avLst/>
          </a:prstGeom>
        </p:spPr>
      </p:pic>
      <p:pic>
        <p:nvPicPr>
          <p:cNvPr id="32" name="Picture 31">
            <a:extLst>
              <a:ext uri="{FF2B5EF4-FFF2-40B4-BE49-F238E27FC236}">
                <a16:creationId xmlns:a16="http://schemas.microsoft.com/office/drawing/2014/main" id="{AFD0564D-EB5D-4875-AE21-20EC5EBA8293}"/>
              </a:ext>
            </a:extLst>
          </p:cNvPr>
          <p:cNvPicPr>
            <a:picLocks noChangeAspect="1"/>
          </p:cNvPicPr>
          <p:nvPr/>
        </p:nvPicPr>
        <p:blipFill>
          <a:blip r:embed="rId7"/>
          <a:stretch>
            <a:fillRect/>
          </a:stretch>
        </p:blipFill>
        <p:spPr>
          <a:xfrm>
            <a:off x="1132570" y="1925308"/>
            <a:ext cx="6878862" cy="3987692"/>
          </a:xfrm>
          <a:prstGeom prst="rect">
            <a:avLst/>
          </a:prstGeom>
        </p:spPr>
      </p:pic>
      <p:pic>
        <p:nvPicPr>
          <p:cNvPr id="33" name="Picture 32">
            <a:extLst>
              <a:ext uri="{FF2B5EF4-FFF2-40B4-BE49-F238E27FC236}">
                <a16:creationId xmlns:a16="http://schemas.microsoft.com/office/drawing/2014/main" id="{502B5BBF-1BFD-471A-A81C-B6C45A462F36}"/>
              </a:ext>
            </a:extLst>
          </p:cNvPr>
          <p:cNvPicPr>
            <a:picLocks noChangeAspect="1"/>
          </p:cNvPicPr>
          <p:nvPr/>
        </p:nvPicPr>
        <p:blipFill>
          <a:blip r:embed="rId8"/>
          <a:stretch>
            <a:fillRect/>
          </a:stretch>
        </p:blipFill>
        <p:spPr>
          <a:xfrm>
            <a:off x="1132570" y="1925308"/>
            <a:ext cx="6878862" cy="3987692"/>
          </a:xfrm>
          <a:prstGeom prst="rect">
            <a:avLst/>
          </a:prstGeom>
        </p:spPr>
      </p:pic>
      <p:pic>
        <p:nvPicPr>
          <p:cNvPr id="34" name="Picture 33">
            <a:extLst>
              <a:ext uri="{FF2B5EF4-FFF2-40B4-BE49-F238E27FC236}">
                <a16:creationId xmlns:a16="http://schemas.microsoft.com/office/drawing/2014/main" id="{D5525B77-EDB9-4C78-B8CC-79164321001F}"/>
              </a:ext>
            </a:extLst>
          </p:cNvPr>
          <p:cNvPicPr>
            <a:picLocks noChangeAspect="1"/>
          </p:cNvPicPr>
          <p:nvPr/>
        </p:nvPicPr>
        <p:blipFill>
          <a:blip r:embed="rId9"/>
          <a:stretch>
            <a:fillRect/>
          </a:stretch>
        </p:blipFill>
        <p:spPr>
          <a:xfrm>
            <a:off x="1132570" y="1925308"/>
            <a:ext cx="6878862" cy="3987692"/>
          </a:xfrm>
          <a:prstGeom prst="rect">
            <a:avLst/>
          </a:prstGeom>
        </p:spPr>
      </p:pic>
      <p:pic>
        <p:nvPicPr>
          <p:cNvPr id="38" name="Picture 34">
            <a:extLst>
              <a:ext uri="{FF2B5EF4-FFF2-40B4-BE49-F238E27FC236}">
                <a16:creationId xmlns:a16="http://schemas.microsoft.com/office/drawing/2014/main" id="{310FDC72-5B13-4DD5-830A-953AAE0B1ECB}"/>
              </a:ext>
            </a:extLst>
          </p:cNvPr>
          <p:cNvPicPr>
            <a:picLocks noChangeAspect="1"/>
          </p:cNvPicPr>
          <p:nvPr/>
        </p:nvPicPr>
        <p:blipFill>
          <a:blip r:embed="rId10"/>
          <a:stretch>
            <a:fillRect/>
          </a:stretch>
        </p:blipFill>
        <p:spPr>
          <a:xfrm>
            <a:off x="1132570" y="1925308"/>
            <a:ext cx="6878862" cy="3987692"/>
          </a:xfrm>
          <a:prstGeom prst="rect">
            <a:avLst/>
          </a:prstGeom>
        </p:spPr>
      </p:pic>
      <p:pic>
        <p:nvPicPr>
          <p:cNvPr id="36" name="Picture 35">
            <a:extLst>
              <a:ext uri="{FF2B5EF4-FFF2-40B4-BE49-F238E27FC236}">
                <a16:creationId xmlns:a16="http://schemas.microsoft.com/office/drawing/2014/main" id="{5DC9F6E3-3461-431A-A316-79F50B953A59}"/>
              </a:ext>
            </a:extLst>
          </p:cNvPr>
          <p:cNvPicPr>
            <a:picLocks noChangeAspect="1"/>
          </p:cNvPicPr>
          <p:nvPr/>
        </p:nvPicPr>
        <p:blipFill>
          <a:blip r:embed="rId11"/>
          <a:stretch>
            <a:fillRect/>
          </a:stretch>
        </p:blipFill>
        <p:spPr>
          <a:xfrm>
            <a:off x="1132570" y="1925308"/>
            <a:ext cx="6878862" cy="3987692"/>
          </a:xfrm>
          <a:prstGeom prst="rect">
            <a:avLst/>
          </a:prstGeom>
        </p:spPr>
      </p:pic>
      <p:pic>
        <p:nvPicPr>
          <p:cNvPr id="37" name="Picture 36">
            <a:extLst>
              <a:ext uri="{FF2B5EF4-FFF2-40B4-BE49-F238E27FC236}">
                <a16:creationId xmlns:a16="http://schemas.microsoft.com/office/drawing/2014/main" id="{1BADB0D6-7FF9-4AD7-AEEC-316804DC4A42}"/>
              </a:ext>
            </a:extLst>
          </p:cNvPr>
          <p:cNvPicPr>
            <a:picLocks noChangeAspect="1"/>
          </p:cNvPicPr>
          <p:nvPr/>
        </p:nvPicPr>
        <p:blipFill>
          <a:blip r:embed="rId12"/>
          <a:stretch>
            <a:fillRect/>
          </a:stretch>
        </p:blipFill>
        <p:spPr>
          <a:xfrm>
            <a:off x="1132570" y="1925308"/>
            <a:ext cx="6878862" cy="3987692"/>
          </a:xfrm>
          <a:prstGeom prst="rect">
            <a:avLst/>
          </a:prstGeom>
        </p:spPr>
      </p:pic>
      <p:sp>
        <p:nvSpPr>
          <p:cNvPr id="9" name="Contenidor de peu de pàgina 8"/>
          <p:cNvSpPr>
            <a:spLocks noGrp="1"/>
          </p:cNvSpPr>
          <p:nvPr>
            <p:ph type="ftr" sz="quarter" idx="11"/>
          </p:nvPr>
        </p:nvSpPr>
        <p:spPr/>
        <p:txBody>
          <a:bodyPr/>
          <a:lstStyle/>
          <a:p>
            <a:pPr defTabSz="844083"/>
            <a:r>
              <a:rPr lang="ca-ES">
                <a:solidFill>
                  <a:prstClr val="black">
                    <a:tint val="75000"/>
                  </a:prstClr>
                </a:solidFill>
                <a:latin typeface="Calibri"/>
              </a:rPr>
              <a:t>PMSM motor control</a:t>
            </a:r>
          </a:p>
        </p:txBody>
      </p:sp>
      <p:sp>
        <p:nvSpPr>
          <p:cNvPr id="22" name="Contenidor de contingut 2">
            <a:extLst>
              <a:ext uri="{FF2B5EF4-FFF2-40B4-BE49-F238E27FC236}">
                <a16:creationId xmlns:a16="http://schemas.microsoft.com/office/drawing/2014/main" id="{2981AD2C-85BE-4C78-B414-0286ECDF0713}"/>
              </a:ext>
            </a:extLst>
          </p:cNvPr>
          <p:cNvSpPr>
            <a:spLocks noGrp="1"/>
          </p:cNvSpPr>
          <p:nvPr>
            <p:ph idx="1"/>
          </p:nvPr>
        </p:nvSpPr>
        <p:spPr>
          <a:xfrm>
            <a:off x="332308" y="1593000"/>
            <a:ext cx="8307692" cy="4320000"/>
          </a:xfrm>
        </p:spPr>
        <p:txBody>
          <a:bodyPr>
            <a:normAutofit/>
          </a:bodyPr>
          <a:lstStyle/>
          <a:p>
            <a:pPr marL="422041" indent="0">
              <a:buNone/>
            </a:pPr>
            <a:r>
              <a:rPr lang="en-GB" sz="2585" dirty="0"/>
              <a:t>Case 1.5</a:t>
            </a:r>
          </a:p>
        </p:txBody>
      </p:sp>
      <p:sp>
        <p:nvSpPr>
          <p:cNvPr id="5" name="Títol 1">
            <a:extLst>
              <a:ext uri="{FF2B5EF4-FFF2-40B4-BE49-F238E27FC236}">
                <a16:creationId xmlns:a16="http://schemas.microsoft.com/office/drawing/2014/main" id="{4A90FA5B-32B3-473A-8609-00834D2E3369}"/>
              </a:ext>
            </a:extLst>
          </p:cNvPr>
          <p:cNvSpPr txBox="1">
            <a:spLocks/>
          </p:cNvSpPr>
          <p:nvPr/>
        </p:nvSpPr>
        <p:spPr>
          <a:xfrm>
            <a:off x="332308" y="596077"/>
            <a:ext cx="8307692" cy="996923"/>
          </a:xfrm>
          <a:prstGeom prst="rect">
            <a:avLst/>
          </a:prstGeom>
        </p:spPr>
        <p:txBody>
          <a:bodyPr vert="horz" lIns="84406" tIns="42203" rIns="84406" bIns="42203"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4062">
                <a:solidFill>
                  <a:schemeClr val="bg1">
                    <a:lumMod val="75000"/>
                  </a:schemeClr>
                </a:solidFill>
              </a:rPr>
              <a:t>Trajectories for a SPMSM</a:t>
            </a:r>
            <a:endParaRPr lang="en-GB" sz="4062" dirty="0">
              <a:solidFill>
                <a:schemeClr val="bg1">
                  <a:lumMod val="75000"/>
                </a:schemeClr>
              </a:solidFill>
            </a:endParaRPr>
          </a:p>
        </p:txBody>
      </p:sp>
      <p:sp>
        <p:nvSpPr>
          <p:cNvPr id="3" name="Slide Number Placeholder 2">
            <a:extLst>
              <a:ext uri="{FF2B5EF4-FFF2-40B4-BE49-F238E27FC236}">
                <a16:creationId xmlns:a16="http://schemas.microsoft.com/office/drawing/2014/main" id="{B3497BBF-0BD2-4EF1-B481-21A912AA2597}"/>
              </a:ext>
            </a:extLst>
          </p:cNvPr>
          <p:cNvSpPr>
            <a:spLocks noGrp="1"/>
          </p:cNvSpPr>
          <p:nvPr>
            <p:ph type="sldNum" sz="quarter" idx="12"/>
          </p:nvPr>
        </p:nvSpPr>
        <p:spPr/>
        <p:txBody>
          <a:bodyPr/>
          <a:lstStyle/>
          <a:p>
            <a:fld id="{AC73A611-7CB3-407B-8955-E73429FEB09D}" type="slidenum">
              <a:rPr lang="ca-ES" smtClean="0"/>
              <a:pPr/>
              <a:t>48</a:t>
            </a:fld>
            <a:endParaRPr lang="ca-ES"/>
          </a:p>
        </p:txBody>
      </p:sp>
    </p:spTree>
    <p:extLst>
      <p:ext uri="{BB962C8B-B14F-4D97-AF65-F5344CB8AC3E}">
        <p14:creationId xmlns:p14="http://schemas.microsoft.com/office/powerpoint/2010/main" val="11468757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9"/>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30"/>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31"/>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32"/>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33"/>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34"/>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38"/>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36"/>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a:extLst>
              <a:ext uri="{FF2B5EF4-FFF2-40B4-BE49-F238E27FC236}">
                <a16:creationId xmlns:a16="http://schemas.microsoft.com/office/drawing/2014/main" id="{0F2E52F6-057D-413C-805D-1313029350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8462" y="1925308"/>
            <a:ext cx="4320000" cy="4320000"/>
          </a:xfrm>
          <a:prstGeom prst="rect">
            <a:avLst/>
          </a:prstGeom>
        </p:spPr>
      </p:pic>
      <p:pic>
        <p:nvPicPr>
          <p:cNvPr id="6" name="Picture 4">
            <a:extLst>
              <a:ext uri="{FF2B5EF4-FFF2-40B4-BE49-F238E27FC236}">
                <a16:creationId xmlns:a16="http://schemas.microsoft.com/office/drawing/2014/main" id="{BE521966-CD08-4588-991E-EC915DF62444}"/>
              </a:ext>
            </a:extLst>
          </p:cNvPr>
          <p:cNvPicPr>
            <a:picLocks noChangeAspect="1"/>
          </p:cNvPicPr>
          <p:nvPr/>
        </p:nvPicPr>
        <p:blipFill>
          <a:blip r:embed="rId3"/>
          <a:stretch>
            <a:fillRect/>
          </a:stretch>
        </p:blipFill>
        <p:spPr>
          <a:xfrm>
            <a:off x="-930461" y="2091462"/>
            <a:ext cx="6878862" cy="3987692"/>
          </a:xfrm>
          <a:prstGeom prst="rect">
            <a:avLst/>
          </a:prstGeom>
        </p:spPr>
      </p:pic>
      <p:pic>
        <p:nvPicPr>
          <p:cNvPr id="4" name="Picture 3">
            <a:extLst>
              <a:ext uri="{FF2B5EF4-FFF2-40B4-BE49-F238E27FC236}">
                <a16:creationId xmlns:a16="http://schemas.microsoft.com/office/drawing/2014/main" id="{A012593C-1890-47BE-8280-8254DEBFA214}"/>
              </a:ext>
            </a:extLst>
          </p:cNvPr>
          <p:cNvPicPr>
            <a:picLocks noChangeAspect="1"/>
          </p:cNvPicPr>
          <p:nvPr/>
        </p:nvPicPr>
        <p:blipFill>
          <a:blip r:embed="rId4"/>
          <a:stretch>
            <a:fillRect/>
          </a:stretch>
        </p:blipFill>
        <p:spPr>
          <a:xfrm>
            <a:off x="-930461" y="2091462"/>
            <a:ext cx="6878862" cy="3987692"/>
          </a:xfrm>
          <a:prstGeom prst="rect">
            <a:avLst/>
          </a:prstGeom>
        </p:spPr>
      </p:pic>
      <p:pic>
        <p:nvPicPr>
          <p:cNvPr id="3" name="Picture 2">
            <a:extLst>
              <a:ext uri="{FF2B5EF4-FFF2-40B4-BE49-F238E27FC236}">
                <a16:creationId xmlns:a16="http://schemas.microsoft.com/office/drawing/2014/main" id="{0061F5D6-6AFB-4D9D-87AB-50EBD13BFA85}"/>
              </a:ext>
            </a:extLst>
          </p:cNvPr>
          <p:cNvPicPr>
            <a:picLocks noChangeAspect="1"/>
          </p:cNvPicPr>
          <p:nvPr/>
        </p:nvPicPr>
        <p:blipFill>
          <a:blip r:embed="rId5"/>
          <a:stretch>
            <a:fillRect/>
          </a:stretch>
        </p:blipFill>
        <p:spPr>
          <a:xfrm>
            <a:off x="-930461" y="2091462"/>
            <a:ext cx="6878862" cy="3987692"/>
          </a:xfrm>
          <a:prstGeom prst="rect">
            <a:avLst/>
          </a:prstGeom>
        </p:spPr>
      </p:pic>
      <p:pic>
        <p:nvPicPr>
          <p:cNvPr id="2" name="Picture 1">
            <a:extLst>
              <a:ext uri="{FF2B5EF4-FFF2-40B4-BE49-F238E27FC236}">
                <a16:creationId xmlns:a16="http://schemas.microsoft.com/office/drawing/2014/main" id="{9CCDCD34-9BB8-47CC-A4C1-E12163DC8552}"/>
              </a:ext>
            </a:extLst>
          </p:cNvPr>
          <p:cNvPicPr>
            <a:picLocks noChangeAspect="1"/>
          </p:cNvPicPr>
          <p:nvPr/>
        </p:nvPicPr>
        <p:blipFill>
          <a:blip r:embed="rId6"/>
          <a:stretch>
            <a:fillRect/>
          </a:stretch>
        </p:blipFill>
        <p:spPr>
          <a:xfrm>
            <a:off x="-930461" y="2091462"/>
            <a:ext cx="6878862" cy="3987692"/>
          </a:xfrm>
          <a:prstGeom prst="rect">
            <a:avLst/>
          </a:prstGeom>
        </p:spPr>
      </p:pic>
      <p:sp>
        <p:nvSpPr>
          <p:cNvPr id="9" name="Contenidor de peu de pàgina 8"/>
          <p:cNvSpPr>
            <a:spLocks noGrp="1"/>
          </p:cNvSpPr>
          <p:nvPr>
            <p:ph type="ftr" sz="quarter" idx="11"/>
          </p:nvPr>
        </p:nvSpPr>
        <p:spPr/>
        <p:txBody>
          <a:bodyPr/>
          <a:lstStyle/>
          <a:p>
            <a:pPr defTabSz="844083"/>
            <a:r>
              <a:rPr lang="ca-ES">
                <a:solidFill>
                  <a:prstClr val="black">
                    <a:tint val="75000"/>
                  </a:prstClr>
                </a:solidFill>
                <a:latin typeface="Calibri"/>
              </a:rPr>
              <a:t>PMSM motor control</a:t>
            </a:r>
          </a:p>
        </p:txBody>
      </p:sp>
      <p:sp>
        <p:nvSpPr>
          <p:cNvPr id="22" name="Contenidor de contingut 2">
            <a:extLst>
              <a:ext uri="{FF2B5EF4-FFF2-40B4-BE49-F238E27FC236}">
                <a16:creationId xmlns:a16="http://schemas.microsoft.com/office/drawing/2014/main" id="{2981AD2C-85BE-4C78-B414-0286ECDF0713}"/>
              </a:ext>
            </a:extLst>
          </p:cNvPr>
          <p:cNvSpPr>
            <a:spLocks noGrp="1"/>
          </p:cNvSpPr>
          <p:nvPr>
            <p:ph idx="1"/>
          </p:nvPr>
        </p:nvSpPr>
        <p:spPr>
          <a:xfrm>
            <a:off x="332308" y="1593000"/>
            <a:ext cx="8307692" cy="4320000"/>
          </a:xfrm>
        </p:spPr>
        <p:txBody>
          <a:bodyPr>
            <a:normAutofit/>
          </a:bodyPr>
          <a:lstStyle/>
          <a:p>
            <a:pPr marL="422041" indent="0">
              <a:buNone/>
            </a:pPr>
            <a:r>
              <a:rPr lang="en-GB" sz="2585" dirty="0">
                <a:solidFill>
                  <a:schemeClr val="bg1">
                    <a:lumMod val="75000"/>
                  </a:schemeClr>
                </a:solidFill>
              </a:rPr>
              <a:t>Case 1.5</a:t>
            </a:r>
          </a:p>
        </p:txBody>
      </p:sp>
      <p:sp>
        <p:nvSpPr>
          <p:cNvPr id="5" name="Títol 1">
            <a:extLst>
              <a:ext uri="{FF2B5EF4-FFF2-40B4-BE49-F238E27FC236}">
                <a16:creationId xmlns:a16="http://schemas.microsoft.com/office/drawing/2014/main" id="{4A90FA5B-32B3-473A-8609-00834D2E3369}"/>
              </a:ext>
            </a:extLst>
          </p:cNvPr>
          <p:cNvSpPr txBox="1">
            <a:spLocks/>
          </p:cNvSpPr>
          <p:nvPr/>
        </p:nvSpPr>
        <p:spPr>
          <a:xfrm>
            <a:off x="332308" y="596077"/>
            <a:ext cx="8307692" cy="996923"/>
          </a:xfrm>
          <a:prstGeom prst="rect">
            <a:avLst/>
          </a:prstGeom>
        </p:spPr>
        <p:txBody>
          <a:bodyPr vert="horz" lIns="84406" tIns="42203" rIns="84406" bIns="42203"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4062">
                <a:solidFill>
                  <a:schemeClr val="bg1">
                    <a:lumMod val="75000"/>
                  </a:schemeClr>
                </a:solidFill>
              </a:rPr>
              <a:t>Trajectories for a SPMSM</a:t>
            </a:r>
            <a:endParaRPr lang="en-GB" sz="4062" dirty="0">
              <a:solidFill>
                <a:schemeClr val="bg1">
                  <a:lumMod val="75000"/>
                </a:schemeClr>
              </a:solidFill>
            </a:endParaRPr>
          </a:p>
        </p:txBody>
      </p:sp>
      <p:sp>
        <p:nvSpPr>
          <p:cNvPr id="10" name="Slide Number Placeholder 9">
            <a:extLst>
              <a:ext uri="{FF2B5EF4-FFF2-40B4-BE49-F238E27FC236}">
                <a16:creationId xmlns:a16="http://schemas.microsoft.com/office/drawing/2014/main" id="{73566AEC-A967-47B8-AD6D-40BBE169F5CF}"/>
              </a:ext>
            </a:extLst>
          </p:cNvPr>
          <p:cNvSpPr>
            <a:spLocks noGrp="1"/>
          </p:cNvSpPr>
          <p:nvPr>
            <p:ph type="sldNum" sz="quarter" idx="12"/>
          </p:nvPr>
        </p:nvSpPr>
        <p:spPr/>
        <p:txBody>
          <a:bodyPr/>
          <a:lstStyle/>
          <a:p>
            <a:fld id="{AC73A611-7CB3-407B-8955-E73429FEB09D}" type="slidenum">
              <a:rPr lang="ca-ES" smtClean="0"/>
              <a:pPr/>
              <a:t>49</a:t>
            </a:fld>
            <a:endParaRPr lang="ca-ES"/>
          </a:p>
        </p:txBody>
      </p:sp>
    </p:spTree>
    <p:extLst>
      <p:ext uri="{BB962C8B-B14F-4D97-AF65-F5344CB8AC3E}">
        <p14:creationId xmlns:p14="http://schemas.microsoft.com/office/powerpoint/2010/main" val="1361155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3"/>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5 Título"/>
          <p:cNvSpPr>
            <a:spLocks noGrp="1"/>
          </p:cNvSpPr>
          <p:nvPr>
            <p:ph type="title"/>
          </p:nvPr>
        </p:nvSpPr>
        <p:spPr/>
        <p:txBody>
          <a:bodyPr>
            <a:normAutofit/>
          </a:bodyPr>
          <a:lstStyle/>
          <a:p>
            <a:r>
              <a:rPr lang="en-GB" noProof="0" dirty="0"/>
              <a:t>Electrical </a:t>
            </a:r>
            <a:r>
              <a:rPr lang="en-GB" dirty="0"/>
              <a:t>and</a:t>
            </a:r>
            <a:r>
              <a:rPr lang="en-GB" noProof="0" dirty="0"/>
              <a:t> Torque equations</a:t>
            </a:r>
          </a:p>
        </p:txBody>
      </p:sp>
      <p:sp>
        <p:nvSpPr>
          <p:cNvPr id="4" name="Content Placeholder 3">
            <a:extLst>
              <a:ext uri="{FF2B5EF4-FFF2-40B4-BE49-F238E27FC236}">
                <a16:creationId xmlns:a16="http://schemas.microsoft.com/office/drawing/2014/main" id="{57186904-4A6A-4854-BDA0-EA0D9E6666D8}"/>
              </a:ext>
            </a:extLst>
          </p:cNvPr>
          <p:cNvSpPr>
            <a:spLocks noGrp="1"/>
          </p:cNvSpPr>
          <p:nvPr>
            <p:ph idx="1"/>
          </p:nvPr>
        </p:nvSpPr>
        <p:spPr>
          <a:xfrm>
            <a:off x="332308" y="1593000"/>
            <a:ext cx="8307692" cy="4320000"/>
          </a:xfrm>
        </p:spPr>
        <p:txBody>
          <a:bodyPr>
            <a:normAutofit lnSpcReduction="10000"/>
          </a:bodyPr>
          <a:lstStyle/>
          <a:p>
            <a:pPr marL="0" indent="0">
              <a:buNone/>
            </a:pPr>
            <a:r>
              <a:rPr lang="en-GB" dirty="0"/>
              <a:t>Considerations:</a:t>
            </a:r>
          </a:p>
          <a:p>
            <a:pPr lvl="1"/>
            <a:r>
              <a:rPr lang="en-GB" dirty="0"/>
              <a:t>Sinusoidal distribution windings at 120°E each phase.</a:t>
            </a:r>
          </a:p>
          <a:p>
            <a:pPr lvl="1"/>
            <a:r>
              <a:rPr lang="en-GB" dirty="0"/>
              <a:t>Negligible thermal effects on magnetic core, windings and magnets.</a:t>
            </a:r>
          </a:p>
          <a:p>
            <a:pPr lvl="1"/>
            <a:r>
              <a:rPr lang="en-GB" dirty="0">
                <a:sym typeface="Wingdings" panose="05000000000000000000" pitchFamily="2" charset="2"/>
              </a:rPr>
              <a:t>Negligible magnetic core saturation  Lineal performance.</a:t>
            </a:r>
          </a:p>
          <a:p>
            <a:pPr lvl="1"/>
            <a:r>
              <a:rPr lang="en-GB"/>
              <a:t>Static </a:t>
            </a:r>
            <a:r>
              <a:rPr lang="en-GB" dirty="0"/>
              <a:t>three-phase base A,B,C </a:t>
            </a:r>
            <a:r>
              <a:rPr lang="en-GB" dirty="0">
                <a:sym typeface="Wingdings" panose="05000000000000000000" pitchFamily="2" charset="2"/>
              </a:rPr>
              <a:t></a:t>
            </a:r>
            <a:r>
              <a:rPr lang="en-GB" dirty="0"/>
              <a:t> rotatory two-phase </a:t>
            </a:r>
            <a:r>
              <a:rPr lang="en-GB" dirty="0" err="1"/>
              <a:t>dq</a:t>
            </a:r>
            <a:r>
              <a:rPr lang="en-GB" dirty="0"/>
              <a:t> (</a:t>
            </a:r>
            <a:r>
              <a:rPr lang="en-GB" dirty="0">
                <a:sym typeface="Wingdings" panose="05000000000000000000" pitchFamily="2" charset="2"/>
              </a:rPr>
              <a:t>Park Transformation)</a:t>
            </a:r>
          </a:p>
          <a:p>
            <a:pPr lvl="1"/>
            <a:endParaRPr lang="en-GB" dirty="0"/>
          </a:p>
        </p:txBody>
      </p:sp>
      <p:sp>
        <p:nvSpPr>
          <p:cNvPr id="2" name="Footer Placeholder 1">
            <a:extLst>
              <a:ext uri="{FF2B5EF4-FFF2-40B4-BE49-F238E27FC236}">
                <a16:creationId xmlns:a16="http://schemas.microsoft.com/office/drawing/2014/main" id="{889661B4-F7B5-46ED-A8DE-4FC1762201A9}"/>
              </a:ext>
            </a:extLst>
          </p:cNvPr>
          <p:cNvSpPr>
            <a:spLocks noGrp="1"/>
          </p:cNvSpPr>
          <p:nvPr>
            <p:ph type="ftr" sz="quarter" idx="11"/>
          </p:nvPr>
        </p:nvSpPr>
        <p:spPr/>
        <p:txBody>
          <a:bodyPr/>
          <a:lstStyle/>
          <a:p>
            <a:r>
              <a:rPr lang="ca-ES"/>
              <a:t>PMSM motor control</a:t>
            </a:r>
            <a:endParaRPr lang="ca-ES" dirty="0"/>
          </a:p>
        </p:txBody>
      </p:sp>
      <p:sp>
        <p:nvSpPr>
          <p:cNvPr id="5" name="Slide Number Placeholder 4">
            <a:extLst>
              <a:ext uri="{FF2B5EF4-FFF2-40B4-BE49-F238E27FC236}">
                <a16:creationId xmlns:a16="http://schemas.microsoft.com/office/drawing/2014/main" id="{9BF56261-C426-4628-8303-96E8294596CC}"/>
              </a:ext>
            </a:extLst>
          </p:cNvPr>
          <p:cNvSpPr>
            <a:spLocks noGrp="1"/>
          </p:cNvSpPr>
          <p:nvPr>
            <p:ph type="sldNum" sz="quarter" idx="12"/>
          </p:nvPr>
        </p:nvSpPr>
        <p:spPr/>
        <p:txBody>
          <a:bodyPr/>
          <a:lstStyle/>
          <a:p>
            <a:fld id="{AC73A611-7CB3-407B-8955-E73429FEB09D}" type="slidenum">
              <a:rPr lang="ca-ES" smtClean="0"/>
              <a:pPr/>
              <a:t>5</a:t>
            </a:fld>
            <a:endParaRPr lang="ca-ES"/>
          </a:p>
        </p:txBody>
      </p:sp>
    </p:spTree>
    <p:extLst>
      <p:ext uri="{BB962C8B-B14F-4D97-AF65-F5344CB8AC3E}">
        <p14:creationId xmlns:p14="http://schemas.microsoft.com/office/powerpoint/2010/main" val="3225626018"/>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idor de peu de pàgina 8"/>
          <p:cNvSpPr>
            <a:spLocks noGrp="1"/>
          </p:cNvSpPr>
          <p:nvPr>
            <p:ph type="ftr" sz="quarter" idx="11"/>
          </p:nvPr>
        </p:nvSpPr>
        <p:spPr/>
        <p:txBody>
          <a:bodyPr/>
          <a:lstStyle/>
          <a:p>
            <a:pPr defTabSz="844083"/>
            <a:r>
              <a:rPr lang="ca-ES">
                <a:solidFill>
                  <a:prstClr val="black">
                    <a:tint val="75000"/>
                  </a:prstClr>
                </a:solidFill>
                <a:latin typeface="Calibri"/>
              </a:rPr>
              <a:t>PMSM motor control</a:t>
            </a:r>
          </a:p>
        </p:txBody>
      </p:sp>
      <p:sp>
        <p:nvSpPr>
          <p:cNvPr id="22" name="Contenidor de contingut 2">
            <a:extLst>
              <a:ext uri="{FF2B5EF4-FFF2-40B4-BE49-F238E27FC236}">
                <a16:creationId xmlns:a16="http://schemas.microsoft.com/office/drawing/2014/main" id="{2981AD2C-85BE-4C78-B414-0286ECDF0713}"/>
              </a:ext>
            </a:extLst>
          </p:cNvPr>
          <p:cNvSpPr>
            <a:spLocks noGrp="1"/>
          </p:cNvSpPr>
          <p:nvPr>
            <p:ph idx="1"/>
          </p:nvPr>
        </p:nvSpPr>
        <p:spPr>
          <a:xfrm>
            <a:off x="332308" y="1593000"/>
            <a:ext cx="8307692" cy="4320000"/>
          </a:xfrm>
        </p:spPr>
        <p:txBody>
          <a:bodyPr>
            <a:normAutofit/>
          </a:bodyPr>
          <a:lstStyle/>
          <a:p>
            <a:pPr marL="422041" indent="0">
              <a:buNone/>
            </a:pPr>
            <a:r>
              <a:rPr lang="en-GB" sz="2585" dirty="0"/>
              <a:t>Torque Curves Case 1</a:t>
            </a:r>
          </a:p>
        </p:txBody>
      </p:sp>
      <p:sp>
        <p:nvSpPr>
          <p:cNvPr id="5" name="Títol 1">
            <a:extLst>
              <a:ext uri="{FF2B5EF4-FFF2-40B4-BE49-F238E27FC236}">
                <a16:creationId xmlns:a16="http://schemas.microsoft.com/office/drawing/2014/main" id="{4A90FA5B-32B3-473A-8609-00834D2E3369}"/>
              </a:ext>
            </a:extLst>
          </p:cNvPr>
          <p:cNvSpPr txBox="1">
            <a:spLocks/>
          </p:cNvSpPr>
          <p:nvPr/>
        </p:nvSpPr>
        <p:spPr>
          <a:xfrm>
            <a:off x="332308" y="596077"/>
            <a:ext cx="8307692" cy="996923"/>
          </a:xfrm>
          <a:prstGeom prst="rect">
            <a:avLst/>
          </a:prstGeom>
        </p:spPr>
        <p:txBody>
          <a:bodyPr vert="horz" lIns="84406" tIns="42203" rIns="84406" bIns="42203"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4062">
                <a:solidFill>
                  <a:schemeClr val="bg1">
                    <a:lumMod val="75000"/>
                  </a:schemeClr>
                </a:solidFill>
              </a:rPr>
              <a:t>Trajectories for a SPMSM</a:t>
            </a:r>
            <a:endParaRPr lang="en-GB" sz="4062" dirty="0">
              <a:solidFill>
                <a:schemeClr val="bg1">
                  <a:lumMod val="75000"/>
                </a:schemeClr>
              </a:solidFill>
            </a:endParaRPr>
          </a:p>
        </p:txBody>
      </p:sp>
      <p:pic>
        <p:nvPicPr>
          <p:cNvPr id="4" name="Picture 3">
            <a:extLst>
              <a:ext uri="{FF2B5EF4-FFF2-40B4-BE49-F238E27FC236}">
                <a16:creationId xmlns:a16="http://schemas.microsoft.com/office/drawing/2014/main" id="{680F4B1C-4C45-4A83-9651-FE215914DF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8892" y="2257615"/>
            <a:ext cx="4320000" cy="4320000"/>
          </a:xfrm>
          <a:prstGeom prst="rect">
            <a:avLst/>
          </a:prstGeom>
        </p:spPr>
      </p:pic>
      <p:sp>
        <p:nvSpPr>
          <p:cNvPr id="3" name="Slide Number Placeholder 2">
            <a:extLst>
              <a:ext uri="{FF2B5EF4-FFF2-40B4-BE49-F238E27FC236}">
                <a16:creationId xmlns:a16="http://schemas.microsoft.com/office/drawing/2014/main" id="{7A6CDAD4-1719-4A72-914A-79DCA98D8783}"/>
              </a:ext>
            </a:extLst>
          </p:cNvPr>
          <p:cNvSpPr>
            <a:spLocks noGrp="1"/>
          </p:cNvSpPr>
          <p:nvPr>
            <p:ph type="sldNum" sz="quarter" idx="12"/>
          </p:nvPr>
        </p:nvSpPr>
        <p:spPr/>
        <p:txBody>
          <a:bodyPr/>
          <a:lstStyle/>
          <a:p>
            <a:fld id="{AC73A611-7CB3-407B-8955-E73429FEB09D}" type="slidenum">
              <a:rPr lang="ca-ES" smtClean="0"/>
              <a:pPr/>
              <a:t>50</a:t>
            </a:fld>
            <a:endParaRPr lang="ca-ES"/>
          </a:p>
        </p:txBody>
      </p:sp>
    </p:spTree>
    <p:extLst>
      <p:ext uri="{BB962C8B-B14F-4D97-AF65-F5344CB8AC3E}">
        <p14:creationId xmlns:p14="http://schemas.microsoft.com/office/powerpoint/2010/main" val="701105830"/>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p:cNvSpPr>
            <a:spLocks noGrp="1"/>
          </p:cNvSpPr>
          <p:nvPr>
            <p:ph type="title"/>
          </p:nvPr>
        </p:nvSpPr>
        <p:spPr/>
        <p:txBody>
          <a:bodyPr/>
          <a:lstStyle/>
          <a:p>
            <a:r>
              <a:rPr lang="en-GB" noProof="0" dirty="0">
                <a:solidFill>
                  <a:schemeClr val="bg1">
                    <a:lumMod val="75000"/>
                  </a:schemeClr>
                </a:solidFill>
              </a:rPr>
              <a:t>Trajectories for a SPMSM</a:t>
            </a:r>
          </a:p>
        </p:txBody>
      </p:sp>
      <p:sp>
        <p:nvSpPr>
          <p:cNvPr id="6" name="Contenidor de contingut 2">
            <a:extLst>
              <a:ext uri="{FF2B5EF4-FFF2-40B4-BE49-F238E27FC236}">
                <a16:creationId xmlns:a16="http://schemas.microsoft.com/office/drawing/2014/main" id="{F2E51801-40DD-4E19-9A70-281BD0C64A39}"/>
              </a:ext>
            </a:extLst>
          </p:cNvPr>
          <p:cNvSpPr>
            <a:spLocks noGrp="1"/>
          </p:cNvSpPr>
          <p:nvPr>
            <p:ph idx="1"/>
          </p:nvPr>
        </p:nvSpPr>
        <p:spPr>
          <a:xfrm>
            <a:off x="5316923" y="2822538"/>
            <a:ext cx="4486154" cy="2874462"/>
          </a:xfrm>
        </p:spPr>
        <p:txBody>
          <a:bodyPr>
            <a:normAutofit/>
          </a:bodyPr>
          <a:lstStyle/>
          <a:p>
            <a:pPr marL="0" indent="0">
              <a:buNone/>
            </a:pPr>
            <a:r>
              <a:rPr lang="en-GB" sz="1846" u="sng" dirty="0"/>
              <a:t>Trajectory 1: </a:t>
            </a:r>
          </a:p>
          <a:p>
            <a:pPr marL="0" indent="0">
              <a:buNone/>
            </a:pPr>
            <a:r>
              <a:rPr lang="en-GB" sz="1846" dirty="0"/>
              <a:t>MTPA + CVLC</a:t>
            </a:r>
          </a:p>
          <a:p>
            <a:pPr marL="0" indent="0">
              <a:buNone/>
            </a:pPr>
            <a:endParaRPr lang="en-GB" sz="1846" dirty="0"/>
          </a:p>
          <a:p>
            <a:pPr marL="0" indent="0">
              <a:buNone/>
            </a:pPr>
            <a:r>
              <a:rPr lang="en-GB" sz="1846" u="sng" dirty="0"/>
              <a:t>Trajectory 2: </a:t>
            </a:r>
          </a:p>
          <a:p>
            <a:pPr marL="0" indent="0">
              <a:buNone/>
            </a:pPr>
            <a:r>
              <a:rPr lang="en-GB" sz="1846" dirty="0"/>
              <a:t>MTPA + CTC + CVLC</a:t>
            </a:r>
          </a:p>
          <a:p>
            <a:pPr marL="0" indent="0">
              <a:buNone/>
            </a:pPr>
            <a:endParaRPr lang="en-GB" sz="1846" dirty="0"/>
          </a:p>
          <a:p>
            <a:pPr marL="0" indent="0">
              <a:buNone/>
            </a:pPr>
            <a:r>
              <a:rPr lang="en-GB" sz="1846" u="sng" dirty="0"/>
              <a:t>Trajectory 3:</a:t>
            </a:r>
          </a:p>
          <a:p>
            <a:pPr marL="0" indent="0">
              <a:buNone/>
            </a:pPr>
            <a:r>
              <a:rPr lang="en-GB" sz="1846" dirty="0"/>
              <a:t>MTPA + CPC + CVLC</a:t>
            </a:r>
          </a:p>
        </p:txBody>
      </p:sp>
      <p:sp>
        <p:nvSpPr>
          <p:cNvPr id="5" name="Contenidor de contingut 2">
            <a:extLst>
              <a:ext uri="{FF2B5EF4-FFF2-40B4-BE49-F238E27FC236}">
                <a16:creationId xmlns:a16="http://schemas.microsoft.com/office/drawing/2014/main" id="{8530B623-46FF-4016-85C4-47C631AE6304}"/>
              </a:ext>
            </a:extLst>
          </p:cNvPr>
          <p:cNvSpPr txBox="1">
            <a:spLocks/>
          </p:cNvSpPr>
          <p:nvPr/>
        </p:nvSpPr>
        <p:spPr>
          <a:xfrm>
            <a:off x="332308" y="1593000"/>
            <a:ext cx="8307692" cy="4320000"/>
          </a:xfrm>
          <a:prstGeom prst="rect">
            <a:avLst/>
          </a:prstGeom>
        </p:spPr>
        <p:txBody>
          <a:bodyPr vert="horz" lIns="84406" tIns="42203" rIns="84406" bIns="42203"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22041" lvl="1" indent="0">
              <a:buNone/>
            </a:pPr>
            <a:r>
              <a:rPr lang="en-GB" sz="2585" dirty="0"/>
              <a:t>Case 2: </a:t>
            </a:r>
            <a:r>
              <a:rPr lang="el-GR" sz="2585" dirty="0"/>
              <a:t>λ</a:t>
            </a:r>
            <a:r>
              <a:rPr lang="es-ES" sz="2585" baseline="-25000" dirty="0"/>
              <a:t>m</a:t>
            </a:r>
            <a:r>
              <a:rPr lang="es-ES" sz="2585" dirty="0"/>
              <a:t>/</a:t>
            </a:r>
            <a:r>
              <a:rPr lang="es-ES" sz="2585" dirty="0" err="1"/>
              <a:t>L</a:t>
            </a:r>
            <a:r>
              <a:rPr lang="es-ES" sz="2585" baseline="-25000" dirty="0" err="1"/>
              <a:t>d</a:t>
            </a:r>
            <a:r>
              <a:rPr lang="es-ES" sz="2585" dirty="0"/>
              <a:t> &gt; </a:t>
            </a:r>
            <a:r>
              <a:rPr lang="es-ES" sz="2585" dirty="0" err="1"/>
              <a:t>i</a:t>
            </a:r>
            <a:r>
              <a:rPr lang="es-ES" sz="2585" baseline="-25000" dirty="0" err="1"/>
              <a:t>max</a:t>
            </a:r>
            <a:endParaRPr lang="en-GB" sz="2585" baseline="-25000" dirty="0"/>
          </a:p>
        </p:txBody>
      </p:sp>
      <p:pic>
        <p:nvPicPr>
          <p:cNvPr id="4" name="Picture 3">
            <a:extLst>
              <a:ext uri="{FF2B5EF4-FFF2-40B4-BE49-F238E27FC236}">
                <a16:creationId xmlns:a16="http://schemas.microsoft.com/office/drawing/2014/main" id="{A3CE0DAF-EF29-4E9D-9C9C-9BC87D72B191}"/>
              </a:ext>
            </a:extLst>
          </p:cNvPr>
          <p:cNvPicPr>
            <a:picLocks noChangeAspect="1"/>
          </p:cNvPicPr>
          <p:nvPr/>
        </p:nvPicPr>
        <p:blipFill>
          <a:blip r:embed="rId2"/>
          <a:stretch>
            <a:fillRect/>
          </a:stretch>
        </p:blipFill>
        <p:spPr>
          <a:xfrm>
            <a:off x="0" y="2423769"/>
            <a:ext cx="5100053" cy="3489231"/>
          </a:xfrm>
          <a:prstGeom prst="rect">
            <a:avLst/>
          </a:prstGeom>
        </p:spPr>
      </p:pic>
      <p:sp>
        <p:nvSpPr>
          <p:cNvPr id="3" name="Footer Placeholder 2">
            <a:extLst>
              <a:ext uri="{FF2B5EF4-FFF2-40B4-BE49-F238E27FC236}">
                <a16:creationId xmlns:a16="http://schemas.microsoft.com/office/drawing/2014/main" id="{3818B9CC-1707-49C3-8DE7-1C22F84159E9}"/>
              </a:ext>
            </a:extLst>
          </p:cNvPr>
          <p:cNvSpPr>
            <a:spLocks noGrp="1"/>
          </p:cNvSpPr>
          <p:nvPr>
            <p:ph type="ftr" sz="quarter" idx="11"/>
          </p:nvPr>
        </p:nvSpPr>
        <p:spPr/>
        <p:txBody>
          <a:bodyPr/>
          <a:lstStyle/>
          <a:p>
            <a:r>
              <a:rPr lang="ca-ES"/>
              <a:t>PMSM motor control</a:t>
            </a:r>
            <a:endParaRPr lang="ca-ES" dirty="0"/>
          </a:p>
        </p:txBody>
      </p:sp>
      <p:sp>
        <p:nvSpPr>
          <p:cNvPr id="8" name="Slide Number Placeholder 7">
            <a:extLst>
              <a:ext uri="{FF2B5EF4-FFF2-40B4-BE49-F238E27FC236}">
                <a16:creationId xmlns:a16="http://schemas.microsoft.com/office/drawing/2014/main" id="{F47AAB68-C5BB-49DB-9228-32E620B0E402}"/>
              </a:ext>
            </a:extLst>
          </p:cNvPr>
          <p:cNvSpPr>
            <a:spLocks noGrp="1"/>
          </p:cNvSpPr>
          <p:nvPr>
            <p:ph type="sldNum" sz="quarter" idx="12"/>
          </p:nvPr>
        </p:nvSpPr>
        <p:spPr/>
        <p:txBody>
          <a:bodyPr/>
          <a:lstStyle/>
          <a:p>
            <a:fld id="{AC73A611-7CB3-407B-8955-E73429FEB09D}" type="slidenum">
              <a:rPr lang="ca-ES" smtClean="0"/>
              <a:pPr/>
              <a:t>51</a:t>
            </a:fld>
            <a:endParaRPr lang="ca-ES"/>
          </a:p>
        </p:txBody>
      </p:sp>
    </p:spTree>
    <p:extLst>
      <p:ext uri="{BB962C8B-B14F-4D97-AF65-F5344CB8AC3E}">
        <p14:creationId xmlns:p14="http://schemas.microsoft.com/office/powerpoint/2010/main" val="2425007703"/>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idor de peu de pàgina 8"/>
          <p:cNvSpPr>
            <a:spLocks noGrp="1"/>
          </p:cNvSpPr>
          <p:nvPr>
            <p:ph type="ftr" sz="quarter" idx="11"/>
          </p:nvPr>
        </p:nvSpPr>
        <p:spPr/>
        <p:txBody>
          <a:bodyPr/>
          <a:lstStyle/>
          <a:p>
            <a:pPr defTabSz="844083"/>
            <a:r>
              <a:rPr lang="ca-ES">
                <a:solidFill>
                  <a:prstClr val="black">
                    <a:tint val="75000"/>
                  </a:prstClr>
                </a:solidFill>
                <a:latin typeface="Calibri"/>
              </a:rPr>
              <a:t>PMSM motor control</a:t>
            </a:r>
          </a:p>
        </p:txBody>
      </p:sp>
      <p:sp>
        <p:nvSpPr>
          <p:cNvPr id="22" name="Contenidor de contingut 2">
            <a:extLst>
              <a:ext uri="{FF2B5EF4-FFF2-40B4-BE49-F238E27FC236}">
                <a16:creationId xmlns:a16="http://schemas.microsoft.com/office/drawing/2014/main" id="{2981AD2C-85BE-4C78-B414-0286ECDF0713}"/>
              </a:ext>
            </a:extLst>
          </p:cNvPr>
          <p:cNvSpPr>
            <a:spLocks noGrp="1"/>
          </p:cNvSpPr>
          <p:nvPr>
            <p:ph idx="1"/>
          </p:nvPr>
        </p:nvSpPr>
        <p:spPr>
          <a:xfrm>
            <a:off x="332308" y="1593000"/>
            <a:ext cx="8307692" cy="4320000"/>
          </a:xfrm>
        </p:spPr>
        <p:txBody>
          <a:bodyPr>
            <a:normAutofit/>
          </a:bodyPr>
          <a:lstStyle/>
          <a:p>
            <a:pPr marL="422041" indent="0">
              <a:buNone/>
            </a:pPr>
            <a:r>
              <a:rPr lang="en-GB" sz="2585" dirty="0"/>
              <a:t>Case 2.1</a:t>
            </a:r>
          </a:p>
        </p:txBody>
      </p:sp>
      <p:sp>
        <p:nvSpPr>
          <p:cNvPr id="5" name="Títol 1">
            <a:extLst>
              <a:ext uri="{FF2B5EF4-FFF2-40B4-BE49-F238E27FC236}">
                <a16:creationId xmlns:a16="http://schemas.microsoft.com/office/drawing/2014/main" id="{36781277-6605-4434-AC78-6DE837266414}"/>
              </a:ext>
            </a:extLst>
          </p:cNvPr>
          <p:cNvSpPr txBox="1">
            <a:spLocks/>
          </p:cNvSpPr>
          <p:nvPr/>
        </p:nvSpPr>
        <p:spPr>
          <a:xfrm>
            <a:off x="332308" y="596077"/>
            <a:ext cx="8307692" cy="996923"/>
          </a:xfrm>
          <a:prstGeom prst="rect">
            <a:avLst/>
          </a:prstGeom>
        </p:spPr>
        <p:txBody>
          <a:bodyPr vert="horz" lIns="84406" tIns="42203" rIns="84406" bIns="42203"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4062">
                <a:solidFill>
                  <a:schemeClr val="bg1">
                    <a:lumMod val="75000"/>
                  </a:schemeClr>
                </a:solidFill>
              </a:rPr>
              <a:t>Trajectories for a SPMSM</a:t>
            </a:r>
            <a:endParaRPr lang="en-GB" sz="4062" dirty="0">
              <a:solidFill>
                <a:schemeClr val="bg1">
                  <a:lumMod val="75000"/>
                </a:schemeClr>
              </a:solidFill>
            </a:endParaRPr>
          </a:p>
        </p:txBody>
      </p:sp>
      <p:pic>
        <p:nvPicPr>
          <p:cNvPr id="2" name="Picture 1">
            <a:extLst>
              <a:ext uri="{FF2B5EF4-FFF2-40B4-BE49-F238E27FC236}">
                <a16:creationId xmlns:a16="http://schemas.microsoft.com/office/drawing/2014/main" id="{039DD33B-E3E3-45D9-9666-92ECD7F59D01}"/>
              </a:ext>
            </a:extLst>
          </p:cNvPr>
          <p:cNvPicPr>
            <a:picLocks noChangeAspect="1"/>
          </p:cNvPicPr>
          <p:nvPr/>
        </p:nvPicPr>
        <p:blipFill>
          <a:blip r:embed="rId2"/>
          <a:stretch>
            <a:fillRect/>
          </a:stretch>
        </p:blipFill>
        <p:spPr>
          <a:xfrm>
            <a:off x="1133169" y="1925308"/>
            <a:ext cx="6767553" cy="3987692"/>
          </a:xfrm>
          <a:prstGeom prst="rect">
            <a:avLst/>
          </a:prstGeom>
        </p:spPr>
      </p:pic>
      <p:pic>
        <p:nvPicPr>
          <p:cNvPr id="3" name="Picture 2">
            <a:extLst>
              <a:ext uri="{FF2B5EF4-FFF2-40B4-BE49-F238E27FC236}">
                <a16:creationId xmlns:a16="http://schemas.microsoft.com/office/drawing/2014/main" id="{1828D28E-AE75-4DBA-A7C3-564C50FCBE47}"/>
              </a:ext>
            </a:extLst>
          </p:cNvPr>
          <p:cNvPicPr>
            <a:picLocks noChangeAspect="1"/>
          </p:cNvPicPr>
          <p:nvPr/>
        </p:nvPicPr>
        <p:blipFill>
          <a:blip r:embed="rId3"/>
          <a:stretch>
            <a:fillRect/>
          </a:stretch>
        </p:blipFill>
        <p:spPr>
          <a:xfrm>
            <a:off x="1133169" y="1925308"/>
            <a:ext cx="6767553" cy="3987692"/>
          </a:xfrm>
          <a:prstGeom prst="rect">
            <a:avLst/>
          </a:prstGeom>
        </p:spPr>
      </p:pic>
      <p:pic>
        <p:nvPicPr>
          <p:cNvPr id="4" name="Picture 3">
            <a:extLst>
              <a:ext uri="{FF2B5EF4-FFF2-40B4-BE49-F238E27FC236}">
                <a16:creationId xmlns:a16="http://schemas.microsoft.com/office/drawing/2014/main" id="{C2F8C97A-2B47-4C25-A867-291AC7CD0D45}"/>
              </a:ext>
            </a:extLst>
          </p:cNvPr>
          <p:cNvPicPr>
            <a:picLocks noChangeAspect="1"/>
          </p:cNvPicPr>
          <p:nvPr/>
        </p:nvPicPr>
        <p:blipFill>
          <a:blip r:embed="rId4"/>
          <a:stretch>
            <a:fillRect/>
          </a:stretch>
        </p:blipFill>
        <p:spPr>
          <a:xfrm>
            <a:off x="1133169" y="1925308"/>
            <a:ext cx="6767553" cy="3987692"/>
          </a:xfrm>
          <a:prstGeom prst="rect">
            <a:avLst/>
          </a:prstGeom>
        </p:spPr>
      </p:pic>
      <p:pic>
        <p:nvPicPr>
          <p:cNvPr id="6" name="Picture 5">
            <a:extLst>
              <a:ext uri="{FF2B5EF4-FFF2-40B4-BE49-F238E27FC236}">
                <a16:creationId xmlns:a16="http://schemas.microsoft.com/office/drawing/2014/main" id="{566D2D43-195E-4F4C-8DEF-8AC77964260A}"/>
              </a:ext>
            </a:extLst>
          </p:cNvPr>
          <p:cNvPicPr>
            <a:picLocks noChangeAspect="1"/>
          </p:cNvPicPr>
          <p:nvPr/>
        </p:nvPicPr>
        <p:blipFill>
          <a:blip r:embed="rId5"/>
          <a:stretch>
            <a:fillRect/>
          </a:stretch>
        </p:blipFill>
        <p:spPr>
          <a:xfrm>
            <a:off x="1133169" y="1925308"/>
            <a:ext cx="6767553" cy="3987692"/>
          </a:xfrm>
          <a:prstGeom prst="rect">
            <a:avLst/>
          </a:prstGeom>
        </p:spPr>
      </p:pic>
      <p:pic>
        <p:nvPicPr>
          <p:cNvPr id="7" name="Picture 6">
            <a:extLst>
              <a:ext uri="{FF2B5EF4-FFF2-40B4-BE49-F238E27FC236}">
                <a16:creationId xmlns:a16="http://schemas.microsoft.com/office/drawing/2014/main" id="{1DD91836-7318-4AF0-A475-DEF06BABC348}"/>
              </a:ext>
            </a:extLst>
          </p:cNvPr>
          <p:cNvPicPr>
            <a:picLocks noChangeAspect="1"/>
          </p:cNvPicPr>
          <p:nvPr/>
        </p:nvPicPr>
        <p:blipFill>
          <a:blip r:embed="rId6"/>
          <a:stretch>
            <a:fillRect/>
          </a:stretch>
        </p:blipFill>
        <p:spPr>
          <a:xfrm>
            <a:off x="1133169" y="1925308"/>
            <a:ext cx="6767553" cy="3987692"/>
          </a:xfrm>
          <a:prstGeom prst="rect">
            <a:avLst/>
          </a:prstGeom>
        </p:spPr>
      </p:pic>
      <p:pic>
        <p:nvPicPr>
          <p:cNvPr id="8" name="Picture 7">
            <a:extLst>
              <a:ext uri="{FF2B5EF4-FFF2-40B4-BE49-F238E27FC236}">
                <a16:creationId xmlns:a16="http://schemas.microsoft.com/office/drawing/2014/main" id="{E3D1C07C-7861-4DE0-B489-E344DF8B0C82}"/>
              </a:ext>
            </a:extLst>
          </p:cNvPr>
          <p:cNvPicPr>
            <a:picLocks noChangeAspect="1"/>
          </p:cNvPicPr>
          <p:nvPr/>
        </p:nvPicPr>
        <p:blipFill>
          <a:blip r:embed="rId7"/>
          <a:stretch>
            <a:fillRect/>
          </a:stretch>
        </p:blipFill>
        <p:spPr>
          <a:xfrm>
            <a:off x="1133169" y="1925308"/>
            <a:ext cx="6767553" cy="3987692"/>
          </a:xfrm>
          <a:prstGeom prst="rect">
            <a:avLst/>
          </a:prstGeom>
        </p:spPr>
      </p:pic>
      <p:pic>
        <p:nvPicPr>
          <p:cNvPr id="10" name="Picture 9">
            <a:extLst>
              <a:ext uri="{FF2B5EF4-FFF2-40B4-BE49-F238E27FC236}">
                <a16:creationId xmlns:a16="http://schemas.microsoft.com/office/drawing/2014/main" id="{121D8D31-08CB-4763-B949-01DC6455BC9D}"/>
              </a:ext>
            </a:extLst>
          </p:cNvPr>
          <p:cNvPicPr>
            <a:picLocks noChangeAspect="1"/>
          </p:cNvPicPr>
          <p:nvPr/>
        </p:nvPicPr>
        <p:blipFill>
          <a:blip r:embed="rId8"/>
          <a:stretch>
            <a:fillRect/>
          </a:stretch>
        </p:blipFill>
        <p:spPr>
          <a:xfrm>
            <a:off x="1133169" y="1925308"/>
            <a:ext cx="6767553" cy="3987692"/>
          </a:xfrm>
          <a:prstGeom prst="rect">
            <a:avLst/>
          </a:prstGeom>
        </p:spPr>
      </p:pic>
      <p:pic>
        <p:nvPicPr>
          <p:cNvPr id="11" name="Picture 10">
            <a:extLst>
              <a:ext uri="{FF2B5EF4-FFF2-40B4-BE49-F238E27FC236}">
                <a16:creationId xmlns:a16="http://schemas.microsoft.com/office/drawing/2014/main" id="{A5BB1D52-A740-4924-8868-71A685FA3F21}"/>
              </a:ext>
            </a:extLst>
          </p:cNvPr>
          <p:cNvPicPr>
            <a:picLocks noChangeAspect="1"/>
          </p:cNvPicPr>
          <p:nvPr/>
        </p:nvPicPr>
        <p:blipFill>
          <a:blip r:embed="rId9"/>
          <a:stretch>
            <a:fillRect/>
          </a:stretch>
        </p:blipFill>
        <p:spPr>
          <a:xfrm>
            <a:off x="1133169" y="1925308"/>
            <a:ext cx="6767553" cy="3987692"/>
          </a:xfrm>
          <a:prstGeom prst="rect">
            <a:avLst/>
          </a:prstGeom>
        </p:spPr>
      </p:pic>
      <p:pic>
        <p:nvPicPr>
          <p:cNvPr id="12" name="Picture 11">
            <a:extLst>
              <a:ext uri="{FF2B5EF4-FFF2-40B4-BE49-F238E27FC236}">
                <a16:creationId xmlns:a16="http://schemas.microsoft.com/office/drawing/2014/main" id="{319346FD-6F96-48EA-B7DF-63D8EB85E6F0}"/>
              </a:ext>
            </a:extLst>
          </p:cNvPr>
          <p:cNvPicPr>
            <a:picLocks noChangeAspect="1"/>
          </p:cNvPicPr>
          <p:nvPr/>
        </p:nvPicPr>
        <p:blipFill>
          <a:blip r:embed="rId10"/>
          <a:stretch>
            <a:fillRect/>
          </a:stretch>
        </p:blipFill>
        <p:spPr>
          <a:xfrm>
            <a:off x="1133169" y="1925308"/>
            <a:ext cx="6767553" cy="3987692"/>
          </a:xfrm>
          <a:prstGeom prst="rect">
            <a:avLst/>
          </a:prstGeom>
        </p:spPr>
      </p:pic>
      <p:pic>
        <p:nvPicPr>
          <p:cNvPr id="13" name="Picture 12">
            <a:extLst>
              <a:ext uri="{FF2B5EF4-FFF2-40B4-BE49-F238E27FC236}">
                <a16:creationId xmlns:a16="http://schemas.microsoft.com/office/drawing/2014/main" id="{E018EF9E-DC2A-4E12-BFD1-C5BC4BEB870F}"/>
              </a:ext>
            </a:extLst>
          </p:cNvPr>
          <p:cNvPicPr>
            <a:picLocks noChangeAspect="1"/>
          </p:cNvPicPr>
          <p:nvPr/>
        </p:nvPicPr>
        <p:blipFill>
          <a:blip r:embed="rId11"/>
          <a:stretch>
            <a:fillRect/>
          </a:stretch>
        </p:blipFill>
        <p:spPr>
          <a:xfrm>
            <a:off x="1133169" y="1925308"/>
            <a:ext cx="6767553" cy="3987692"/>
          </a:xfrm>
          <a:prstGeom prst="rect">
            <a:avLst/>
          </a:prstGeom>
        </p:spPr>
      </p:pic>
      <p:pic>
        <p:nvPicPr>
          <p:cNvPr id="14" name="Picture 13">
            <a:extLst>
              <a:ext uri="{FF2B5EF4-FFF2-40B4-BE49-F238E27FC236}">
                <a16:creationId xmlns:a16="http://schemas.microsoft.com/office/drawing/2014/main" id="{2C6D0810-CA72-4EE3-940D-1328E3D1006A}"/>
              </a:ext>
            </a:extLst>
          </p:cNvPr>
          <p:cNvPicPr>
            <a:picLocks noChangeAspect="1"/>
          </p:cNvPicPr>
          <p:nvPr/>
        </p:nvPicPr>
        <p:blipFill>
          <a:blip r:embed="rId12"/>
          <a:stretch>
            <a:fillRect/>
          </a:stretch>
        </p:blipFill>
        <p:spPr>
          <a:xfrm>
            <a:off x="1133169" y="1925308"/>
            <a:ext cx="6767553" cy="3987692"/>
          </a:xfrm>
          <a:prstGeom prst="rect">
            <a:avLst/>
          </a:prstGeom>
        </p:spPr>
      </p:pic>
      <p:sp>
        <p:nvSpPr>
          <p:cNvPr id="16" name="Slide Number Placeholder 15">
            <a:extLst>
              <a:ext uri="{FF2B5EF4-FFF2-40B4-BE49-F238E27FC236}">
                <a16:creationId xmlns:a16="http://schemas.microsoft.com/office/drawing/2014/main" id="{C5099C20-BDF7-4653-A5F1-D1EA955DF68F}"/>
              </a:ext>
            </a:extLst>
          </p:cNvPr>
          <p:cNvSpPr>
            <a:spLocks noGrp="1"/>
          </p:cNvSpPr>
          <p:nvPr>
            <p:ph type="sldNum" sz="quarter" idx="12"/>
          </p:nvPr>
        </p:nvSpPr>
        <p:spPr/>
        <p:txBody>
          <a:bodyPr/>
          <a:lstStyle/>
          <a:p>
            <a:fld id="{AC73A611-7CB3-407B-8955-E73429FEB09D}" type="slidenum">
              <a:rPr lang="ca-ES" smtClean="0"/>
              <a:pPr/>
              <a:t>52</a:t>
            </a:fld>
            <a:endParaRPr lang="ca-ES"/>
          </a:p>
        </p:txBody>
      </p:sp>
    </p:spTree>
    <p:extLst>
      <p:ext uri="{BB962C8B-B14F-4D97-AF65-F5344CB8AC3E}">
        <p14:creationId xmlns:p14="http://schemas.microsoft.com/office/powerpoint/2010/main" val="10828169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3"/>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7"/>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8"/>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0"/>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1"/>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12"/>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13"/>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5">
            <a:extLst>
              <a:ext uri="{FF2B5EF4-FFF2-40B4-BE49-F238E27FC236}">
                <a16:creationId xmlns:a16="http://schemas.microsoft.com/office/drawing/2014/main" id="{C03F731A-6405-4F17-A251-B474C11566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8462" y="1925308"/>
            <a:ext cx="4320000" cy="4320000"/>
          </a:xfrm>
          <a:prstGeom prst="rect">
            <a:avLst/>
          </a:prstGeom>
        </p:spPr>
      </p:pic>
      <p:pic>
        <p:nvPicPr>
          <p:cNvPr id="14" name="Picture 4">
            <a:extLst>
              <a:ext uri="{FF2B5EF4-FFF2-40B4-BE49-F238E27FC236}">
                <a16:creationId xmlns:a16="http://schemas.microsoft.com/office/drawing/2014/main" id="{DAE023EB-AAE7-4FCF-BCFB-7E7160649278}"/>
              </a:ext>
            </a:extLst>
          </p:cNvPr>
          <p:cNvPicPr>
            <a:picLocks noChangeAspect="1"/>
          </p:cNvPicPr>
          <p:nvPr/>
        </p:nvPicPr>
        <p:blipFill>
          <a:blip r:embed="rId3"/>
          <a:stretch>
            <a:fillRect/>
          </a:stretch>
        </p:blipFill>
        <p:spPr>
          <a:xfrm>
            <a:off x="1" y="2091462"/>
            <a:ext cx="6878862" cy="3987692"/>
          </a:xfrm>
          <a:prstGeom prst="rect">
            <a:avLst/>
          </a:prstGeom>
        </p:spPr>
      </p:pic>
      <p:pic>
        <p:nvPicPr>
          <p:cNvPr id="13" name="Picture 3">
            <a:extLst>
              <a:ext uri="{FF2B5EF4-FFF2-40B4-BE49-F238E27FC236}">
                <a16:creationId xmlns:a16="http://schemas.microsoft.com/office/drawing/2014/main" id="{82C44F1A-33FB-4B6D-8B26-7724E53CCC0C}"/>
              </a:ext>
            </a:extLst>
          </p:cNvPr>
          <p:cNvPicPr>
            <a:picLocks noChangeAspect="1"/>
          </p:cNvPicPr>
          <p:nvPr/>
        </p:nvPicPr>
        <p:blipFill>
          <a:blip r:embed="rId4"/>
          <a:stretch>
            <a:fillRect/>
          </a:stretch>
        </p:blipFill>
        <p:spPr>
          <a:xfrm>
            <a:off x="1" y="2091462"/>
            <a:ext cx="6878862" cy="3987692"/>
          </a:xfrm>
          <a:prstGeom prst="rect">
            <a:avLst/>
          </a:prstGeom>
        </p:spPr>
      </p:pic>
      <p:pic>
        <p:nvPicPr>
          <p:cNvPr id="12" name="Picture 2">
            <a:extLst>
              <a:ext uri="{FF2B5EF4-FFF2-40B4-BE49-F238E27FC236}">
                <a16:creationId xmlns:a16="http://schemas.microsoft.com/office/drawing/2014/main" id="{06FD796C-0BD4-40C0-AC12-0D259A8097E5}"/>
              </a:ext>
            </a:extLst>
          </p:cNvPr>
          <p:cNvPicPr>
            <a:picLocks noChangeAspect="1"/>
          </p:cNvPicPr>
          <p:nvPr/>
        </p:nvPicPr>
        <p:blipFill>
          <a:blip r:embed="rId5"/>
          <a:stretch>
            <a:fillRect/>
          </a:stretch>
        </p:blipFill>
        <p:spPr>
          <a:xfrm>
            <a:off x="1" y="2091462"/>
            <a:ext cx="6878862" cy="3987692"/>
          </a:xfrm>
          <a:prstGeom prst="rect">
            <a:avLst/>
          </a:prstGeom>
        </p:spPr>
      </p:pic>
      <p:pic>
        <p:nvPicPr>
          <p:cNvPr id="15" name="Picture 1">
            <a:extLst>
              <a:ext uri="{FF2B5EF4-FFF2-40B4-BE49-F238E27FC236}">
                <a16:creationId xmlns:a16="http://schemas.microsoft.com/office/drawing/2014/main" id="{C4B8EBD5-EED7-41E9-98EE-AC8A7810792A}"/>
              </a:ext>
            </a:extLst>
          </p:cNvPr>
          <p:cNvPicPr>
            <a:picLocks noChangeAspect="1"/>
          </p:cNvPicPr>
          <p:nvPr/>
        </p:nvPicPr>
        <p:blipFill>
          <a:blip r:embed="rId6"/>
          <a:stretch>
            <a:fillRect/>
          </a:stretch>
        </p:blipFill>
        <p:spPr>
          <a:xfrm>
            <a:off x="1" y="2091462"/>
            <a:ext cx="6878862" cy="3987692"/>
          </a:xfrm>
          <a:prstGeom prst="rect">
            <a:avLst/>
          </a:prstGeom>
        </p:spPr>
      </p:pic>
      <p:sp>
        <p:nvSpPr>
          <p:cNvPr id="9" name="Contenidor de peu de pàgina 8"/>
          <p:cNvSpPr>
            <a:spLocks noGrp="1"/>
          </p:cNvSpPr>
          <p:nvPr>
            <p:ph type="ftr" sz="quarter" idx="11"/>
          </p:nvPr>
        </p:nvSpPr>
        <p:spPr/>
        <p:txBody>
          <a:bodyPr/>
          <a:lstStyle/>
          <a:p>
            <a:pPr defTabSz="844083"/>
            <a:r>
              <a:rPr lang="ca-ES">
                <a:solidFill>
                  <a:prstClr val="black">
                    <a:tint val="75000"/>
                  </a:prstClr>
                </a:solidFill>
                <a:latin typeface="Calibri"/>
              </a:rPr>
              <a:t>PMSM motor control</a:t>
            </a:r>
          </a:p>
        </p:txBody>
      </p:sp>
      <p:sp>
        <p:nvSpPr>
          <p:cNvPr id="22" name="Contenidor de contingut 2">
            <a:extLst>
              <a:ext uri="{FF2B5EF4-FFF2-40B4-BE49-F238E27FC236}">
                <a16:creationId xmlns:a16="http://schemas.microsoft.com/office/drawing/2014/main" id="{2981AD2C-85BE-4C78-B414-0286ECDF0713}"/>
              </a:ext>
            </a:extLst>
          </p:cNvPr>
          <p:cNvSpPr>
            <a:spLocks noGrp="1"/>
          </p:cNvSpPr>
          <p:nvPr>
            <p:ph idx="1"/>
          </p:nvPr>
        </p:nvSpPr>
        <p:spPr>
          <a:xfrm>
            <a:off x="332308" y="1593000"/>
            <a:ext cx="8307692" cy="4320000"/>
          </a:xfrm>
        </p:spPr>
        <p:txBody>
          <a:bodyPr>
            <a:normAutofit/>
          </a:bodyPr>
          <a:lstStyle/>
          <a:p>
            <a:pPr marL="422041" indent="0">
              <a:buNone/>
            </a:pPr>
            <a:r>
              <a:rPr lang="en-GB" sz="2585" dirty="0">
                <a:solidFill>
                  <a:schemeClr val="bg1">
                    <a:lumMod val="75000"/>
                  </a:schemeClr>
                </a:solidFill>
              </a:rPr>
              <a:t>Case 2.1</a:t>
            </a:r>
          </a:p>
        </p:txBody>
      </p:sp>
      <p:sp>
        <p:nvSpPr>
          <p:cNvPr id="5" name="Títol 1">
            <a:extLst>
              <a:ext uri="{FF2B5EF4-FFF2-40B4-BE49-F238E27FC236}">
                <a16:creationId xmlns:a16="http://schemas.microsoft.com/office/drawing/2014/main" id="{36781277-6605-4434-AC78-6DE837266414}"/>
              </a:ext>
            </a:extLst>
          </p:cNvPr>
          <p:cNvSpPr txBox="1">
            <a:spLocks/>
          </p:cNvSpPr>
          <p:nvPr/>
        </p:nvSpPr>
        <p:spPr>
          <a:xfrm>
            <a:off x="332308" y="596077"/>
            <a:ext cx="8307692" cy="996923"/>
          </a:xfrm>
          <a:prstGeom prst="rect">
            <a:avLst/>
          </a:prstGeom>
        </p:spPr>
        <p:txBody>
          <a:bodyPr vert="horz" lIns="84406" tIns="42203" rIns="84406" bIns="42203"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4062" dirty="0">
                <a:solidFill>
                  <a:schemeClr val="bg1">
                    <a:lumMod val="75000"/>
                  </a:schemeClr>
                </a:solidFill>
              </a:rPr>
              <a:t>Characteristics curves for a SPMSM</a:t>
            </a:r>
          </a:p>
        </p:txBody>
      </p:sp>
      <p:sp>
        <p:nvSpPr>
          <p:cNvPr id="3" name="Slide Number Placeholder 2">
            <a:extLst>
              <a:ext uri="{FF2B5EF4-FFF2-40B4-BE49-F238E27FC236}">
                <a16:creationId xmlns:a16="http://schemas.microsoft.com/office/drawing/2014/main" id="{F7E7439D-62CA-46C1-9EED-88C24952A5E6}"/>
              </a:ext>
            </a:extLst>
          </p:cNvPr>
          <p:cNvSpPr>
            <a:spLocks noGrp="1"/>
          </p:cNvSpPr>
          <p:nvPr>
            <p:ph type="sldNum" sz="quarter" idx="12"/>
          </p:nvPr>
        </p:nvSpPr>
        <p:spPr/>
        <p:txBody>
          <a:bodyPr/>
          <a:lstStyle/>
          <a:p>
            <a:fld id="{AC73A611-7CB3-407B-8955-E73429FEB09D}" type="slidenum">
              <a:rPr lang="ca-ES" smtClean="0"/>
              <a:pPr/>
              <a:t>53</a:t>
            </a:fld>
            <a:endParaRPr lang="ca-ES"/>
          </a:p>
        </p:txBody>
      </p:sp>
    </p:spTree>
    <p:extLst>
      <p:ext uri="{BB962C8B-B14F-4D97-AF65-F5344CB8AC3E}">
        <p14:creationId xmlns:p14="http://schemas.microsoft.com/office/powerpoint/2010/main" val="14051266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8EBDD3B0-0726-460F-BB63-6C904E1D5F04}"/>
              </a:ext>
            </a:extLst>
          </p:cNvPr>
          <p:cNvPicPr>
            <a:picLocks noChangeAspect="1"/>
          </p:cNvPicPr>
          <p:nvPr/>
        </p:nvPicPr>
        <p:blipFill>
          <a:blip r:embed="rId2"/>
          <a:stretch>
            <a:fillRect/>
          </a:stretch>
        </p:blipFill>
        <p:spPr>
          <a:xfrm>
            <a:off x="1133170" y="1925308"/>
            <a:ext cx="6878862" cy="3987692"/>
          </a:xfrm>
          <a:prstGeom prst="rect">
            <a:avLst/>
          </a:prstGeom>
        </p:spPr>
      </p:pic>
      <p:pic>
        <p:nvPicPr>
          <p:cNvPr id="29" name="Picture 28">
            <a:extLst>
              <a:ext uri="{FF2B5EF4-FFF2-40B4-BE49-F238E27FC236}">
                <a16:creationId xmlns:a16="http://schemas.microsoft.com/office/drawing/2014/main" id="{4E021420-B130-4DF6-80DB-9BDDAB4173A7}"/>
              </a:ext>
            </a:extLst>
          </p:cNvPr>
          <p:cNvPicPr>
            <a:picLocks noChangeAspect="1"/>
          </p:cNvPicPr>
          <p:nvPr/>
        </p:nvPicPr>
        <p:blipFill>
          <a:blip r:embed="rId3"/>
          <a:stretch>
            <a:fillRect/>
          </a:stretch>
        </p:blipFill>
        <p:spPr>
          <a:xfrm>
            <a:off x="1133170" y="1925308"/>
            <a:ext cx="6878862" cy="3987692"/>
          </a:xfrm>
          <a:prstGeom prst="rect">
            <a:avLst/>
          </a:prstGeom>
        </p:spPr>
      </p:pic>
      <p:pic>
        <p:nvPicPr>
          <p:cNvPr id="28" name="Picture 27">
            <a:extLst>
              <a:ext uri="{FF2B5EF4-FFF2-40B4-BE49-F238E27FC236}">
                <a16:creationId xmlns:a16="http://schemas.microsoft.com/office/drawing/2014/main" id="{F5D39A26-BF2D-44FD-A826-BCDBC6DF149A}"/>
              </a:ext>
            </a:extLst>
          </p:cNvPr>
          <p:cNvPicPr>
            <a:picLocks noChangeAspect="1"/>
          </p:cNvPicPr>
          <p:nvPr/>
        </p:nvPicPr>
        <p:blipFill>
          <a:blip r:embed="rId4"/>
          <a:stretch>
            <a:fillRect/>
          </a:stretch>
        </p:blipFill>
        <p:spPr>
          <a:xfrm>
            <a:off x="1133170" y="1925308"/>
            <a:ext cx="6878862" cy="3987692"/>
          </a:xfrm>
          <a:prstGeom prst="rect">
            <a:avLst/>
          </a:prstGeom>
        </p:spPr>
      </p:pic>
      <p:pic>
        <p:nvPicPr>
          <p:cNvPr id="27" name="Picture 26">
            <a:extLst>
              <a:ext uri="{FF2B5EF4-FFF2-40B4-BE49-F238E27FC236}">
                <a16:creationId xmlns:a16="http://schemas.microsoft.com/office/drawing/2014/main" id="{A973845F-2B16-40C1-9725-32A8ADEA82D8}"/>
              </a:ext>
            </a:extLst>
          </p:cNvPr>
          <p:cNvPicPr>
            <a:picLocks noChangeAspect="1"/>
          </p:cNvPicPr>
          <p:nvPr/>
        </p:nvPicPr>
        <p:blipFill>
          <a:blip r:embed="rId5"/>
          <a:stretch>
            <a:fillRect/>
          </a:stretch>
        </p:blipFill>
        <p:spPr>
          <a:xfrm>
            <a:off x="1133170" y="1925308"/>
            <a:ext cx="6878862" cy="3987692"/>
          </a:xfrm>
          <a:prstGeom prst="rect">
            <a:avLst/>
          </a:prstGeom>
        </p:spPr>
      </p:pic>
      <p:pic>
        <p:nvPicPr>
          <p:cNvPr id="26" name="Picture 25">
            <a:extLst>
              <a:ext uri="{FF2B5EF4-FFF2-40B4-BE49-F238E27FC236}">
                <a16:creationId xmlns:a16="http://schemas.microsoft.com/office/drawing/2014/main" id="{81010D03-B979-4CBF-B91B-441885EC896D}"/>
              </a:ext>
            </a:extLst>
          </p:cNvPr>
          <p:cNvPicPr>
            <a:picLocks noChangeAspect="1"/>
          </p:cNvPicPr>
          <p:nvPr/>
        </p:nvPicPr>
        <p:blipFill>
          <a:blip r:embed="rId6"/>
          <a:stretch>
            <a:fillRect/>
          </a:stretch>
        </p:blipFill>
        <p:spPr>
          <a:xfrm>
            <a:off x="1133170" y="1925308"/>
            <a:ext cx="6878862" cy="3987692"/>
          </a:xfrm>
          <a:prstGeom prst="rect">
            <a:avLst/>
          </a:prstGeom>
        </p:spPr>
      </p:pic>
      <p:pic>
        <p:nvPicPr>
          <p:cNvPr id="25" name="Picture 24">
            <a:extLst>
              <a:ext uri="{FF2B5EF4-FFF2-40B4-BE49-F238E27FC236}">
                <a16:creationId xmlns:a16="http://schemas.microsoft.com/office/drawing/2014/main" id="{DFF95121-7746-4427-825C-4D0565F2849A}"/>
              </a:ext>
            </a:extLst>
          </p:cNvPr>
          <p:cNvPicPr>
            <a:picLocks noChangeAspect="1"/>
          </p:cNvPicPr>
          <p:nvPr/>
        </p:nvPicPr>
        <p:blipFill>
          <a:blip r:embed="rId7"/>
          <a:stretch>
            <a:fillRect/>
          </a:stretch>
        </p:blipFill>
        <p:spPr>
          <a:xfrm>
            <a:off x="1133170" y="1925308"/>
            <a:ext cx="6878862" cy="3987692"/>
          </a:xfrm>
          <a:prstGeom prst="rect">
            <a:avLst/>
          </a:prstGeom>
        </p:spPr>
      </p:pic>
      <p:pic>
        <p:nvPicPr>
          <p:cNvPr id="24" name="Picture 23">
            <a:extLst>
              <a:ext uri="{FF2B5EF4-FFF2-40B4-BE49-F238E27FC236}">
                <a16:creationId xmlns:a16="http://schemas.microsoft.com/office/drawing/2014/main" id="{5EEE9B1D-E029-40DA-87E9-B29C1E6C4208}"/>
              </a:ext>
            </a:extLst>
          </p:cNvPr>
          <p:cNvPicPr>
            <a:picLocks noChangeAspect="1"/>
          </p:cNvPicPr>
          <p:nvPr/>
        </p:nvPicPr>
        <p:blipFill>
          <a:blip r:embed="rId8"/>
          <a:stretch>
            <a:fillRect/>
          </a:stretch>
        </p:blipFill>
        <p:spPr>
          <a:xfrm>
            <a:off x="1133170" y="1925308"/>
            <a:ext cx="6878862" cy="3987692"/>
          </a:xfrm>
          <a:prstGeom prst="rect">
            <a:avLst/>
          </a:prstGeom>
        </p:spPr>
      </p:pic>
      <p:pic>
        <p:nvPicPr>
          <p:cNvPr id="23" name="Picture 22">
            <a:extLst>
              <a:ext uri="{FF2B5EF4-FFF2-40B4-BE49-F238E27FC236}">
                <a16:creationId xmlns:a16="http://schemas.microsoft.com/office/drawing/2014/main" id="{C4BB2086-F83C-477F-9A5D-A2BF1BD86826}"/>
              </a:ext>
            </a:extLst>
          </p:cNvPr>
          <p:cNvPicPr>
            <a:picLocks noChangeAspect="1"/>
          </p:cNvPicPr>
          <p:nvPr/>
        </p:nvPicPr>
        <p:blipFill>
          <a:blip r:embed="rId9"/>
          <a:stretch>
            <a:fillRect/>
          </a:stretch>
        </p:blipFill>
        <p:spPr>
          <a:xfrm>
            <a:off x="1133170" y="1925308"/>
            <a:ext cx="6878862" cy="3987692"/>
          </a:xfrm>
          <a:prstGeom prst="rect">
            <a:avLst/>
          </a:prstGeom>
        </p:spPr>
      </p:pic>
      <p:pic>
        <p:nvPicPr>
          <p:cNvPr id="21" name="Picture 20">
            <a:extLst>
              <a:ext uri="{FF2B5EF4-FFF2-40B4-BE49-F238E27FC236}">
                <a16:creationId xmlns:a16="http://schemas.microsoft.com/office/drawing/2014/main" id="{E32DD72A-0958-4881-8DAC-BA5AC89B2347}"/>
              </a:ext>
            </a:extLst>
          </p:cNvPr>
          <p:cNvPicPr>
            <a:picLocks noChangeAspect="1"/>
          </p:cNvPicPr>
          <p:nvPr/>
        </p:nvPicPr>
        <p:blipFill>
          <a:blip r:embed="rId10"/>
          <a:stretch>
            <a:fillRect/>
          </a:stretch>
        </p:blipFill>
        <p:spPr>
          <a:xfrm>
            <a:off x="1133170" y="1925308"/>
            <a:ext cx="6878862" cy="3987692"/>
          </a:xfrm>
          <a:prstGeom prst="rect">
            <a:avLst/>
          </a:prstGeom>
        </p:spPr>
      </p:pic>
      <p:pic>
        <p:nvPicPr>
          <p:cNvPr id="20" name="Picture 19">
            <a:extLst>
              <a:ext uri="{FF2B5EF4-FFF2-40B4-BE49-F238E27FC236}">
                <a16:creationId xmlns:a16="http://schemas.microsoft.com/office/drawing/2014/main" id="{9DF52CC9-6978-4801-AEA0-94091CC275FB}"/>
              </a:ext>
            </a:extLst>
          </p:cNvPr>
          <p:cNvPicPr>
            <a:picLocks noChangeAspect="1"/>
          </p:cNvPicPr>
          <p:nvPr/>
        </p:nvPicPr>
        <p:blipFill>
          <a:blip r:embed="rId11"/>
          <a:stretch>
            <a:fillRect/>
          </a:stretch>
        </p:blipFill>
        <p:spPr>
          <a:xfrm>
            <a:off x="1133170" y="1925308"/>
            <a:ext cx="6878862" cy="3987692"/>
          </a:xfrm>
          <a:prstGeom prst="rect">
            <a:avLst/>
          </a:prstGeom>
        </p:spPr>
      </p:pic>
      <p:pic>
        <p:nvPicPr>
          <p:cNvPr id="19" name="Picture 18">
            <a:extLst>
              <a:ext uri="{FF2B5EF4-FFF2-40B4-BE49-F238E27FC236}">
                <a16:creationId xmlns:a16="http://schemas.microsoft.com/office/drawing/2014/main" id="{C542C089-E1E8-4F93-95C1-2B77EA30847F}"/>
              </a:ext>
            </a:extLst>
          </p:cNvPr>
          <p:cNvPicPr>
            <a:picLocks noChangeAspect="1"/>
          </p:cNvPicPr>
          <p:nvPr/>
        </p:nvPicPr>
        <p:blipFill>
          <a:blip r:embed="rId12"/>
          <a:stretch>
            <a:fillRect/>
          </a:stretch>
        </p:blipFill>
        <p:spPr>
          <a:xfrm>
            <a:off x="1133170" y="1925308"/>
            <a:ext cx="6878862" cy="3987692"/>
          </a:xfrm>
          <a:prstGeom prst="rect">
            <a:avLst/>
          </a:prstGeom>
        </p:spPr>
      </p:pic>
      <p:pic>
        <p:nvPicPr>
          <p:cNvPr id="18" name="Picture 17">
            <a:extLst>
              <a:ext uri="{FF2B5EF4-FFF2-40B4-BE49-F238E27FC236}">
                <a16:creationId xmlns:a16="http://schemas.microsoft.com/office/drawing/2014/main" id="{4794F3D2-AAAC-401C-B7A0-A4E968E8FDCF}"/>
              </a:ext>
            </a:extLst>
          </p:cNvPr>
          <p:cNvPicPr>
            <a:picLocks noChangeAspect="1"/>
          </p:cNvPicPr>
          <p:nvPr/>
        </p:nvPicPr>
        <p:blipFill>
          <a:blip r:embed="rId13"/>
          <a:stretch>
            <a:fillRect/>
          </a:stretch>
        </p:blipFill>
        <p:spPr>
          <a:xfrm>
            <a:off x="1133170" y="1925308"/>
            <a:ext cx="6878862" cy="3987692"/>
          </a:xfrm>
          <a:prstGeom prst="rect">
            <a:avLst/>
          </a:prstGeom>
        </p:spPr>
      </p:pic>
      <p:sp>
        <p:nvSpPr>
          <p:cNvPr id="9" name="Contenidor de peu de pàgina 8"/>
          <p:cNvSpPr>
            <a:spLocks noGrp="1"/>
          </p:cNvSpPr>
          <p:nvPr>
            <p:ph type="ftr" sz="quarter" idx="11"/>
          </p:nvPr>
        </p:nvSpPr>
        <p:spPr/>
        <p:txBody>
          <a:bodyPr/>
          <a:lstStyle/>
          <a:p>
            <a:pPr defTabSz="844083"/>
            <a:r>
              <a:rPr lang="ca-ES">
                <a:solidFill>
                  <a:prstClr val="black">
                    <a:tint val="75000"/>
                  </a:prstClr>
                </a:solidFill>
                <a:latin typeface="Calibri"/>
              </a:rPr>
              <a:t>PMSM motor control</a:t>
            </a:r>
          </a:p>
        </p:txBody>
      </p:sp>
      <p:sp>
        <p:nvSpPr>
          <p:cNvPr id="22" name="Contenidor de contingut 2">
            <a:extLst>
              <a:ext uri="{FF2B5EF4-FFF2-40B4-BE49-F238E27FC236}">
                <a16:creationId xmlns:a16="http://schemas.microsoft.com/office/drawing/2014/main" id="{2981AD2C-85BE-4C78-B414-0286ECDF0713}"/>
              </a:ext>
            </a:extLst>
          </p:cNvPr>
          <p:cNvSpPr>
            <a:spLocks noGrp="1"/>
          </p:cNvSpPr>
          <p:nvPr>
            <p:ph idx="1"/>
          </p:nvPr>
        </p:nvSpPr>
        <p:spPr>
          <a:xfrm>
            <a:off x="332308" y="1593000"/>
            <a:ext cx="8307692" cy="4320000"/>
          </a:xfrm>
        </p:spPr>
        <p:txBody>
          <a:bodyPr>
            <a:normAutofit/>
          </a:bodyPr>
          <a:lstStyle/>
          <a:p>
            <a:pPr marL="422041" indent="0">
              <a:buNone/>
            </a:pPr>
            <a:r>
              <a:rPr lang="en-GB" sz="2585" dirty="0"/>
              <a:t>Case 2.2</a:t>
            </a:r>
          </a:p>
        </p:txBody>
      </p:sp>
      <p:sp>
        <p:nvSpPr>
          <p:cNvPr id="5" name="Títol 1">
            <a:extLst>
              <a:ext uri="{FF2B5EF4-FFF2-40B4-BE49-F238E27FC236}">
                <a16:creationId xmlns:a16="http://schemas.microsoft.com/office/drawing/2014/main" id="{3056BFAA-F737-4598-AEA1-22FB1C691DA2}"/>
              </a:ext>
            </a:extLst>
          </p:cNvPr>
          <p:cNvSpPr txBox="1">
            <a:spLocks/>
          </p:cNvSpPr>
          <p:nvPr/>
        </p:nvSpPr>
        <p:spPr>
          <a:xfrm>
            <a:off x="332308" y="596077"/>
            <a:ext cx="8307692" cy="996923"/>
          </a:xfrm>
          <a:prstGeom prst="rect">
            <a:avLst/>
          </a:prstGeom>
        </p:spPr>
        <p:txBody>
          <a:bodyPr vert="horz" lIns="84406" tIns="42203" rIns="84406" bIns="42203"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4062">
                <a:solidFill>
                  <a:schemeClr val="bg1">
                    <a:lumMod val="75000"/>
                  </a:schemeClr>
                </a:solidFill>
              </a:rPr>
              <a:t>Trajectories for a SPMSM</a:t>
            </a:r>
            <a:endParaRPr lang="en-GB" sz="4062" dirty="0">
              <a:solidFill>
                <a:schemeClr val="bg1">
                  <a:lumMod val="75000"/>
                </a:schemeClr>
              </a:solidFill>
            </a:endParaRPr>
          </a:p>
        </p:txBody>
      </p:sp>
      <p:sp>
        <p:nvSpPr>
          <p:cNvPr id="17" name="Slide Number Placeholder 16">
            <a:extLst>
              <a:ext uri="{FF2B5EF4-FFF2-40B4-BE49-F238E27FC236}">
                <a16:creationId xmlns:a16="http://schemas.microsoft.com/office/drawing/2014/main" id="{CB7BEED9-5BEA-4A4D-9EB5-7AE49A2B3D0B}"/>
              </a:ext>
            </a:extLst>
          </p:cNvPr>
          <p:cNvSpPr>
            <a:spLocks noGrp="1"/>
          </p:cNvSpPr>
          <p:nvPr>
            <p:ph type="sldNum" sz="quarter" idx="12"/>
          </p:nvPr>
        </p:nvSpPr>
        <p:spPr/>
        <p:txBody>
          <a:bodyPr/>
          <a:lstStyle/>
          <a:p>
            <a:fld id="{AC73A611-7CB3-407B-8955-E73429FEB09D}" type="slidenum">
              <a:rPr lang="ca-ES" smtClean="0"/>
              <a:pPr/>
              <a:t>54</a:t>
            </a:fld>
            <a:endParaRPr lang="ca-ES"/>
          </a:p>
        </p:txBody>
      </p:sp>
    </p:spTree>
    <p:extLst>
      <p:ext uri="{BB962C8B-B14F-4D97-AF65-F5344CB8AC3E}">
        <p14:creationId xmlns:p14="http://schemas.microsoft.com/office/powerpoint/2010/main" val="33972815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9"/>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0"/>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21"/>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3"/>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24"/>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25"/>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26"/>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27"/>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28"/>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29"/>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idor de peu de pàgina 8"/>
          <p:cNvSpPr>
            <a:spLocks noGrp="1"/>
          </p:cNvSpPr>
          <p:nvPr>
            <p:ph type="ftr" sz="quarter" idx="11"/>
          </p:nvPr>
        </p:nvSpPr>
        <p:spPr/>
        <p:txBody>
          <a:bodyPr/>
          <a:lstStyle/>
          <a:p>
            <a:pPr defTabSz="844083"/>
            <a:r>
              <a:rPr lang="ca-ES">
                <a:solidFill>
                  <a:prstClr val="black">
                    <a:tint val="75000"/>
                  </a:prstClr>
                </a:solidFill>
                <a:latin typeface="Calibri"/>
              </a:rPr>
              <a:t>PMSM motor control</a:t>
            </a:r>
          </a:p>
        </p:txBody>
      </p:sp>
      <p:sp>
        <p:nvSpPr>
          <p:cNvPr id="22" name="Contenidor de contingut 2">
            <a:extLst>
              <a:ext uri="{FF2B5EF4-FFF2-40B4-BE49-F238E27FC236}">
                <a16:creationId xmlns:a16="http://schemas.microsoft.com/office/drawing/2014/main" id="{2981AD2C-85BE-4C78-B414-0286ECDF0713}"/>
              </a:ext>
            </a:extLst>
          </p:cNvPr>
          <p:cNvSpPr>
            <a:spLocks noGrp="1"/>
          </p:cNvSpPr>
          <p:nvPr>
            <p:ph idx="1"/>
          </p:nvPr>
        </p:nvSpPr>
        <p:spPr>
          <a:xfrm>
            <a:off x="332308" y="1593000"/>
            <a:ext cx="8307692" cy="4320000"/>
          </a:xfrm>
        </p:spPr>
        <p:txBody>
          <a:bodyPr>
            <a:normAutofit/>
          </a:bodyPr>
          <a:lstStyle/>
          <a:p>
            <a:pPr marL="422041" indent="0">
              <a:buNone/>
            </a:pPr>
            <a:r>
              <a:rPr lang="en-GB" sz="2585" dirty="0"/>
              <a:t>Case 2.3</a:t>
            </a:r>
          </a:p>
        </p:txBody>
      </p:sp>
      <p:sp>
        <p:nvSpPr>
          <p:cNvPr id="5" name="Títol 1">
            <a:extLst>
              <a:ext uri="{FF2B5EF4-FFF2-40B4-BE49-F238E27FC236}">
                <a16:creationId xmlns:a16="http://schemas.microsoft.com/office/drawing/2014/main" id="{36781277-6605-4434-AC78-6DE837266414}"/>
              </a:ext>
            </a:extLst>
          </p:cNvPr>
          <p:cNvSpPr txBox="1">
            <a:spLocks/>
          </p:cNvSpPr>
          <p:nvPr/>
        </p:nvSpPr>
        <p:spPr>
          <a:xfrm>
            <a:off x="332308" y="596077"/>
            <a:ext cx="8307692" cy="996923"/>
          </a:xfrm>
          <a:prstGeom prst="rect">
            <a:avLst/>
          </a:prstGeom>
        </p:spPr>
        <p:txBody>
          <a:bodyPr vert="horz" lIns="84406" tIns="42203" rIns="84406" bIns="42203"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4062">
                <a:solidFill>
                  <a:schemeClr val="bg1">
                    <a:lumMod val="75000"/>
                  </a:schemeClr>
                </a:solidFill>
              </a:rPr>
              <a:t>Trajectories for a SPMSM</a:t>
            </a:r>
            <a:endParaRPr lang="en-GB" sz="4062" dirty="0">
              <a:solidFill>
                <a:schemeClr val="bg1">
                  <a:lumMod val="75000"/>
                </a:schemeClr>
              </a:solidFill>
            </a:endParaRPr>
          </a:p>
        </p:txBody>
      </p:sp>
      <p:pic>
        <p:nvPicPr>
          <p:cNvPr id="15" name="Picture 14">
            <a:extLst>
              <a:ext uri="{FF2B5EF4-FFF2-40B4-BE49-F238E27FC236}">
                <a16:creationId xmlns:a16="http://schemas.microsoft.com/office/drawing/2014/main" id="{D59239F9-C67F-4BE0-AF15-1851D4EADBE2}"/>
              </a:ext>
            </a:extLst>
          </p:cNvPr>
          <p:cNvPicPr>
            <a:picLocks noChangeAspect="1"/>
          </p:cNvPicPr>
          <p:nvPr/>
        </p:nvPicPr>
        <p:blipFill>
          <a:blip r:embed="rId2"/>
          <a:stretch>
            <a:fillRect/>
          </a:stretch>
        </p:blipFill>
        <p:spPr>
          <a:xfrm>
            <a:off x="1133170" y="1925308"/>
            <a:ext cx="6878862" cy="3987692"/>
          </a:xfrm>
          <a:prstGeom prst="rect">
            <a:avLst/>
          </a:prstGeom>
        </p:spPr>
      </p:pic>
      <p:pic>
        <p:nvPicPr>
          <p:cNvPr id="16" name="Picture 15">
            <a:extLst>
              <a:ext uri="{FF2B5EF4-FFF2-40B4-BE49-F238E27FC236}">
                <a16:creationId xmlns:a16="http://schemas.microsoft.com/office/drawing/2014/main" id="{77B5F9EA-0FFC-4145-AF3F-F6869E5E5A9E}"/>
              </a:ext>
            </a:extLst>
          </p:cNvPr>
          <p:cNvPicPr>
            <a:picLocks noChangeAspect="1"/>
          </p:cNvPicPr>
          <p:nvPr/>
        </p:nvPicPr>
        <p:blipFill>
          <a:blip r:embed="rId3"/>
          <a:stretch>
            <a:fillRect/>
          </a:stretch>
        </p:blipFill>
        <p:spPr>
          <a:xfrm>
            <a:off x="1133170" y="1925308"/>
            <a:ext cx="6878862" cy="3987692"/>
          </a:xfrm>
          <a:prstGeom prst="rect">
            <a:avLst/>
          </a:prstGeom>
        </p:spPr>
      </p:pic>
      <p:pic>
        <p:nvPicPr>
          <p:cNvPr id="17" name="Picture 16">
            <a:extLst>
              <a:ext uri="{FF2B5EF4-FFF2-40B4-BE49-F238E27FC236}">
                <a16:creationId xmlns:a16="http://schemas.microsoft.com/office/drawing/2014/main" id="{11E01DC0-3AB6-430F-B9C9-D85DCB6B4D4D}"/>
              </a:ext>
            </a:extLst>
          </p:cNvPr>
          <p:cNvPicPr>
            <a:picLocks noChangeAspect="1"/>
          </p:cNvPicPr>
          <p:nvPr/>
        </p:nvPicPr>
        <p:blipFill>
          <a:blip r:embed="rId4"/>
          <a:stretch>
            <a:fillRect/>
          </a:stretch>
        </p:blipFill>
        <p:spPr>
          <a:xfrm>
            <a:off x="1133170" y="1925308"/>
            <a:ext cx="6878862" cy="3987692"/>
          </a:xfrm>
          <a:prstGeom prst="rect">
            <a:avLst/>
          </a:prstGeom>
        </p:spPr>
      </p:pic>
      <p:pic>
        <p:nvPicPr>
          <p:cNvPr id="18" name="Picture 17">
            <a:extLst>
              <a:ext uri="{FF2B5EF4-FFF2-40B4-BE49-F238E27FC236}">
                <a16:creationId xmlns:a16="http://schemas.microsoft.com/office/drawing/2014/main" id="{D374B223-E3FD-4A16-8D19-58CDC5851CE0}"/>
              </a:ext>
            </a:extLst>
          </p:cNvPr>
          <p:cNvPicPr>
            <a:picLocks noChangeAspect="1"/>
          </p:cNvPicPr>
          <p:nvPr/>
        </p:nvPicPr>
        <p:blipFill>
          <a:blip r:embed="rId5"/>
          <a:stretch>
            <a:fillRect/>
          </a:stretch>
        </p:blipFill>
        <p:spPr>
          <a:xfrm>
            <a:off x="1133170" y="1925308"/>
            <a:ext cx="6878862" cy="3987692"/>
          </a:xfrm>
          <a:prstGeom prst="rect">
            <a:avLst/>
          </a:prstGeom>
        </p:spPr>
      </p:pic>
      <p:pic>
        <p:nvPicPr>
          <p:cNvPr id="19" name="Picture 18">
            <a:extLst>
              <a:ext uri="{FF2B5EF4-FFF2-40B4-BE49-F238E27FC236}">
                <a16:creationId xmlns:a16="http://schemas.microsoft.com/office/drawing/2014/main" id="{084E69C4-1051-4B10-8A3A-164D9031289F}"/>
              </a:ext>
            </a:extLst>
          </p:cNvPr>
          <p:cNvPicPr>
            <a:picLocks noChangeAspect="1"/>
          </p:cNvPicPr>
          <p:nvPr/>
        </p:nvPicPr>
        <p:blipFill>
          <a:blip r:embed="rId6"/>
          <a:stretch>
            <a:fillRect/>
          </a:stretch>
        </p:blipFill>
        <p:spPr>
          <a:xfrm>
            <a:off x="1133170" y="1925308"/>
            <a:ext cx="6878862" cy="3987692"/>
          </a:xfrm>
          <a:prstGeom prst="rect">
            <a:avLst/>
          </a:prstGeom>
        </p:spPr>
      </p:pic>
      <p:pic>
        <p:nvPicPr>
          <p:cNvPr id="20" name="Picture 19">
            <a:extLst>
              <a:ext uri="{FF2B5EF4-FFF2-40B4-BE49-F238E27FC236}">
                <a16:creationId xmlns:a16="http://schemas.microsoft.com/office/drawing/2014/main" id="{870ECA7A-4BD1-45E3-AB4F-43A042EB7913}"/>
              </a:ext>
            </a:extLst>
          </p:cNvPr>
          <p:cNvPicPr>
            <a:picLocks noChangeAspect="1"/>
          </p:cNvPicPr>
          <p:nvPr/>
        </p:nvPicPr>
        <p:blipFill>
          <a:blip r:embed="rId7"/>
          <a:stretch>
            <a:fillRect/>
          </a:stretch>
        </p:blipFill>
        <p:spPr>
          <a:xfrm>
            <a:off x="1133170" y="1925308"/>
            <a:ext cx="6878862" cy="3987692"/>
          </a:xfrm>
          <a:prstGeom prst="rect">
            <a:avLst/>
          </a:prstGeom>
        </p:spPr>
      </p:pic>
      <p:pic>
        <p:nvPicPr>
          <p:cNvPr id="21" name="Picture 20">
            <a:extLst>
              <a:ext uri="{FF2B5EF4-FFF2-40B4-BE49-F238E27FC236}">
                <a16:creationId xmlns:a16="http://schemas.microsoft.com/office/drawing/2014/main" id="{9313D04F-417D-424E-9A1F-529ACC91B579}"/>
              </a:ext>
            </a:extLst>
          </p:cNvPr>
          <p:cNvPicPr>
            <a:picLocks noChangeAspect="1"/>
          </p:cNvPicPr>
          <p:nvPr/>
        </p:nvPicPr>
        <p:blipFill>
          <a:blip r:embed="rId8"/>
          <a:stretch>
            <a:fillRect/>
          </a:stretch>
        </p:blipFill>
        <p:spPr>
          <a:xfrm>
            <a:off x="1133170" y="1925308"/>
            <a:ext cx="6878862" cy="3987692"/>
          </a:xfrm>
          <a:prstGeom prst="rect">
            <a:avLst/>
          </a:prstGeom>
        </p:spPr>
      </p:pic>
      <p:pic>
        <p:nvPicPr>
          <p:cNvPr id="23" name="Picture 22">
            <a:extLst>
              <a:ext uri="{FF2B5EF4-FFF2-40B4-BE49-F238E27FC236}">
                <a16:creationId xmlns:a16="http://schemas.microsoft.com/office/drawing/2014/main" id="{510C1A2F-6FA0-49C2-AED4-7B636F93A1B0}"/>
              </a:ext>
            </a:extLst>
          </p:cNvPr>
          <p:cNvPicPr>
            <a:picLocks noChangeAspect="1"/>
          </p:cNvPicPr>
          <p:nvPr/>
        </p:nvPicPr>
        <p:blipFill>
          <a:blip r:embed="rId9"/>
          <a:stretch>
            <a:fillRect/>
          </a:stretch>
        </p:blipFill>
        <p:spPr>
          <a:xfrm>
            <a:off x="1133170" y="1925308"/>
            <a:ext cx="6878862" cy="3987692"/>
          </a:xfrm>
          <a:prstGeom prst="rect">
            <a:avLst/>
          </a:prstGeom>
        </p:spPr>
      </p:pic>
      <p:sp>
        <p:nvSpPr>
          <p:cNvPr id="3" name="Slide Number Placeholder 2">
            <a:extLst>
              <a:ext uri="{FF2B5EF4-FFF2-40B4-BE49-F238E27FC236}">
                <a16:creationId xmlns:a16="http://schemas.microsoft.com/office/drawing/2014/main" id="{BF34C948-A9E2-4FC4-B0BA-EB4BE6E99836}"/>
              </a:ext>
            </a:extLst>
          </p:cNvPr>
          <p:cNvSpPr>
            <a:spLocks noGrp="1"/>
          </p:cNvSpPr>
          <p:nvPr>
            <p:ph type="sldNum" sz="quarter" idx="12"/>
          </p:nvPr>
        </p:nvSpPr>
        <p:spPr/>
        <p:txBody>
          <a:bodyPr/>
          <a:lstStyle/>
          <a:p>
            <a:fld id="{AC73A611-7CB3-407B-8955-E73429FEB09D}" type="slidenum">
              <a:rPr lang="ca-ES" smtClean="0"/>
              <a:pPr/>
              <a:t>55</a:t>
            </a:fld>
            <a:endParaRPr lang="ca-ES"/>
          </a:p>
        </p:txBody>
      </p:sp>
    </p:spTree>
    <p:extLst>
      <p:ext uri="{BB962C8B-B14F-4D97-AF65-F5344CB8AC3E}">
        <p14:creationId xmlns:p14="http://schemas.microsoft.com/office/powerpoint/2010/main" val="17962635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7"/>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8"/>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9"/>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20"/>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21"/>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5">
            <a:extLst>
              <a:ext uri="{FF2B5EF4-FFF2-40B4-BE49-F238E27FC236}">
                <a16:creationId xmlns:a16="http://schemas.microsoft.com/office/drawing/2014/main" id="{A1EAF551-CF42-4658-A002-931CF7892E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8462" y="1925308"/>
            <a:ext cx="4320000" cy="4320000"/>
          </a:xfrm>
          <a:prstGeom prst="rect">
            <a:avLst/>
          </a:prstGeom>
        </p:spPr>
      </p:pic>
      <p:pic>
        <p:nvPicPr>
          <p:cNvPr id="11" name="Picture 4">
            <a:extLst>
              <a:ext uri="{FF2B5EF4-FFF2-40B4-BE49-F238E27FC236}">
                <a16:creationId xmlns:a16="http://schemas.microsoft.com/office/drawing/2014/main" id="{111A4B6C-1056-46F0-A4D0-D78ED9566C62}"/>
              </a:ext>
            </a:extLst>
          </p:cNvPr>
          <p:cNvPicPr>
            <a:picLocks noChangeAspect="1"/>
          </p:cNvPicPr>
          <p:nvPr/>
        </p:nvPicPr>
        <p:blipFill>
          <a:blip r:embed="rId3"/>
          <a:stretch>
            <a:fillRect/>
          </a:stretch>
        </p:blipFill>
        <p:spPr>
          <a:xfrm>
            <a:off x="1" y="2091462"/>
            <a:ext cx="6878862" cy="3987692"/>
          </a:xfrm>
          <a:prstGeom prst="rect">
            <a:avLst/>
          </a:prstGeom>
        </p:spPr>
      </p:pic>
      <p:pic>
        <p:nvPicPr>
          <p:cNvPr id="10" name="Picture 3">
            <a:extLst>
              <a:ext uri="{FF2B5EF4-FFF2-40B4-BE49-F238E27FC236}">
                <a16:creationId xmlns:a16="http://schemas.microsoft.com/office/drawing/2014/main" id="{BC40655B-965E-47C7-B8CD-308592FF1097}"/>
              </a:ext>
            </a:extLst>
          </p:cNvPr>
          <p:cNvPicPr>
            <a:picLocks noChangeAspect="1"/>
          </p:cNvPicPr>
          <p:nvPr/>
        </p:nvPicPr>
        <p:blipFill>
          <a:blip r:embed="rId4"/>
          <a:stretch>
            <a:fillRect/>
          </a:stretch>
        </p:blipFill>
        <p:spPr>
          <a:xfrm>
            <a:off x="1" y="2091462"/>
            <a:ext cx="6878862" cy="3987692"/>
          </a:xfrm>
          <a:prstGeom prst="rect">
            <a:avLst/>
          </a:prstGeom>
        </p:spPr>
      </p:pic>
      <p:pic>
        <p:nvPicPr>
          <p:cNvPr id="3" name="Picture 2">
            <a:extLst>
              <a:ext uri="{FF2B5EF4-FFF2-40B4-BE49-F238E27FC236}">
                <a16:creationId xmlns:a16="http://schemas.microsoft.com/office/drawing/2014/main" id="{C944182A-8B2D-4A93-880E-7D78DA09BA17}"/>
              </a:ext>
            </a:extLst>
          </p:cNvPr>
          <p:cNvPicPr>
            <a:picLocks noChangeAspect="1"/>
          </p:cNvPicPr>
          <p:nvPr/>
        </p:nvPicPr>
        <p:blipFill>
          <a:blip r:embed="rId5"/>
          <a:stretch>
            <a:fillRect/>
          </a:stretch>
        </p:blipFill>
        <p:spPr>
          <a:xfrm>
            <a:off x="1" y="2091462"/>
            <a:ext cx="6878862" cy="3987692"/>
          </a:xfrm>
          <a:prstGeom prst="rect">
            <a:avLst/>
          </a:prstGeom>
        </p:spPr>
      </p:pic>
      <p:pic>
        <p:nvPicPr>
          <p:cNvPr id="2" name="Picture 1">
            <a:extLst>
              <a:ext uri="{FF2B5EF4-FFF2-40B4-BE49-F238E27FC236}">
                <a16:creationId xmlns:a16="http://schemas.microsoft.com/office/drawing/2014/main" id="{DBEFE86F-6201-4D3E-BA4E-052F60EACF15}"/>
              </a:ext>
            </a:extLst>
          </p:cNvPr>
          <p:cNvPicPr>
            <a:picLocks noChangeAspect="1"/>
          </p:cNvPicPr>
          <p:nvPr/>
        </p:nvPicPr>
        <p:blipFill>
          <a:blip r:embed="rId6"/>
          <a:stretch>
            <a:fillRect/>
          </a:stretch>
        </p:blipFill>
        <p:spPr>
          <a:xfrm>
            <a:off x="1" y="2091462"/>
            <a:ext cx="6878862" cy="3987692"/>
          </a:xfrm>
          <a:prstGeom prst="rect">
            <a:avLst/>
          </a:prstGeom>
        </p:spPr>
      </p:pic>
      <p:sp>
        <p:nvSpPr>
          <p:cNvPr id="9" name="Contenidor de peu de pàgina 8"/>
          <p:cNvSpPr>
            <a:spLocks noGrp="1"/>
          </p:cNvSpPr>
          <p:nvPr>
            <p:ph type="ftr" sz="quarter" idx="11"/>
          </p:nvPr>
        </p:nvSpPr>
        <p:spPr/>
        <p:txBody>
          <a:bodyPr/>
          <a:lstStyle/>
          <a:p>
            <a:pPr defTabSz="844083"/>
            <a:r>
              <a:rPr lang="ca-ES">
                <a:solidFill>
                  <a:prstClr val="black">
                    <a:tint val="75000"/>
                  </a:prstClr>
                </a:solidFill>
                <a:latin typeface="Calibri"/>
              </a:rPr>
              <a:t>PMSM motor control</a:t>
            </a:r>
          </a:p>
        </p:txBody>
      </p:sp>
      <p:sp>
        <p:nvSpPr>
          <p:cNvPr id="22" name="Contenidor de contingut 2">
            <a:extLst>
              <a:ext uri="{FF2B5EF4-FFF2-40B4-BE49-F238E27FC236}">
                <a16:creationId xmlns:a16="http://schemas.microsoft.com/office/drawing/2014/main" id="{2981AD2C-85BE-4C78-B414-0286ECDF0713}"/>
              </a:ext>
            </a:extLst>
          </p:cNvPr>
          <p:cNvSpPr>
            <a:spLocks noGrp="1"/>
          </p:cNvSpPr>
          <p:nvPr>
            <p:ph idx="1"/>
          </p:nvPr>
        </p:nvSpPr>
        <p:spPr>
          <a:xfrm>
            <a:off x="332308" y="1593000"/>
            <a:ext cx="8307692" cy="4320000"/>
          </a:xfrm>
        </p:spPr>
        <p:txBody>
          <a:bodyPr>
            <a:normAutofit/>
          </a:bodyPr>
          <a:lstStyle/>
          <a:p>
            <a:pPr marL="422041" indent="0">
              <a:buNone/>
            </a:pPr>
            <a:r>
              <a:rPr lang="en-GB" sz="2585" dirty="0">
                <a:solidFill>
                  <a:schemeClr val="bg1">
                    <a:lumMod val="75000"/>
                  </a:schemeClr>
                </a:solidFill>
              </a:rPr>
              <a:t>Case 2.3</a:t>
            </a:r>
          </a:p>
        </p:txBody>
      </p:sp>
      <p:sp>
        <p:nvSpPr>
          <p:cNvPr id="5" name="Títol 1">
            <a:extLst>
              <a:ext uri="{FF2B5EF4-FFF2-40B4-BE49-F238E27FC236}">
                <a16:creationId xmlns:a16="http://schemas.microsoft.com/office/drawing/2014/main" id="{3056BFAA-F737-4598-AEA1-22FB1C691DA2}"/>
              </a:ext>
            </a:extLst>
          </p:cNvPr>
          <p:cNvSpPr txBox="1">
            <a:spLocks/>
          </p:cNvSpPr>
          <p:nvPr/>
        </p:nvSpPr>
        <p:spPr>
          <a:xfrm>
            <a:off x="332308" y="596077"/>
            <a:ext cx="8307692" cy="996923"/>
          </a:xfrm>
          <a:prstGeom prst="rect">
            <a:avLst/>
          </a:prstGeom>
        </p:spPr>
        <p:txBody>
          <a:bodyPr vert="horz" lIns="84406" tIns="42203" rIns="84406" bIns="42203"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4062">
                <a:solidFill>
                  <a:schemeClr val="bg1">
                    <a:lumMod val="75000"/>
                  </a:schemeClr>
                </a:solidFill>
              </a:rPr>
              <a:t>Trajectories for a SPMSM</a:t>
            </a:r>
            <a:endParaRPr lang="en-GB" sz="4062" dirty="0">
              <a:solidFill>
                <a:schemeClr val="bg1">
                  <a:lumMod val="75000"/>
                </a:schemeClr>
              </a:solidFill>
            </a:endParaRPr>
          </a:p>
        </p:txBody>
      </p:sp>
      <p:sp>
        <p:nvSpPr>
          <p:cNvPr id="6" name="Slide Number Placeholder 5">
            <a:extLst>
              <a:ext uri="{FF2B5EF4-FFF2-40B4-BE49-F238E27FC236}">
                <a16:creationId xmlns:a16="http://schemas.microsoft.com/office/drawing/2014/main" id="{F35B741E-0A0E-4772-91A5-93FDD63D0DF0}"/>
              </a:ext>
            </a:extLst>
          </p:cNvPr>
          <p:cNvSpPr>
            <a:spLocks noGrp="1"/>
          </p:cNvSpPr>
          <p:nvPr>
            <p:ph type="sldNum" sz="quarter" idx="12"/>
          </p:nvPr>
        </p:nvSpPr>
        <p:spPr/>
        <p:txBody>
          <a:bodyPr/>
          <a:lstStyle/>
          <a:p>
            <a:fld id="{AC73A611-7CB3-407B-8955-E73429FEB09D}" type="slidenum">
              <a:rPr lang="ca-ES" smtClean="0"/>
              <a:pPr/>
              <a:t>56</a:t>
            </a:fld>
            <a:endParaRPr lang="ca-ES"/>
          </a:p>
        </p:txBody>
      </p:sp>
    </p:spTree>
    <p:extLst>
      <p:ext uri="{BB962C8B-B14F-4D97-AF65-F5344CB8AC3E}">
        <p14:creationId xmlns:p14="http://schemas.microsoft.com/office/powerpoint/2010/main" val="39264863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3"/>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idor de peu de pàgina 8"/>
          <p:cNvSpPr>
            <a:spLocks noGrp="1"/>
          </p:cNvSpPr>
          <p:nvPr>
            <p:ph type="ftr" sz="quarter" idx="11"/>
          </p:nvPr>
        </p:nvSpPr>
        <p:spPr/>
        <p:txBody>
          <a:bodyPr/>
          <a:lstStyle/>
          <a:p>
            <a:pPr defTabSz="844083"/>
            <a:r>
              <a:rPr lang="ca-ES">
                <a:solidFill>
                  <a:prstClr val="black">
                    <a:tint val="75000"/>
                  </a:prstClr>
                </a:solidFill>
                <a:latin typeface="Calibri"/>
              </a:rPr>
              <a:t>PMSM motor control</a:t>
            </a:r>
          </a:p>
        </p:txBody>
      </p:sp>
      <p:sp>
        <p:nvSpPr>
          <p:cNvPr id="22" name="Contenidor de contingut 2">
            <a:extLst>
              <a:ext uri="{FF2B5EF4-FFF2-40B4-BE49-F238E27FC236}">
                <a16:creationId xmlns:a16="http://schemas.microsoft.com/office/drawing/2014/main" id="{2981AD2C-85BE-4C78-B414-0286ECDF0713}"/>
              </a:ext>
            </a:extLst>
          </p:cNvPr>
          <p:cNvSpPr>
            <a:spLocks noGrp="1"/>
          </p:cNvSpPr>
          <p:nvPr>
            <p:ph idx="1"/>
          </p:nvPr>
        </p:nvSpPr>
        <p:spPr>
          <a:xfrm>
            <a:off x="332308" y="1593000"/>
            <a:ext cx="8307692" cy="4320000"/>
          </a:xfrm>
        </p:spPr>
        <p:txBody>
          <a:bodyPr>
            <a:normAutofit/>
          </a:bodyPr>
          <a:lstStyle/>
          <a:p>
            <a:pPr marL="422041" indent="0">
              <a:buNone/>
            </a:pPr>
            <a:r>
              <a:rPr lang="en-GB" sz="2585" dirty="0"/>
              <a:t>Torque Curves Case 2</a:t>
            </a:r>
          </a:p>
        </p:txBody>
      </p:sp>
      <p:sp>
        <p:nvSpPr>
          <p:cNvPr id="5" name="Títol 1">
            <a:extLst>
              <a:ext uri="{FF2B5EF4-FFF2-40B4-BE49-F238E27FC236}">
                <a16:creationId xmlns:a16="http://schemas.microsoft.com/office/drawing/2014/main" id="{4A90FA5B-32B3-473A-8609-00834D2E3369}"/>
              </a:ext>
            </a:extLst>
          </p:cNvPr>
          <p:cNvSpPr txBox="1">
            <a:spLocks/>
          </p:cNvSpPr>
          <p:nvPr/>
        </p:nvSpPr>
        <p:spPr>
          <a:xfrm>
            <a:off x="332308" y="596077"/>
            <a:ext cx="8307692" cy="996923"/>
          </a:xfrm>
          <a:prstGeom prst="rect">
            <a:avLst/>
          </a:prstGeom>
        </p:spPr>
        <p:txBody>
          <a:bodyPr vert="horz" lIns="84406" tIns="42203" rIns="84406" bIns="42203"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4062" dirty="0">
                <a:solidFill>
                  <a:schemeClr val="bg1">
                    <a:lumMod val="75000"/>
                  </a:schemeClr>
                </a:solidFill>
              </a:rPr>
              <a:t>Trajectories for a SPMSM</a:t>
            </a:r>
          </a:p>
        </p:txBody>
      </p:sp>
      <p:pic>
        <p:nvPicPr>
          <p:cNvPr id="3" name="Picture 2">
            <a:extLst>
              <a:ext uri="{FF2B5EF4-FFF2-40B4-BE49-F238E27FC236}">
                <a16:creationId xmlns:a16="http://schemas.microsoft.com/office/drawing/2014/main" id="{CDC35A31-29AA-4D81-97C5-5CB0F2CD65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8892" y="2257615"/>
            <a:ext cx="4320000" cy="4320000"/>
          </a:xfrm>
          <a:prstGeom prst="rect">
            <a:avLst/>
          </a:prstGeom>
        </p:spPr>
      </p:pic>
      <p:sp>
        <p:nvSpPr>
          <p:cNvPr id="4" name="Slide Number Placeholder 3">
            <a:extLst>
              <a:ext uri="{FF2B5EF4-FFF2-40B4-BE49-F238E27FC236}">
                <a16:creationId xmlns:a16="http://schemas.microsoft.com/office/drawing/2014/main" id="{4F6630F3-7169-4608-89F8-FE4640507FCE}"/>
              </a:ext>
            </a:extLst>
          </p:cNvPr>
          <p:cNvSpPr>
            <a:spLocks noGrp="1"/>
          </p:cNvSpPr>
          <p:nvPr>
            <p:ph type="sldNum" sz="quarter" idx="12"/>
          </p:nvPr>
        </p:nvSpPr>
        <p:spPr/>
        <p:txBody>
          <a:bodyPr/>
          <a:lstStyle/>
          <a:p>
            <a:fld id="{AC73A611-7CB3-407B-8955-E73429FEB09D}" type="slidenum">
              <a:rPr lang="ca-ES" smtClean="0"/>
              <a:pPr/>
              <a:t>57</a:t>
            </a:fld>
            <a:endParaRPr lang="ca-ES"/>
          </a:p>
        </p:txBody>
      </p:sp>
    </p:spTree>
    <p:extLst>
      <p:ext uri="{BB962C8B-B14F-4D97-AF65-F5344CB8AC3E}">
        <p14:creationId xmlns:p14="http://schemas.microsoft.com/office/powerpoint/2010/main" val="2138092026"/>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idor de peu de pàgina 8"/>
          <p:cNvSpPr>
            <a:spLocks noGrp="1"/>
          </p:cNvSpPr>
          <p:nvPr>
            <p:ph type="ftr" sz="quarter" idx="11"/>
          </p:nvPr>
        </p:nvSpPr>
        <p:spPr/>
        <p:txBody>
          <a:bodyPr/>
          <a:lstStyle/>
          <a:p>
            <a:pPr defTabSz="844083"/>
            <a:r>
              <a:rPr lang="ca-ES">
                <a:solidFill>
                  <a:prstClr val="black">
                    <a:tint val="75000"/>
                  </a:prstClr>
                </a:solidFill>
                <a:latin typeface="Calibri"/>
              </a:rPr>
              <a:t>PMSM motor control</a:t>
            </a:r>
          </a:p>
        </p:txBody>
      </p:sp>
      <p:sp>
        <p:nvSpPr>
          <p:cNvPr id="22" name="Contenidor de contingut 2">
            <a:extLst>
              <a:ext uri="{FF2B5EF4-FFF2-40B4-BE49-F238E27FC236}">
                <a16:creationId xmlns:a16="http://schemas.microsoft.com/office/drawing/2014/main" id="{2981AD2C-85BE-4C78-B414-0286ECDF0713}"/>
              </a:ext>
            </a:extLst>
          </p:cNvPr>
          <p:cNvSpPr>
            <a:spLocks noGrp="1"/>
          </p:cNvSpPr>
          <p:nvPr>
            <p:ph idx="1"/>
          </p:nvPr>
        </p:nvSpPr>
        <p:spPr>
          <a:xfrm>
            <a:off x="332308" y="1593000"/>
            <a:ext cx="8307692" cy="4320000"/>
          </a:xfrm>
        </p:spPr>
        <p:txBody>
          <a:bodyPr>
            <a:normAutofit/>
          </a:bodyPr>
          <a:lstStyle/>
          <a:p>
            <a:pPr marL="0" indent="0">
              <a:buNone/>
            </a:pPr>
            <a:r>
              <a:rPr lang="en-GB" sz="2585" dirty="0"/>
              <a:t>Current control</a:t>
            </a:r>
          </a:p>
          <a:p>
            <a:pPr marL="0" indent="0">
              <a:buNone/>
            </a:pPr>
            <a:endParaRPr lang="en-GB" sz="2585" dirty="0"/>
          </a:p>
          <a:p>
            <a:pPr marL="0" indent="0">
              <a:buNone/>
            </a:pPr>
            <a:endParaRPr lang="en-GB" sz="2585" dirty="0"/>
          </a:p>
          <a:p>
            <a:pPr marL="0" indent="0">
              <a:buNone/>
            </a:pPr>
            <a:endParaRPr lang="en-GB" sz="2585" dirty="0"/>
          </a:p>
          <a:p>
            <a:pPr marL="0" indent="0">
              <a:buNone/>
            </a:pPr>
            <a:endParaRPr lang="en-GB" sz="2585" dirty="0"/>
          </a:p>
          <a:p>
            <a:pPr marL="0" indent="0">
              <a:buNone/>
            </a:pPr>
            <a:endParaRPr lang="en-GB" sz="2585" dirty="0"/>
          </a:p>
        </p:txBody>
      </p:sp>
      <p:sp>
        <p:nvSpPr>
          <p:cNvPr id="5" name="Títol 1">
            <a:extLst>
              <a:ext uri="{FF2B5EF4-FFF2-40B4-BE49-F238E27FC236}">
                <a16:creationId xmlns:a16="http://schemas.microsoft.com/office/drawing/2014/main" id="{4A90FA5B-32B3-473A-8609-00834D2E3369}"/>
              </a:ext>
            </a:extLst>
          </p:cNvPr>
          <p:cNvSpPr txBox="1">
            <a:spLocks/>
          </p:cNvSpPr>
          <p:nvPr/>
        </p:nvSpPr>
        <p:spPr>
          <a:xfrm>
            <a:off x="332308" y="596077"/>
            <a:ext cx="8307692" cy="996923"/>
          </a:xfrm>
          <a:prstGeom prst="rect">
            <a:avLst/>
          </a:prstGeom>
        </p:spPr>
        <p:txBody>
          <a:bodyPr vert="horz" lIns="84406" tIns="42203" rIns="84406" bIns="42203"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4062" dirty="0">
                <a:solidFill>
                  <a:schemeClr val="bg1">
                    <a:lumMod val="75000"/>
                  </a:schemeClr>
                </a:solidFill>
              </a:rPr>
              <a:t>PMSM Vector Current Control</a:t>
            </a:r>
          </a:p>
        </p:txBody>
      </p:sp>
      <p:sp>
        <p:nvSpPr>
          <p:cNvPr id="4" name="Slide Number Placeholder 3">
            <a:extLst>
              <a:ext uri="{FF2B5EF4-FFF2-40B4-BE49-F238E27FC236}">
                <a16:creationId xmlns:a16="http://schemas.microsoft.com/office/drawing/2014/main" id="{4F6630F3-7169-4608-89F8-FE4640507FCE}"/>
              </a:ext>
            </a:extLst>
          </p:cNvPr>
          <p:cNvSpPr>
            <a:spLocks noGrp="1"/>
          </p:cNvSpPr>
          <p:nvPr>
            <p:ph type="sldNum" sz="quarter" idx="12"/>
          </p:nvPr>
        </p:nvSpPr>
        <p:spPr/>
        <p:txBody>
          <a:bodyPr/>
          <a:lstStyle/>
          <a:p>
            <a:fld id="{AC73A611-7CB3-407B-8955-E73429FEB09D}" type="slidenum">
              <a:rPr lang="ca-ES" smtClean="0"/>
              <a:pPr/>
              <a:t>58</a:t>
            </a:fld>
            <a:endParaRPr lang="ca-ES"/>
          </a:p>
        </p:txBody>
      </p:sp>
      <p:pic>
        <p:nvPicPr>
          <p:cNvPr id="2" name="Imatge 1">
            <a:extLst>
              <a:ext uri="{FF2B5EF4-FFF2-40B4-BE49-F238E27FC236}">
                <a16:creationId xmlns:a16="http://schemas.microsoft.com/office/drawing/2014/main" id="{57EB24D7-1039-4854-8054-A5AC7D27CFA1}"/>
              </a:ext>
            </a:extLst>
          </p:cNvPr>
          <p:cNvPicPr>
            <a:picLocks noChangeAspect="1"/>
          </p:cNvPicPr>
          <p:nvPr/>
        </p:nvPicPr>
        <p:blipFill>
          <a:blip r:embed="rId2"/>
          <a:stretch>
            <a:fillRect/>
          </a:stretch>
        </p:blipFill>
        <p:spPr>
          <a:xfrm>
            <a:off x="332308" y="2291694"/>
            <a:ext cx="5360758" cy="3260888"/>
          </a:xfrm>
          <a:prstGeom prst="rect">
            <a:avLst/>
          </a:prstGeom>
        </p:spPr>
      </p:pic>
      <p:sp>
        <p:nvSpPr>
          <p:cNvPr id="3" name="QuadreDeText 2">
            <a:extLst>
              <a:ext uri="{FF2B5EF4-FFF2-40B4-BE49-F238E27FC236}">
                <a16:creationId xmlns:a16="http://schemas.microsoft.com/office/drawing/2014/main" id="{5FD324A0-B698-4212-A98B-1F249FCA1D26}"/>
              </a:ext>
            </a:extLst>
          </p:cNvPr>
          <p:cNvSpPr txBox="1"/>
          <p:nvPr/>
        </p:nvSpPr>
        <p:spPr>
          <a:xfrm>
            <a:off x="5576711" y="2010048"/>
            <a:ext cx="3232695" cy="4524315"/>
          </a:xfrm>
          <a:prstGeom prst="rect">
            <a:avLst/>
          </a:prstGeom>
          <a:noFill/>
        </p:spPr>
        <p:txBody>
          <a:bodyPr wrap="square" rtlCol="0">
            <a:spAutoFit/>
          </a:bodyPr>
          <a:lstStyle/>
          <a:p>
            <a:r>
              <a:rPr lang="en-US" b="1" dirty="0"/>
              <a:t>Current control</a:t>
            </a:r>
          </a:p>
          <a:p>
            <a:pPr marL="285750" indent="-285750">
              <a:buFont typeface="Arial" panose="020B0604020202020204" pitchFamily="34" charset="0"/>
              <a:buChar char="•"/>
            </a:pPr>
            <a:r>
              <a:rPr lang="en-US" dirty="0"/>
              <a:t>Tuned as a second-order system neglecting the zero effect.</a:t>
            </a:r>
          </a:p>
          <a:p>
            <a:pPr marL="285750" indent="-285750">
              <a:buFont typeface="Arial" panose="020B0604020202020204" pitchFamily="34" charset="0"/>
              <a:buChar char="•"/>
            </a:pPr>
            <a:r>
              <a:rPr lang="en-US" dirty="0"/>
              <a:t>Feed-forward strategy to consider the cross-terms.</a:t>
            </a:r>
          </a:p>
          <a:p>
            <a:pPr marL="285750" indent="-285750">
              <a:buFont typeface="Arial" panose="020B0604020202020204" pitchFamily="34" charset="0"/>
              <a:buChar char="•"/>
            </a:pPr>
            <a:r>
              <a:rPr lang="en-US" dirty="0"/>
              <a:t>Anti-windup strategy to avoid saturation.</a:t>
            </a:r>
          </a:p>
          <a:p>
            <a:r>
              <a:rPr lang="en-US" b="1" dirty="0"/>
              <a:t>Voltage limitation</a:t>
            </a:r>
          </a:p>
          <a:p>
            <a:pPr marL="285750" indent="-285750">
              <a:buFont typeface="Arial" panose="020B0604020202020204" pitchFamily="34" charset="0"/>
              <a:buChar char="•"/>
            </a:pPr>
            <a:r>
              <a:rPr lang="en-US" dirty="0"/>
              <a:t>Magnitude of the voltage vector is decreased to be equal to the maximum voltage.</a:t>
            </a:r>
          </a:p>
          <a:p>
            <a:pPr marL="285750" indent="-285750">
              <a:buFont typeface="Arial" panose="020B0604020202020204" pitchFamily="34" charset="0"/>
              <a:buChar char="•"/>
            </a:pPr>
            <a:r>
              <a:rPr lang="en-US" dirty="0"/>
              <a:t>Angle of the voltage vector remains unchanged.</a:t>
            </a:r>
            <a:endParaRPr lang="en-GB" dirty="0"/>
          </a:p>
          <a:p>
            <a:endParaRPr lang="en-US" dirty="0"/>
          </a:p>
        </p:txBody>
      </p:sp>
    </p:spTree>
    <p:extLst>
      <p:ext uri="{BB962C8B-B14F-4D97-AF65-F5344CB8AC3E}">
        <p14:creationId xmlns:p14="http://schemas.microsoft.com/office/powerpoint/2010/main" val="4224306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idor de peu de pàgina 8"/>
          <p:cNvSpPr>
            <a:spLocks noGrp="1"/>
          </p:cNvSpPr>
          <p:nvPr>
            <p:ph type="ftr" sz="quarter" idx="11"/>
          </p:nvPr>
        </p:nvSpPr>
        <p:spPr/>
        <p:txBody>
          <a:bodyPr/>
          <a:lstStyle/>
          <a:p>
            <a:pPr defTabSz="844083"/>
            <a:r>
              <a:rPr lang="ca-ES">
                <a:solidFill>
                  <a:prstClr val="black">
                    <a:tint val="75000"/>
                  </a:prstClr>
                </a:solidFill>
                <a:latin typeface="Calibri"/>
              </a:rPr>
              <a:t>PMSM motor control</a:t>
            </a:r>
          </a:p>
        </p:txBody>
      </p:sp>
      <p:sp>
        <p:nvSpPr>
          <p:cNvPr id="22" name="Contenidor de contingut 2">
            <a:extLst>
              <a:ext uri="{FF2B5EF4-FFF2-40B4-BE49-F238E27FC236}">
                <a16:creationId xmlns:a16="http://schemas.microsoft.com/office/drawing/2014/main" id="{2981AD2C-85BE-4C78-B414-0286ECDF0713}"/>
              </a:ext>
            </a:extLst>
          </p:cNvPr>
          <p:cNvSpPr>
            <a:spLocks noGrp="1"/>
          </p:cNvSpPr>
          <p:nvPr>
            <p:ph idx="1"/>
          </p:nvPr>
        </p:nvSpPr>
        <p:spPr>
          <a:xfrm>
            <a:off x="332308" y="1593000"/>
            <a:ext cx="8307692" cy="4320000"/>
          </a:xfrm>
        </p:spPr>
        <p:txBody>
          <a:bodyPr>
            <a:normAutofit/>
          </a:bodyPr>
          <a:lstStyle/>
          <a:p>
            <a:pPr marL="0" indent="0">
              <a:buNone/>
            </a:pPr>
            <a:r>
              <a:rPr lang="en-GB" sz="2585" dirty="0"/>
              <a:t>MTPA and torque setpoint</a:t>
            </a:r>
          </a:p>
          <a:p>
            <a:pPr marL="0" indent="0">
              <a:buNone/>
            </a:pPr>
            <a:endParaRPr lang="en-GB" sz="2585" dirty="0"/>
          </a:p>
          <a:p>
            <a:pPr marL="0" indent="0">
              <a:buNone/>
            </a:pPr>
            <a:endParaRPr lang="en-GB" sz="2585" dirty="0"/>
          </a:p>
          <a:p>
            <a:pPr marL="0" indent="0">
              <a:buNone/>
            </a:pPr>
            <a:endParaRPr lang="en-GB" sz="2585" dirty="0"/>
          </a:p>
          <a:p>
            <a:pPr marL="0" indent="0">
              <a:buNone/>
            </a:pPr>
            <a:endParaRPr lang="en-GB" sz="2585" dirty="0"/>
          </a:p>
          <a:p>
            <a:pPr marL="0" indent="0">
              <a:buNone/>
            </a:pPr>
            <a:endParaRPr lang="en-GB" sz="2585" dirty="0"/>
          </a:p>
        </p:txBody>
      </p:sp>
      <p:sp>
        <p:nvSpPr>
          <p:cNvPr id="5" name="Títol 1">
            <a:extLst>
              <a:ext uri="{FF2B5EF4-FFF2-40B4-BE49-F238E27FC236}">
                <a16:creationId xmlns:a16="http://schemas.microsoft.com/office/drawing/2014/main" id="{4A90FA5B-32B3-473A-8609-00834D2E3369}"/>
              </a:ext>
            </a:extLst>
          </p:cNvPr>
          <p:cNvSpPr txBox="1">
            <a:spLocks/>
          </p:cNvSpPr>
          <p:nvPr/>
        </p:nvSpPr>
        <p:spPr>
          <a:xfrm>
            <a:off x="332308" y="596077"/>
            <a:ext cx="8307692" cy="996923"/>
          </a:xfrm>
          <a:prstGeom prst="rect">
            <a:avLst/>
          </a:prstGeom>
        </p:spPr>
        <p:txBody>
          <a:bodyPr vert="horz" lIns="84406" tIns="42203" rIns="84406" bIns="42203"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4062" dirty="0">
                <a:solidFill>
                  <a:schemeClr val="bg1">
                    <a:lumMod val="75000"/>
                  </a:schemeClr>
                </a:solidFill>
              </a:rPr>
              <a:t>PMSM Vector Current Control</a:t>
            </a:r>
          </a:p>
        </p:txBody>
      </p:sp>
      <p:sp>
        <p:nvSpPr>
          <p:cNvPr id="4" name="Slide Number Placeholder 3">
            <a:extLst>
              <a:ext uri="{FF2B5EF4-FFF2-40B4-BE49-F238E27FC236}">
                <a16:creationId xmlns:a16="http://schemas.microsoft.com/office/drawing/2014/main" id="{4F6630F3-7169-4608-89F8-FE4640507FCE}"/>
              </a:ext>
            </a:extLst>
          </p:cNvPr>
          <p:cNvSpPr>
            <a:spLocks noGrp="1"/>
          </p:cNvSpPr>
          <p:nvPr>
            <p:ph type="sldNum" sz="quarter" idx="12"/>
          </p:nvPr>
        </p:nvSpPr>
        <p:spPr/>
        <p:txBody>
          <a:bodyPr/>
          <a:lstStyle/>
          <a:p>
            <a:fld id="{AC73A611-7CB3-407B-8955-E73429FEB09D}" type="slidenum">
              <a:rPr lang="ca-ES" smtClean="0"/>
              <a:pPr/>
              <a:t>59</a:t>
            </a:fld>
            <a:endParaRPr lang="ca-ES"/>
          </a:p>
        </p:txBody>
      </p:sp>
      <p:sp>
        <p:nvSpPr>
          <p:cNvPr id="3" name="QuadreDeText 2">
            <a:extLst>
              <a:ext uri="{FF2B5EF4-FFF2-40B4-BE49-F238E27FC236}">
                <a16:creationId xmlns:a16="http://schemas.microsoft.com/office/drawing/2014/main" id="{5FD324A0-B698-4212-A98B-1F249FCA1D26}"/>
              </a:ext>
            </a:extLst>
          </p:cNvPr>
          <p:cNvSpPr txBox="1"/>
          <p:nvPr/>
        </p:nvSpPr>
        <p:spPr>
          <a:xfrm>
            <a:off x="5576711" y="2010048"/>
            <a:ext cx="3232695" cy="3416320"/>
          </a:xfrm>
          <a:prstGeom prst="rect">
            <a:avLst/>
          </a:prstGeom>
          <a:noFill/>
        </p:spPr>
        <p:txBody>
          <a:bodyPr wrap="square" rtlCol="0">
            <a:spAutoFit/>
          </a:bodyPr>
          <a:lstStyle/>
          <a:p>
            <a:r>
              <a:rPr lang="en-US" b="1" dirty="0"/>
              <a:t>Torque setpoint</a:t>
            </a:r>
          </a:p>
          <a:p>
            <a:pPr marL="285750" indent="-285750">
              <a:buFont typeface="Arial" panose="020B0604020202020204" pitchFamily="34" charset="0"/>
              <a:buChar char="•"/>
            </a:pPr>
            <a:r>
              <a:rPr lang="en-US" dirty="0"/>
              <a:t>Saturated to the maximum achievable torque.</a:t>
            </a:r>
          </a:p>
          <a:p>
            <a:r>
              <a:rPr lang="en-US" b="1" dirty="0"/>
              <a:t>MTPA and torque curves</a:t>
            </a:r>
          </a:p>
          <a:p>
            <a:pPr marL="285750" indent="-285750">
              <a:buFont typeface="Arial" panose="020B0604020202020204" pitchFamily="34" charset="0"/>
              <a:buChar char="•"/>
            </a:pPr>
            <a:r>
              <a:rPr lang="en-US" dirty="0"/>
              <a:t>Nonlinear equations solved by numerical search using successive substitution through a unit time-discrete delay.</a:t>
            </a:r>
          </a:p>
          <a:p>
            <a:r>
              <a:rPr lang="en-US" b="1" dirty="0"/>
              <a:t>Maximum current</a:t>
            </a:r>
          </a:p>
          <a:p>
            <a:pPr marL="285750" indent="-285750">
              <a:buFont typeface="Arial" panose="020B0604020202020204" pitchFamily="34" charset="0"/>
              <a:buChar char="•"/>
            </a:pPr>
            <a:r>
              <a:rPr lang="en-US" dirty="0"/>
              <a:t>Saturated to the maximum achievable current.</a:t>
            </a:r>
          </a:p>
        </p:txBody>
      </p:sp>
      <p:pic>
        <p:nvPicPr>
          <p:cNvPr id="6" name="Imatge 5">
            <a:extLst>
              <a:ext uri="{FF2B5EF4-FFF2-40B4-BE49-F238E27FC236}">
                <a16:creationId xmlns:a16="http://schemas.microsoft.com/office/drawing/2014/main" id="{2495644D-6191-4D6F-A124-EB8F6BDBE74D}"/>
              </a:ext>
            </a:extLst>
          </p:cNvPr>
          <p:cNvPicPr>
            <a:picLocks noChangeAspect="1"/>
          </p:cNvPicPr>
          <p:nvPr/>
        </p:nvPicPr>
        <p:blipFill>
          <a:blip r:embed="rId2"/>
          <a:stretch>
            <a:fillRect/>
          </a:stretch>
        </p:blipFill>
        <p:spPr>
          <a:xfrm>
            <a:off x="162902" y="2348971"/>
            <a:ext cx="5349704" cy="2461473"/>
          </a:xfrm>
          <a:prstGeom prst="rect">
            <a:avLst/>
          </a:prstGeom>
        </p:spPr>
      </p:pic>
    </p:spTree>
    <p:extLst>
      <p:ext uri="{BB962C8B-B14F-4D97-AF65-F5344CB8AC3E}">
        <p14:creationId xmlns:p14="http://schemas.microsoft.com/office/powerpoint/2010/main" val="298790648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Content Placeholder 3">
            <a:extLst>
              <a:ext uri="{FF2B5EF4-FFF2-40B4-BE49-F238E27FC236}">
                <a16:creationId xmlns:a16="http://schemas.microsoft.com/office/drawing/2014/main" id="{E4F1DC65-759A-4EDC-97F1-15E68250ED92}"/>
              </a:ext>
            </a:extLst>
          </p:cNvPr>
          <p:cNvSpPr txBox="1">
            <a:spLocks/>
          </p:cNvSpPr>
          <p:nvPr/>
        </p:nvSpPr>
        <p:spPr>
          <a:xfrm>
            <a:off x="4652308" y="1493307"/>
            <a:ext cx="8307692" cy="498462"/>
          </a:xfrm>
          <a:prstGeom prst="rect">
            <a:avLst/>
          </a:prstGeom>
        </p:spPr>
        <p:txBody>
          <a:bodyPr vert="horz" lIns="84406" tIns="42203" rIns="84406" bIns="42203"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46" dirty="0"/>
              <a:t>Relative permeabilities</a:t>
            </a:r>
            <a:r>
              <a:rPr lang="en-GB" sz="1846" baseline="30000" dirty="0"/>
              <a:t>*</a:t>
            </a:r>
            <a:r>
              <a:rPr lang="en-GB" sz="1846" dirty="0"/>
              <a:t>:	       </a:t>
            </a:r>
            <a:r>
              <a:rPr lang="en-GB" sz="1846" baseline="30000" dirty="0"/>
              <a:t>*</a:t>
            </a:r>
            <a:r>
              <a:rPr lang="en-GB" sz="1846" dirty="0"/>
              <a:t> </a:t>
            </a:r>
            <a:r>
              <a:rPr lang="en-GB" sz="1015" dirty="0"/>
              <a:t>Data from Wikipedia</a:t>
            </a:r>
            <a:endParaRPr lang="en-GB" sz="1015" dirty="0">
              <a:sym typeface="Wingdings" panose="05000000000000000000" pitchFamily="2" charset="2"/>
            </a:endParaRPr>
          </a:p>
          <a:p>
            <a:pPr lvl="1"/>
            <a:endParaRPr lang="en-GB" sz="1846" dirty="0"/>
          </a:p>
        </p:txBody>
      </p:sp>
      <p:sp>
        <p:nvSpPr>
          <p:cNvPr id="6" name="5 Título"/>
          <p:cNvSpPr>
            <a:spLocks noGrp="1"/>
          </p:cNvSpPr>
          <p:nvPr>
            <p:ph type="title"/>
          </p:nvPr>
        </p:nvSpPr>
        <p:spPr/>
        <p:txBody>
          <a:bodyPr>
            <a:normAutofit/>
          </a:bodyPr>
          <a:lstStyle/>
          <a:p>
            <a:r>
              <a:rPr lang="en-GB" noProof="0" dirty="0">
                <a:solidFill>
                  <a:schemeClr val="bg1">
                    <a:lumMod val="75000"/>
                  </a:schemeClr>
                </a:solidFill>
              </a:rPr>
              <a:t>Electrical and Torque equations</a:t>
            </a:r>
          </a:p>
        </p:txBody>
      </p:sp>
      <p:sp>
        <p:nvSpPr>
          <p:cNvPr id="7" name="Content Placeholder 3">
            <a:extLst>
              <a:ext uri="{FF2B5EF4-FFF2-40B4-BE49-F238E27FC236}">
                <a16:creationId xmlns:a16="http://schemas.microsoft.com/office/drawing/2014/main" id="{DAC6BDFF-A48C-4DB9-A7E1-AEFCD2FA0F7B}"/>
              </a:ext>
            </a:extLst>
          </p:cNvPr>
          <p:cNvSpPr>
            <a:spLocks noGrp="1"/>
          </p:cNvSpPr>
          <p:nvPr>
            <p:ph idx="1"/>
          </p:nvPr>
        </p:nvSpPr>
        <p:spPr>
          <a:xfrm>
            <a:off x="130083" y="2922231"/>
            <a:ext cx="2658462" cy="664615"/>
          </a:xfrm>
        </p:spPr>
        <p:txBody>
          <a:bodyPr>
            <a:normAutofit/>
          </a:bodyPr>
          <a:lstStyle/>
          <a:p>
            <a:pPr marL="0" indent="0" algn="ctr">
              <a:buNone/>
            </a:pPr>
            <a:r>
              <a:rPr lang="en-GB" sz="1846" dirty="0">
                <a:sym typeface="Wingdings" panose="05000000000000000000" pitchFamily="2" charset="2"/>
              </a:rPr>
              <a:t>SPMSM</a:t>
            </a:r>
          </a:p>
          <a:p>
            <a:pPr lvl="1" algn="ctr"/>
            <a:endParaRPr lang="en-GB" sz="1846"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4BBF0D6-AAD4-46FF-9478-37ECB45E2B5C}"/>
                  </a:ext>
                </a:extLst>
              </p:cNvPr>
              <p:cNvSpPr/>
              <p:nvPr/>
            </p:nvSpPr>
            <p:spPr>
              <a:xfrm>
                <a:off x="2990769" y="1991770"/>
                <a:ext cx="1086580" cy="6175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1662" i="1">
                          <a:latin typeface="Cambria Math" panose="02040503050406030204" pitchFamily="18" charset="0"/>
                        </a:rPr>
                        <m:t>ℜ</m:t>
                      </m:r>
                      <m:r>
                        <a:rPr lang="en-GB" sz="1662" i="1">
                          <a:latin typeface="Cambria Math" panose="02040503050406030204" pitchFamily="18" charset="0"/>
                        </a:rPr>
                        <m:t>=</m:t>
                      </m:r>
                      <m:f>
                        <m:fPr>
                          <m:ctrlPr>
                            <a:rPr lang="es-ES" sz="1662" i="1">
                              <a:latin typeface="Cambria Math" panose="02040503050406030204" pitchFamily="18" charset="0"/>
                            </a:rPr>
                          </m:ctrlPr>
                        </m:fPr>
                        <m:num>
                          <m:r>
                            <a:rPr lang="en-GB" sz="1662" i="1">
                              <a:latin typeface="Cambria Math" panose="02040503050406030204" pitchFamily="18" charset="0"/>
                            </a:rPr>
                            <m:t>𝑙</m:t>
                          </m:r>
                        </m:num>
                        <m:den>
                          <m:r>
                            <a:rPr lang="en-GB" sz="1662" i="1">
                              <a:latin typeface="Cambria Math" panose="02040503050406030204" pitchFamily="18" charset="0"/>
                            </a:rPr>
                            <m:t>𝜇</m:t>
                          </m:r>
                          <m:r>
                            <a:rPr lang="en-GB" sz="1662" i="1">
                              <a:latin typeface="Cambria Math" panose="02040503050406030204" pitchFamily="18" charset="0"/>
                            </a:rPr>
                            <m:t>·</m:t>
                          </m:r>
                          <m:r>
                            <a:rPr lang="en-GB" sz="1662" i="1">
                              <a:latin typeface="Cambria Math" panose="02040503050406030204" pitchFamily="18" charset="0"/>
                            </a:rPr>
                            <m:t>𝐴</m:t>
                          </m:r>
                        </m:den>
                      </m:f>
                    </m:oMath>
                  </m:oMathPara>
                </a14:m>
                <a:endParaRPr lang="es-ES" sz="1662" dirty="0"/>
              </a:p>
            </p:txBody>
          </p:sp>
        </mc:Choice>
        <mc:Fallback xmlns="">
          <p:sp>
            <p:nvSpPr>
              <p:cNvPr id="10" name="Rectangle 9">
                <a:extLst>
                  <a:ext uri="{FF2B5EF4-FFF2-40B4-BE49-F238E27FC236}">
                    <a16:creationId xmlns:a16="http://schemas.microsoft.com/office/drawing/2014/main" id="{74BBF0D6-AAD4-46FF-9478-37ECB45E2B5C}"/>
                  </a:ext>
                </a:extLst>
              </p:cNvPr>
              <p:cNvSpPr>
                <a:spLocks noRot="1" noChangeAspect="1" noMove="1" noResize="1" noEditPoints="1" noAdjustHandles="1" noChangeArrowheads="1" noChangeShapeType="1" noTextEdit="1"/>
              </p:cNvSpPr>
              <p:nvPr/>
            </p:nvSpPr>
            <p:spPr>
              <a:xfrm>
                <a:off x="2990769" y="1991770"/>
                <a:ext cx="1086580" cy="617541"/>
              </a:xfrm>
              <a:prstGeom prst="rect">
                <a:avLst/>
              </a:prstGeom>
              <a:blipFill>
                <a:blip r:embed="rId3"/>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2E89D06-BB0C-402D-B274-BCDE8C1B7333}"/>
                  </a:ext>
                </a:extLst>
              </p:cNvPr>
              <p:cNvSpPr/>
              <p:nvPr/>
            </p:nvSpPr>
            <p:spPr>
              <a:xfrm>
                <a:off x="2990770" y="1356244"/>
                <a:ext cx="892039" cy="6091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1662" i="1">
                          <a:latin typeface="Cambria Math" panose="02040503050406030204" pitchFamily="18" charset="0"/>
                        </a:rPr>
                        <m:t>𝐿</m:t>
                      </m:r>
                      <m:r>
                        <a:rPr lang="en-GB" sz="1662">
                          <a:latin typeface="Cambria Math" panose="02040503050406030204" pitchFamily="18" charset="0"/>
                        </a:rPr>
                        <m:t>≈</m:t>
                      </m:r>
                      <m:f>
                        <m:fPr>
                          <m:ctrlPr>
                            <a:rPr lang="en-GB" sz="1662" i="1">
                              <a:latin typeface="Cambria Math" panose="02040503050406030204" pitchFamily="18" charset="0"/>
                            </a:rPr>
                          </m:ctrlPr>
                        </m:fPr>
                        <m:num>
                          <m:sSup>
                            <m:sSupPr>
                              <m:ctrlPr>
                                <a:rPr lang="en-GB" sz="1662" i="1">
                                  <a:latin typeface="Cambria Math" panose="02040503050406030204" pitchFamily="18" charset="0"/>
                                </a:rPr>
                              </m:ctrlPr>
                            </m:sSupPr>
                            <m:e>
                              <m:r>
                                <a:rPr lang="en-GB" sz="1662" i="1">
                                  <a:latin typeface="Cambria Math" panose="02040503050406030204" pitchFamily="18" charset="0"/>
                                </a:rPr>
                                <m:t>𝑁</m:t>
                              </m:r>
                            </m:e>
                            <m:sup>
                              <m:r>
                                <a:rPr lang="en-GB" sz="1662">
                                  <a:latin typeface="Cambria Math" panose="02040503050406030204" pitchFamily="18" charset="0"/>
                                </a:rPr>
                                <m:t>2</m:t>
                              </m:r>
                            </m:sup>
                          </m:sSup>
                        </m:num>
                        <m:den>
                          <m:r>
                            <a:rPr lang="en-GB" sz="1662">
                              <a:latin typeface="Cambria Math" panose="02040503050406030204" pitchFamily="18" charset="0"/>
                            </a:rPr>
                            <m:t>ℜ</m:t>
                          </m:r>
                        </m:den>
                      </m:f>
                    </m:oMath>
                  </m:oMathPara>
                </a14:m>
                <a:endParaRPr lang="en-GB" sz="1662" dirty="0"/>
              </a:p>
            </p:txBody>
          </p:sp>
        </mc:Choice>
        <mc:Fallback xmlns="">
          <p:sp>
            <p:nvSpPr>
              <p:cNvPr id="11" name="Rectangle 10">
                <a:extLst>
                  <a:ext uri="{FF2B5EF4-FFF2-40B4-BE49-F238E27FC236}">
                    <a16:creationId xmlns:a16="http://schemas.microsoft.com/office/drawing/2014/main" id="{C2E89D06-BB0C-402D-B274-BCDE8C1B7333}"/>
                  </a:ext>
                </a:extLst>
              </p:cNvPr>
              <p:cNvSpPr>
                <a:spLocks noRot="1" noChangeAspect="1" noMove="1" noResize="1" noEditPoints="1" noAdjustHandles="1" noChangeArrowheads="1" noChangeShapeType="1" noTextEdit="1"/>
              </p:cNvSpPr>
              <p:nvPr/>
            </p:nvSpPr>
            <p:spPr>
              <a:xfrm>
                <a:off x="2990770" y="1356244"/>
                <a:ext cx="892039" cy="609141"/>
              </a:xfrm>
              <a:prstGeom prst="rect">
                <a:avLst/>
              </a:prstGeom>
              <a:blipFill>
                <a:blip r:embed="rId4"/>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DD3646BF-5477-46B9-8687-9D71FF71F3D1}"/>
                  </a:ext>
                </a:extLst>
              </p:cNvPr>
              <p:cNvSpPr/>
              <p:nvPr/>
            </p:nvSpPr>
            <p:spPr>
              <a:xfrm>
                <a:off x="6190403" y="1833344"/>
                <a:ext cx="1601208" cy="3590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1662" i="1">
                              <a:latin typeface="Cambria Math" panose="02040503050406030204" pitchFamily="18" charset="0"/>
                            </a:rPr>
                          </m:ctrlPr>
                        </m:sSubPr>
                        <m:e>
                          <m:r>
                            <a:rPr lang="en-GB" sz="1662" i="1">
                              <a:latin typeface="Cambria Math" panose="02040503050406030204" pitchFamily="18" charset="0"/>
                            </a:rPr>
                            <m:t>𝜇</m:t>
                          </m:r>
                        </m:e>
                        <m:sub>
                          <m:r>
                            <a:rPr lang="en-GB" sz="1662" i="1">
                              <a:latin typeface="Cambria Math" panose="02040503050406030204" pitchFamily="18" charset="0"/>
                            </a:rPr>
                            <m:t>𝑟</m:t>
                          </m:r>
                          <m:r>
                            <a:rPr lang="en-GB" sz="1662">
                              <a:latin typeface="Cambria Math" panose="02040503050406030204" pitchFamily="18" charset="0"/>
                            </a:rPr>
                            <m:t>,</m:t>
                          </m:r>
                          <m:r>
                            <a:rPr lang="en-GB" sz="1662" i="1">
                              <a:latin typeface="Cambria Math" panose="02040503050406030204" pitchFamily="18" charset="0"/>
                            </a:rPr>
                            <m:t>𝑠𝑡𝑒𝑒𝑙</m:t>
                          </m:r>
                        </m:sub>
                      </m:sSub>
                      <m:r>
                        <a:rPr lang="en-GB" sz="1662">
                          <a:latin typeface="Cambria Math" panose="02040503050406030204" pitchFamily="18" charset="0"/>
                        </a:rPr>
                        <m:t>≈2000</m:t>
                      </m:r>
                    </m:oMath>
                  </m:oMathPara>
                </a14:m>
                <a:endParaRPr lang="en-GB" sz="1662" dirty="0"/>
              </a:p>
            </p:txBody>
          </p:sp>
        </mc:Choice>
        <mc:Fallback xmlns="">
          <p:sp>
            <p:nvSpPr>
              <p:cNvPr id="13" name="Rectangle 12">
                <a:extLst>
                  <a:ext uri="{FF2B5EF4-FFF2-40B4-BE49-F238E27FC236}">
                    <a16:creationId xmlns:a16="http://schemas.microsoft.com/office/drawing/2014/main" id="{DD3646BF-5477-46B9-8687-9D71FF71F3D1}"/>
                  </a:ext>
                </a:extLst>
              </p:cNvPr>
              <p:cNvSpPr>
                <a:spLocks noRot="1" noChangeAspect="1" noMove="1" noResize="1" noEditPoints="1" noAdjustHandles="1" noChangeArrowheads="1" noChangeShapeType="1" noTextEdit="1"/>
              </p:cNvSpPr>
              <p:nvPr/>
            </p:nvSpPr>
            <p:spPr>
              <a:xfrm>
                <a:off x="6190403" y="1833344"/>
                <a:ext cx="1601208" cy="359009"/>
              </a:xfrm>
              <a:prstGeom prst="rect">
                <a:avLst/>
              </a:prstGeom>
              <a:blipFill>
                <a:blip r:embed="rId5"/>
                <a:stretch>
                  <a:fillRect b="-1695"/>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C2AB0093-8DA3-470B-8138-B45242BA401A}"/>
                  </a:ext>
                </a:extLst>
              </p:cNvPr>
              <p:cNvSpPr/>
              <p:nvPr/>
            </p:nvSpPr>
            <p:spPr>
              <a:xfrm>
                <a:off x="4652308" y="1853789"/>
                <a:ext cx="1110304" cy="3590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1662" i="1">
                              <a:latin typeface="Cambria Math" panose="02040503050406030204" pitchFamily="18" charset="0"/>
                            </a:rPr>
                          </m:ctrlPr>
                        </m:sSubPr>
                        <m:e>
                          <m:r>
                            <a:rPr lang="en-GB" sz="1662" i="1">
                              <a:latin typeface="Cambria Math" panose="02040503050406030204" pitchFamily="18" charset="0"/>
                            </a:rPr>
                            <m:t>𝜇</m:t>
                          </m:r>
                        </m:e>
                        <m:sub>
                          <m:r>
                            <a:rPr lang="en-GB" sz="1662" i="1">
                              <a:latin typeface="Cambria Math" panose="02040503050406030204" pitchFamily="18" charset="0"/>
                            </a:rPr>
                            <m:t>𝑟</m:t>
                          </m:r>
                          <m:r>
                            <a:rPr lang="en-GB" sz="1662">
                              <a:latin typeface="Cambria Math" panose="02040503050406030204" pitchFamily="18" charset="0"/>
                            </a:rPr>
                            <m:t>,</m:t>
                          </m:r>
                          <m:r>
                            <a:rPr lang="en-GB" sz="1662" i="1">
                              <a:latin typeface="Cambria Math" panose="02040503050406030204" pitchFamily="18" charset="0"/>
                            </a:rPr>
                            <m:t>𝑎𝑖𝑟</m:t>
                          </m:r>
                        </m:sub>
                      </m:sSub>
                      <m:r>
                        <a:rPr lang="en-GB" sz="1662">
                          <a:latin typeface="Cambria Math" panose="02040503050406030204" pitchFamily="18" charset="0"/>
                        </a:rPr>
                        <m:t>≈1</m:t>
                      </m:r>
                    </m:oMath>
                  </m:oMathPara>
                </a14:m>
                <a:endParaRPr lang="en-GB" sz="1662" dirty="0"/>
              </a:p>
            </p:txBody>
          </p:sp>
        </mc:Choice>
        <mc:Fallback xmlns="">
          <p:sp>
            <p:nvSpPr>
              <p:cNvPr id="14" name="Rectangle 13">
                <a:extLst>
                  <a:ext uri="{FF2B5EF4-FFF2-40B4-BE49-F238E27FC236}">
                    <a16:creationId xmlns:a16="http://schemas.microsoft.com/office/drawing/2014/main" id="{C2AB0093-8DA3-470B-8138-B45242BA401A}"/>
                  </a:ext>
                </a:extLst>
              </p:cNvPr>
              <p:cNvSpPr>
                <a:spLocks noRot="1" noChangeAspect="1" noMove="1" noResize="1" noEditPoints="1" noAdjustHandles="1" noChangeArrowheads="1" noChangeShapeType="1" noTextEdit="1"/>
              </p:cNvSpPr>
              <p:nvPr/>
            </p:nvSpPr>
            <p:spPr>
              <a:xfrm>
                <a:off x="4652308" y="1853789"/>
                <a:ext cx="1110304" cy="359009"/>
              </a:xfrm>
              <a:prstGeom prst="rect">
                <a:avLst/>
              </a:prstGeom>
              <a:blipFill>
                <a:blip r:embed="rId6"/>
                <a:stretch>
                  <a:fillRect b="-1695"/>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CFFA2188-D315-49B8-B695-96B6BBBFDA52}"/>
                  </a:ext>
                </a:extLst>
              </p:cNvPr>
              <p:cNvSpPr/>
              <p:nvPr/>
            </p:nvSpPr>
            <p:spPr>
              <a:xfrm>
                <a:off x="4646221" y="2197162"/>
                <a:ext cx="2949782" cy="387927"/>
              </a:xfrm>
              <a:prstGeom prst="rect">
                <a:avLst/>
              </a:prstGeom>
            </p:spPr>
            <p:txBody>
              <a:bodyPr wrap="none">
                <a:spAutoFit/>
              </a:bodyPr>
              <a:lstStyle/>
              <a:p>
                <a:pPr algn="ctr">
                  <a:lnSpc>
                    <a:spcPct val="107000"/>
                  </a:lnSpc>
                  <a:spcAft>
                    <a:spcPts val="738"/>
                  </a:spcAft>
                </a:pPr>
                <a14:m>
                  <m:oMath xmlns:m="http://schemas.openxmlformats.org/officeDocument/2006/math">
                    <m:sSub>
                      <m:sSubPr>
                        <m:ctrlPr>
                          <a:rPr lang="es-ES" sz="1662" i="1">
                            <a:latin typeface="Cambria Math" panose="02040503050406030204" pitchFamily="18" charset="0"/>
                            <a:ea typeface="Calibri" panose="020F0502020204030204" pitchFamily="34" charset="0"/>
                            <a:cs typeface="Times New Roman" panose="02020603050405020304" pitchFamily="18" charset="0"/>
                          </a:rPr>
                        </m:ctrlPr>
                      </m:sSubPr>
                      <m:e>
                        <m:r>
                          <a:rPr lang="en-GB" sz="1662" i="1">
                            <a:latin typeface="Cambria Math" panose="02040503050406030204" pitchFamily="18" charset="0"/>
                            <a:ea typeface="Calibri" panose="020F0502020204030204" pitchFamily="34" charset="0"/>
                            <a:cs typeface="Times New Roman" panose="02020603050405020304" pitchFamily="18" charset="0"/>
                          </a:rPr>
                          <m:t>𝜇</m:t>
                        </m:r>
                      </m:e>
                      <m:sub>
                        <m:r>
                          <a:rPr lang="en-GB" sz="1662" i="1">
                            <a:latin typeface="Cambria Math" panose="02040503050406030204" pitchFamily="18" charset="0"/>
                            <a:ea typeface="Calibri" panose="020F0502020204030204" pitchFamily="34" charset="0"/>
                            <a:cs typeface="Times New Roman" panose="02020603050405020304" pitchFamily="18" charset="0"/>
                          </a:rPr>
                          <m:t>𝑟</m:t>
                        </m:r>
                        <m:r>
                          <a:rPr lang="en-GB" sz="1662" i="1">
                            <a:latin typeface="Cambria Math" panose="02040503050406030204" pitchFamily="18" charset="0"/>
                            <a:ea typeface="Calibri" panose="020F0502020204030204" pitchFamily="34" charset="0"/>
                            <a:cs typeface="Times New Roman" panose="02020603050405020304" pitchFamily="18" charset="0"/>
                          </a:rPr>
                          <m:t>,</m:t>
                        </m:r>
                        <m:r>
                          <a:rPr lang="en-GB" sz="1662" i="1">
                            <a:latin typeface="Cambria Math" panose="02040503050406030204" pitchFamily="18" charset="0"/>
                            <a:ea typeface="Calibri" panose="020F0502020204030204" pitchFamily="34" charset="0"/>
                            <a:cs typeface="Times New Roman" panose="02020603050405020304" pitchFamily="18" charset="0"/>
                          </a:rPr>
                          <m:t>𝑚𝑎𝑔𝑛𝑒𝑡</m:t>
                        </m:r>
                      </m:sub>
                    </m:sSub>
                    <m:r>
                      <a:rPr lang="en-GB" sz="1662" i="1">
                        <a:latin typeface="Cambria Math" panose="02040503050406030204" pitchFamily="18" charset="0"/>
                        <a:ea typeface="Calibri" panose="020F0502020204030204" pitchFamily="34" charset="0"/>
                        <a:cs typeface="Times New Roman" panose="02020603050405020304" pitchFamily="18" charset="0"/>
                      </a:rPr>
                      <m:t>≈</m:t>
                    </m:r>
                    <m:r>
                      <a:rPr lang="es-ES" sz="1662" i="1">
                        <a:latin typeface="Cambria Math" panose="02040503050406030204" pitchFamily="18" charset="0"/>
                        <a:ea typeface="Calibri" panose="020F0502020204030204" pitchFamily="34" charset="0"/>
                        <a:cs typeface="Times New Roman" panose="02020603050405020304" pitchFamily="18" charset="0"/>
                      </a:rPr>
                      <m:t>1,05 </m:t>
                    </m:r>
                  </m:oMath>
                </a14:m>
                <a:r>
                  <a:rPr lang="en-GB" sz="1662" dirty="0">
                    <a:latin typeface="Calibri" panose="020F0502020204030204" pitchFamily="34" charset="0"/>
                    <a:ea typeface="Times New Roman" panose="02020603050405020304" pitchFamily="18" charset="0"/>
                    <a:cs typeface="Times New Roman" panose="02020603050405020304" pitchFamily="18" charset="0"/>
                  </a:rPr>
                  <a:t>(Neodymium)</a:t>
                </a:r>
                <a:endParaRPr lang="es-ES" sz="1662"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5" name="Rectangle 14">
                <a:extLst>
                  <a:ext uri="{FF2B5EF4-FFF2-40B4-BE49-F238E27FC236}">
                    <a16:creationId xmlns:a16="http://schemas.microsoft.com/office/drawing/2014/main" id="{CFFA2188-D315-49B8-B695-96B6BBBFDA52}"/>
                  </a:ext>
                </a:extLst>
              </p:cNvPr>
              <p:cNvSpPr>
                <a:spLocks noRot="1" noChangeAspect="1" noMove="1" noResize="1" noEditPoints="1" noAdjustHandles="1" noChangeArrowheads="1" noChangeShapeType="1" noTextEdit="1"/>
              </p:cNvSpPr>
              <p:nvPr/>
            </p:nvSpPr>
            <p:spPr>
              <a:xfrm>
                <a:off x="4646221" y="2197162"/>
                <a:ext cx="2949782" cy="387927"/>
              </a:xfrm>
              <a:prstGeom prst="rect">
                <a:avLst/>
              </a:prstGeom>
              <a:blipFill>
                <a:blip r:embed="rId7"/>
                <a:stretch>
                  <a:fillRect r="-1033" b="-15625"/>
                </a:stretch>
              </a:blipFill>
            </p:spPr>
            <p:txBody>
              <a:bodyPr/>
              <a:lstStyle/>
              <a:p>
                <a:r>
                  <a:rPr lang="es-ES">
                    <a:noFill/>
                  </a:rPr>
                  <a:t> </a:t>
                </a:r>
              </a:p>
            </p:txBody>
          </p:sp>
        </mc:Fallback>
      </mc:AlternateContent>
      <p:sp>
        <p:nvSpPr>
          <p:cNvPr id="16" name="Content Placeholder 3">
            <a:extLst>
              <a:ext uri="{FF2B5EF4-FFF2-40B4-BE49-F238E27FC236}">
                <a16:creationId xmlns:a16="http://schemas.microsoft.com/office/drawing/2014/main" id="{DB0160BC-A8D0-46AD-9ABF-F234527F95C6}"/>
              </a:ext>
            </a:extLst>
          </p:cNvPr>
          <p:cNvSpPr txBox="1">
            <a:spLocks/>
          </p:cNvSpPr>
          <p:nvPr/>
        </p:nvSpPr>
        <p:spPr>
          <a:xfrm>
            <a:off x="3246659" y="2922231"/>
            <a:ext cx="2658462" cy="664615"/>
          </a:xfrm>
          <a:prstGeom prst="rect">
            <a:avLst/>
          </a:prstGeom>
        </p:spPr>
        <p:txBody>
          <a:bodyPr vert="horz" lIns="84406" tIns="42203" rIns="84406" bIns="42203"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846" dirty="0">
                <a:sym typeface="Wingdings" panose="05000000000000000000" pitchFamily="2" charset="2"/>
              </a:rPr>
              <a:t>IPMSM</a:t>
            </a:r>
          </a:p>
          <a:p>
            <a:pPr marL="0" indent="0" algn="ctr">
              <a:buNone/>
            </a:pPr>
            <a:r>
              <a:rPr lang="en-GB" sz="1846" dirty="0">
                <a:sym typeface="Wingdings" panose="05000000000000000000" pitchFamily="2" charset="2"/>
              </a:rPr>
              <a:t>Radially magnetized</a:t>
            </a:r>
          </a:p>
        </p:txBody>
      </p:sp>
      <p:sp>
        <p:nvSpPr>
          <p:cNvPr id="17" name="Content Placeholder 3">
            <a:extLst>
              <a:ext uri="{FF2B5EF4-FFF2-40B4-BE49-F238E27FC236}">
                <a16:creationId xmlns:a16="http://schemas.microsoft.com/office/drawing/2014/main" id="{74027B27-2D0C-461B-8969-579CD4D50EA0}"/>
              </a:ext>
            </a:extLst>
          </p:cNvPr>
          <p:cNvSpPr txBox="1">
            <a:spLocks/>
          </p:cNvSpPr>
          <p:nvPr/>
        </p:nvSpPr>
        <p:spPr>
          <a:xfrm>
            <a:off x="6363235" y="2922231"/>
            <a:ext cx="2658462" cy="664615"/>
          </a:xfrm>
          <a:prstGeom prst="rect">
            <a:avLst/>
          </a:prstGeom>
        </p:spPr>
        <p:txBody>
          <a:bodyPr vert="horz" lIns="84406" tIns="42203" rIns="84406" bIns="42203"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846" dirty="0">
                <a:sym typeface="Wingdings" panose="05000000000000000000" pitchFamily="2" charset="2"/>
              </a:rPr>
              <a:t>IPMSM</a:t>
            </a:r>
          </a:p>
          <a:p>
            <a:pPr marL="0" indent="0" algn="ctr">
              <a:buNone/>
            </a:pPr>
            <a:r>
              <a:rPr lang="en-GB" sz="1846" dirty="0">
                <a:sym typeface="Wingdings" panose="05000000000000000000" pitchFamily="2" charset="2"/>
              </a:rPr>
              <a:t>Tangentially magnetized</a:t>
            </a:r>
          </a:p>
        </p:txBody>
      </p:sp>
      <p:sp>
        <p:nvSpPr>
          <p:cNvPr id="18" name="Content Placeholder 3">
            <a:extLst>
              <a:ext uri="{FF2B5EF4-FFF2-40B4-BE49-F238E27FC236}">
                <a16:creationId xmlns:a16="http://schemas.microsoft.com/office/drawing/2014/main" id="{ED243D67-7A84-467E-A3B4-5090F32CCAD1}"/>
              </a:ext>
            </a:extLst>
          </p:cNvPr>
          <p:cNvSpPr txBox="1">
            <a:spLocks/>
          </p:cNvSpPr>
          <p:nvPr/>
        </p:nvSpPr>
        <p:spPr>
          <a:xfrm>
            <a:off x="332308" y="1493307"/>
            <a:ext cx="8307692" cy="498462"/>
          </a:xfrm>
          <a:prstGeom prst="rect">
            <a:avLst/>
          </a:prstGeom>
        </p:spPr>
        <p:txBody>
          <a:bodyPr vert="horz" lIns="84406" tIns="42203" rIns="84406" bIns="42203"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46" dirty="0"/>
              <a:t>Inductance equation:</a:t>
            </a:r>
            <a:endParaRPr lang="en-GB" sz="1846" dirty="0">
              <a:sym typeface="Wingdings" panose="05000000000000000000" pitchFamily="2" charset="2"/>
            </a:endParaRPr>
          </a:p>
          <a:p>
            <a:pPr lvl="1"/>
            <a:endParaRPr lang="en-GB" sz="1846" dirty="0"/>
          </a:p>
        </p:txBody>
      </p:sp>
      <p:sp>
        <p:nvSpPr>
          <p:cNvPr id="19" name="Content Placeholder 3">
            <a:extLst>
              <a:ext uri="{FF2B5EF4-FFF2-40B4-BE49-F238E27FC236}">
                <a16:creationId xmlns:a16="http://schemas.microsoft.com/office/drawing/2014/main" id="{93FCB48A-A5D2-4C45-A86A-404D1F813388}"/>
              </a:ext>
            </a:extLst>
          </p:cNvPr>
          <p:cNvSpPr txBox="1">
            <a:spLocks/>
          </p:cNvSpPr>
          <p:nvPr/>
        </p:nvSpPr>
        <p:spPr>
          <a:xfrm>
            <a:off x="332307" y="2091461"/>
            <a:ext cx="8307692" cy="498462"/>
          </a:xfrm>
          <a:prstGeom prst="rect">
            <a:avLst/>
          </a:prstGeom>
        </p:spPr>
        <p:txBody>
          <a:bodyPr vert="horz" lIns="84406" tIns="42203" rIns="84406" bIns="42203"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46" dirty="0"/>
              <a:t>Reluctance equation:</a:t>
            </a:r>
            <a:endParaRPr lang="en-GB" sz="1846" dirty="0">
              <a:sym typeface="Wingdings" panose="05000000000000000000" pitchFamily="2" charset="2"/>
            </a:endParaRPr>
          </a:p>
          <a:p>
            <a:pPr lvl="1"/>
            <a:endParaRPr lang="en-GB" sz="1846" dirty="0"/>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F20AE0A1-A46B-4AD2-AF7B-4A3610DC082C}"/>
                  </a:ext>
                </a:extLst>
              </p:cNvPr>
              <p:cNvSpPr/>
              <p:nvPr/>
            </p:nvSpPr>
            <p:spPr>
              <a:xfrm>
                <a:off x="1993846" y="5845919"/>
                <a:ext cx="955390" cy="3675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1662" i="1">
                              <a:latin typeface="Cambria Math" panose="02040503050406030204" pitchFamily="18" charset="0"/>
                              <a:ea typeface="Calibri" panose="020F0502020204030204" pitchFamily="34" charset="0"/>
                              <a:cs typeface="Times New Roman" panose="02020603050405020304" pitchFamily="18" charset="0"/>
                            </a:rPr>
                          </m:ctrlPr>
                        </m:sSubPr>
                        <m:e>
                          <m:r>
                            <a:rPr lang="en-GB" sz="1662" i="1">
                              <a:latin typeface="Cambria Math" panose="02040503050406030204" pitchFamily="18" charset="0"/>
                              <a:ea typeface="Calibri" panose="020F0502020204030204" pitchFamily="34" charset="0"/>
                              <a:cs typeface="Times New Roman" panose="02020603050405020304" pitchFamily="18" charset="0"/>
                            </a:rPr>
                            <m:t>𝐿</m:t>
                          </m:r>
                        </m:e>
                        <m:sub>
                          <m:r>
                            <a:rPr lang="en-GB" sz="1662" i="1">
                              <a:latin typeface="Cambria Math" panose="02040503050406030204" pitchFamily="18" charset="0"/>
                              <a:ea typeface="Calibri" panose="020F0502020204030204" pitchFamily="34" charset="0"/>
                              <a:cs typeface="Times New Roman" panose="02020603050405020304" pitchFamily="18" charset="0"/>
                            </a:rPr>
                            <m:t>𝑑</m:t>
                          </m:r>
                        </m:sub>
                      </m:sSub>
                      <m:r>
                        <a:rPr lang="en-GB" sz="1662" i="1">
                          <a:latin typeface="Cambria Math" panose="02040503050406030204" pitchFamily="18" charset="0"/>
                          <a:ea typeface="Calibri" panose="020F0502020204030204" pitchFamily="34" charset="0"/>
                          <a:cs typeface="Times New Roman" panose="02020603050405020304" pitchFamily="18" charset="0"/>
                        </a:rPr>
                        <m:t>≈</m:t>
                      </m:r>
                      <m:sSub>
                        <m:sSubPr>
                          <m:ctrlPr>
                            <a:rPr lang="es-ES" sz="1662" i="1">
                              <a:latin typeface="Cambria Math" panose="02040503050406030204" pitchFamily="18" charset="0"/>
                              <a:ea typeface="Calibri" panose="020F0502020204030204" pitchFamily="34" charset="0"/>
                              <a:cs typeface="Times New Roman" panose="02020603050405020304" pitchFamily="18" charset="0"/>
                            </a:rPr>
                          </m:ctrlPr>
                        </m:sSubPr>
                        <m:e>
                          <m:r>
                            <a:rPr lang="en-GB" sz="1662" i="1">
                              <a:latin typeface="Cambria Math" panose="02040503050406030204" pitchFamily="18" charset="0"/>
                              <a:ea typeface="Calibri" panose="020F0502020204030204" pitchFamily="34" charset="0"/>
                              <a:cs typeface="Times New Roman" panose="02020603050405020304" pitchFamily="18" charset="0"/>
                            </a:rPr>
                            <m:t>𝐿</m:t>
                          </m:r>
                        </m:e>
                        <m:sub>
                          <m:r>
                            <a:rPr lang="en-GB" sz="1662" i="1">
                              <a:latin typeface="Cambria Math" panose="02040503050406030204" pitchFamily="18" charset="0"/>
                              <a:ea typeface="Calibri" panose="020F0502020204030204" pitchFamily="34" charset="0"/>
                              <a:cs typeface="Times New Roman" panose="02020603050405020304" pitchFamily="18" charset="0"/>
                            </a:rPr>
                            <m:t>𝑞</m:t>
                          </m:r>
                        </m:sub>
                      </m:sSub>
                    </m:oMath>
                  </m:oMathPara>
                </a14:m>
                <a:endParaRPr lang="en-GB" sz="1662" dirty="0"/>
              </a:p>
            </p:txBody>
          </p:sp>
        </mc:Choice>
        <mc:Fallback xmlns="">
          <p:sp>
            <p:nvSpPr>
              <p:cNvPr id="22" name="Rectangle 21">
                <a:extLst>
                  <a:ext uri="{FF2B5EF4-FFF2-40B4-BE49-F238E27FC236}">
                    <a16:creationId xmlns:a16="http://schemas.microsoft.com/office/drawing/2014/main" id="{F20AE0A1-A46B-4AD2-AF7B-4A3610DC082C}"/>
                  </a:ext>
                </a:extLst>
              </p:cNvPr>
              <p:cNvSpPr>
                <a:spLocks noRot="1" noChangeAspect="1" noMove="1" noResize="1" noEditPoints="1" noAdjustHandles="1" noChangeArrowheads="1" noChangeShapeType="1" noTextEdit="1"/>
              </p:cNvSpPr>
              <p:nvPr/>
            </p:nvSpPr>
            <p:spPr>
              <a:xfrm>
                <a:off x="1993846" y="5845919"/>
                <a:ext cx="955390" cy="367537"/>
              </a:xfrm>
              <a:prstGeom prst="rect">
                <a:avLst/>
              </a:prstGeom>
              <a:blipFill>
                <a:blip r:embed="rId8"/>
                <a:stretch>
                  <a:fillRect b="-3333"/>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27AE0DAD-262B-488A-A076-2DA1B566FFAD}"/>
                  </a:ext>
                </a:extLst>
              </p:cNvPr>
              <p:cNvSpPr/>
              <p:nvPr/>
            </p:nvSpPr>
            <p:spPr>
              <a:xfrm>
                <a:off x="1993846" y="5513611"/>
                <a:ext cx="1051570" cy="3675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1662" i="1">
                              <a:latin typeface="Cambria Math" panose="02040503050406030204" pitchFamily="18" charset="0"/>
                            </a:rPr>
                          </m:ctrlPr>
                        </m:sSubPr>
                        <m:e>
                          <m:r>
                            <a:rPr lang="en-GB" sz="1662">
                              <a:latin typeface="Cambria Math" panose="02040503050406030204" pitchFamily="18" charset="0"/>
                            </a:rPr>
                            <m:t>ℜ</m:t>
                          </m:r>
                        </m:e>
                        <m:sub>
                          <m:r>
                            <a:rPr lang="en-GB" sz="1662" i="1">
                              <a:latin typeface="Cambria Math" panose="02040503050406030204" pitchFamily="18" charset="0"/>
                            </a:rPr>
                            <m:t>𝑑</m:t>
                          </m:r>
                        </m:sub>
                      </m:sSub>
                      <m:r>
                        <a:rPr lang="en-GB" sz="1662">
                          <a:latin typeface="Cambria Math" panose="02040503050406030204" pitchFamily="18" charset="0"/>
                        </a:rPr>
                        <m:t>≈</m:t>
                      </m:r>
                      <m:sSub>
                        <m:sSubPr>
                          <m:ctrlPr>
                            <a:rPr lang="en-GB" sz="1662" i="1">
                              <a:latin typeface="Cambria Math" panose="02040503050406030204" pitchFamily="18" charset="0"/>
                            </a:rPr>
                          </m:ctrlPr>
                        </m:sSubPr>
                        <m:e>
                          <m:r>
                            <a:rPr lang="en-GB" sz="1662">
                              <a:latin typeface="Cambria Math" panose="02040503050406030204" pitchFamily="18" charset="0"/>
                            </a:rPr>
                            <m:t>ℜ</m:t>
                          </m:r>
                        </m:e>
                        <m:sub>
                          <m:r>
                            <a:rPr lang="en-GB" sz="1662" i="1">
                              <a:latin typeface="Cambria Math" panose="02040503050406030204" pitchFamily="18" charset="0"/>
                            </a:rPr>
                            <m:t>𝑞</m:t>
                          </m:r>
                        </m:sub>
                      </m:sSub>
                    </m:oMath>
                  </m:oMathPara>
                </a14:m>
                <a:endParaRPr lang="en-GB" sz="1662" dirty="0"/>
              </a:p>
            </p:txBody>
          </p:sp>
        </mc:Choice>
        <mc:Fallback xmlns="">
          <p:sp>
            <p:nvSpPr>
              <p:cNvPr id="23" name="Rectangle 22">
                <a:extLst>
                  <a:ext uri="{FF2B5EF4-FFF2-40B4-BE49-F238E27FC236}">
                    <a16:creationId xmlns:a16="http://schemas.microsoft.com/office/drawing/2014/main" id="{27AE0DAD-262B-488A-A076-2DA1B566FFAD}"/>
                  </a:ext>
                </a:extLst>
              </p:cNvPr>
              <p:cNvSpPr>
                <a:spLocks noRot="1" noChangeAspect="1" noMove="1" noResize="1" noEditPoints="1" noAdjustHandles="1" noChangeArrowheads="1" noChangeShapeType="1" noTextEdit="1"/>
              </p:cNvSpPr>
              <p:nvPr/>
            </p:nvSpPr>
            <p:spPr>
              <a:xfrm>
                <a:off x="1993846" y="5513611"/>
                <a:ext cx="1051570" cy="367537"/>
              </a:xfrm>
              <a:prstGeom prst="rect">
                <a:avLst/>
              </a:prstGeom>
              <a:blipFill>
                <a:blip r:embed="rId9"/>
                <a:stretch>
                  <a:fillRect b="-1639"/>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4CD152EE-7D66-4BEB-8385-AA1E4438C33B}"/>
                  </a:ext>
                </a:extLst>
              </p:cNvPr>
              <p:cNvSpPr/>
              <p:nvPr/>
            </p:nvSpPr>
            <p:spPr>
              <a:xfrm>
                <a:off x="5150769" y="5513611"/>
                <a:ext cx="1054776" cy="3675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1662" i="1">
                              <a:latin typeface="Cambria Math" panose="02040503050406030204" pitchFamily="18" charset="0"/>
                            </a:rPr>
                          </m:ctrlPr>
                        </m:sSubPr>
                        <m:e>
                          <m:r>
                            <a:rPr lang="en-GB" sz="1662">
                              <a:latin typeface="Cambria Math" panose="02040503050406030204" pitchFamily="18" charset="0"/>
                            </a:rPr>
                            <m:t>ℜ</m:t>
                          </m:r>
                        </m:e>
                        <m:sub>
                          <m:r>
                            <a:rPr lang="en-GB" sz="1662" i="1">
                              <a:latin typeface="Cambria Math" panose="02040503050406030204" pitchFamily="18" charset="0"/>
                            </a:rPr>
                            <m:t>𝑑</m:t>
                          </m:r>
                        </m:sub>
                      </m:sSub>
                      <m:r>
                        <a:rPr lang="en-GB" sz="1662">
                          <a:latin typeface="Cambria Math" panose="02040503050406030204" pitchFamily="18" charset="0"/>
                        </a:rPr>
                        <m:t>&gt;</m:t>
                      </m:r>
                      <m:sSub>
                        <m:sSubPr>
                          <m:ctrlPr>
                            <a:rPr lang="en-GB" sz="1662" i="1">
                              <a:latin typeface="Cambria Math" panose="02040503050406030204" pitchFamily="18" charset="0"/>
                            </a:rPr>
                          </m:ctrlPr>
                        </m:sSubPr>
                        <m:e>
                          <m:r>
                            <a:rPr lang="en-GB" sz="1662">
                              <a:latin typeface="Cambria Math" panose="02040503050406030204" pitchFamily="18" charset="0"/>
                            </a:rPr>
                            <m:t>ℜ</m:t>
                          </m:r>
                        </m:e>
                        <m:sub>
                          <m:r>
                            <a:rPr lang="en-GB" sz="1662" i="1">
                              <a:latin typeface="Cambria Math" panose="02040503050406030204" pitchFamily="18" charset="0"/>
                            </a:rPr>
                            <m:t>𝑞</m:t>
                          </m:r>
                        </m:sub>
                      </m:sSub>
                    </m:oMath>
                  </m:oMathPara>
                </a14:m>
                <a:endParaRPr lang="en-GB" sz="1662" dirty="0"/>
              </a:p>
            </p:txBody>
          </p:sp>
        </mc:Choice>
        <mc:Fallback xmlns="">
          <p:sp>
            <p:nvSpPr>
              <p:cNvPr id="24" name="Rectangle 23">
                <a:extLst>
                  <a:ext uri="{FF2B5EF4-FFF2-40B4-BE49-F238E27FC236}">
                    <a16:creationId xmlns:a16="http://schemas.microsoft.com/office/drawing/2014/main" id="{4CD152EE-7D66-4BEB-8385-AA1E4438C33B}"/>
                  </a:ext>
                </a:extLst>
              </p:cNvPr>
              <p:cNvSpPr>
                <a:spLocks noRot="1" noChangeAspect="1" noMove="1" noResize="1" noEditPoints="1" noAdjustHandles="1" noChangeArrowheads="1" noChangeShapeType="1" noTextEdit="1"/>
              </p:cNvSpPr>
              <p:nvPr/>
            </p:nvSpPr>
            <p:spPr>
              <a:xfrm>
                <a:off x="5150769" y="5513611"/>
                <a:ext cx="1054776" cy="367537"/>
              </a:xfrm>
              <a:prstGeom prst="rect">
                <a:avLst/>
              </a:prstGeom>
              <a:blipFill>
                <a:blip r:embed="rId10"/>
                <a:stretch>
                  <a:fillRect b="-1639"/>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8EB2A09A-59C7-44AD-9883-E310B36A8740}"/>
                  </a:ext>
                </a:extLst>
              </p:cNvPr>
              <p:cNvSpPr/>
              <p:nvPr/>
            </p:nvSpPr>
            <p:spPr>
              <a:xfrm>
                <a:off x="5150769" y="5845919"/>
                <a:ext cx="958596" cy="3675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1662" i="1">
                              <a:latin typeface="Cambria Math" panose="02040503050406030204" pitchFamily="18" charset="0"/>
                            </a:rPr>
                          </m:ctrlPr>
                        </m:sSubPr>
                        <m:e>
                          <m:r>
                            <a:rPr lang="en-GB" sz="1662" i="1">
                              <a:latin typeface="Cambria Math" panose="02040503050406030204" pitchFamily="18" charset="0"/>
                            </a:rPr>
                            <m:t>𝐿</m:t>
                          </m:r>
                        </m:e>
                        <m:sub>
                          <m:r>
                            <a:rPr lang="en-GB" sz="1662" i="1">
                              <a:latin typeface="Cambria Math" panose="02040503050406030204" pitchFamily="18" charset="0"/>
                            </a:rPr>
                            <m:t>𝑑</m:t>
                          </m:r>
                        </m:sub>
                      </m:sSub>
                      <m:r>
                        <a:rPr lang="en-GB" sz="1662">
                          <a:latin typeface="Cambria Math" panose="02040503050406030204" pitchFamily="18" charset="0"/>
                        </a:rPr>
                        <m:t>&lt;</m:t>
                      </m:r>
                      <m:sSub>
                        <m:sSubPr>
                          <m:ctrlPr>
                            <a:rPr lang="en-GB" sz="1662" i="1">
                              <a:latin typeface="Cambria Math" panose="02040503050406030204" pitchFamily="18" charset="0"/>
                            </a:rPr>
                          </m:ctrlPr>
                        </m:sSubPr>
                        <m:e>
                          <m:r>
                            <a:rPr lang="en-GB" sz="1662" i="1">
                              <a:latin typeface="Cambria Math" panose="02040503050406030204" pitchFamily="18" charset="0"/>
                            </a:rPr>
                            <m:t>𝐿</m:t>
                          </m:r>
                        </m:e>
                        <m:sub>
                          <m:r>
                            <a:rPr lang="en-GB" sz="1662" i="1">
                              <a:latin typeface="Cambria Math" panose="02040503050406030204" pitchFamily="18" charset="0"/>
                            </a:rPr>
                            <m:t>𝑞</m:t>
                          </m:r>
                        </m:sub>
                      </m:sSub>
                    </m:oMath>
                  </m:oMathPara>
                </a14:m>
                <a:endParaRPr lang="en-GB" sz="1662" dirty="0"/>
              </a:p>
            </p:txBody>
          </p:sp>
        </mc:Choice>
        <mc:Fallback xmlns="">
          <p:sp>
            <p:nvSpPr>
              <p:cNvPr id="25" name="Rectangle 24">
                <a:extLst>
                  <a:ext uri="{FF2B5EF4-FFF2-40B4-BE49-F238E27FC236}">
                    <a16:creationId xmlns:a16="http://schemas.microsoft.com/office/drawing/2014/main" id="{8EB2A09A-59C7-44AD-9883-E310B36A8740}"/>
                  </a:ext>
                </a:extLst>
              </p:cNvPr>
              <p:cNvSpPr>
                <a:spLocks noRot="1" noChangeAspect="1" noMove="1" noResize="1" noEditPoints="1" noAdjustHandles="1" noChangeArrowheads="1" noChangeShapeType="1" noTextEdit="1"/>
              </p:cNvSpPr>
              <p:nvPr/>
            </p:nvSpPr>
            <p:spPr>
              <a:xfrm>
                <a:off x="5150769" y="5845919"/>
                <a:ext cx="958596" cy="367537"/>
              </a:xfrm>
              <a:prstGeom prst="rect">
                <a:avLst/>
              </a:prstGeom>
              <a:blipFill>
                <a:blip r:embed="rId11"/>
                <a:stretch>
                  <a:fillRect b="-3333"/>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B918C158-26E8-4423-B891-86B85F412266}"/>
                  </a:ext>
                </a:extLst>
              </p:cNvPr>
              <p:cNvSpPr/>
              <p:nvPr/>
            </p:nvSpPr>
            <p:spPr>
              <a:xfrm>
                <a:off x="8108308" y="5513611"/>
                <a:ext cx="1054776" cy="3675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1662" i="1">
                              <a:latin typeface="Cambria Math" panose="02040503050406030204" pitchFamily="18" charset="0"/>
                            </a:rPr>
                          </m:ctrlPr>
                        </m:sSubPr>
                        <m:e>
                          <m:r>
                            <a:rPr lang="en-GB" sz="1662">
                              <a:latin typeface="Cambria Math" panose="02040503050406030204" pitchFamily="18" charset="0"/>
                            </a:rPr>
                            <m:t>ℜ</m:t>
                          </m:r>
                        </m:e>
                        <m:sub>
                          <m:r>
                            <a:rPr lang="en-GB" sz="1662" i="1">
                              <a:latin typeface="Cambria Math" panose="02040503050406030204" pitchFamily="18" charset="0"/>
                            </a:rPr>
                            <m:t>𝑑</m:t>
                          </m:r>
                        </m:sub>
                      </m:sSub>
                      <m:r>
                        <a:rPr lang="en-GB" sz="1662">
                          <a:latin typeface="Cambria Math" panose="02040503050406030204" pitchFamily="18" charset="0"/>
                        </a:rPr>
                        <m:t>&lt;</m:t>
                      </m:r>
                      <m:sSub>
                        <m:sSubPr>
                          <m:ctrlPr>
                            <a:rPr lang="en-GB" sz="1662" i="1">
                              <a:latin typeface="Cambria Math" panose="02040503050406030204" pitchFamily="18" charset="0"/>
                            </a:rPr>
                          </m:ctrlPr>
                        </m:sSubPr>
                        <m:e>
                          <m:r>
                            <a:rPr lang="en-GB" sz="1662">
                              <a:latin typeface="Cambria Math" panose="02040503050406030204" pitchFamily="18" charset="0"/>
                            </a:rPr>
                            <m:t>ℜ</m:t>
                          </m:r>
                        </m:e>
                        <m:sub>
                          <m:r>
                            <a:rPr lang="en-GB" sz="1662" i="1">
                              <a:latin typeface="Cambria Math" panose="02040503050406030204" pitchFamily="18" charset="0"/>
                            </a:rPr>
                            <m:t>𝑞</m:t>
                          </m:r>
                        </m:sub>
                      </m:sSub>
                    </m:oMath>
                  </m:oMathPara>
                </a14:m>
                <a:endParaRPr lang="en-GB" sz="1662" dirty="0"/>
              </a:p>
            </p:txBody>
          </p:sp>
        </mc:Choice>
        <mc:Fallback xmlns="">
          <p:sp>
            <p:nvSpPr>
              <p:cNvPr id="26" name="Rectangle 25">
                <a:extLst>
                  <a:ext uri="{FF2B5EF4-FFF2-40B4-BE49-F238E27FC236}">
                    <a16:creationId xmlns:a16="http://schemas.microsoft.com/office/drawing/2014/main" id="{B918C158-26E8-4423-B891-86B85F412266}"/>
                  </a:ext>
                </a:extLst>
              </p:cNvPr>
              <p:cNvSpPr>
                <a:spLocks noRot="1" noChangeAspect="1" noMove="1" noResize="1" noEditPoints="1" noAdjustHandles="1" noChangeArrowheads="1" noChangeShapeType="1" noTextEdit="1"/>
              </p:cNvSpPr>
              <p:nvPr/>
            </p:nvSpPr>
            <p:spPr>
              <a:xfrm>
                <a:off x="8108308" y="5513611"/>
                <a:ext cx="1054776" cy="367537"/>
              </a:xfrm>
              <a:prstGeom prst="rect">
                <a:avLst/>
              </a:prstGeom>
              <a:blipFill>
                <a:blip r:embed="rId12"/>
                <a:stretch>
                  <a:fillRect b="-1639"/>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7D123BCD-8C16-42C9-AB64-B4E14FF0F5F7}"/>
                  </a:ext>
                </a:extLst>
              </p:cNvPr>
              <p:cNvSpPr/>
              <p:nvPr/>
            </p:nvSpPr>
            <p:spPr>
              <a:xfrm>
                <a:off x="8108308" y="5845919"/>
                <a:ext cx="958596" cy="3675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1662" i="1">
                              <a:latin typeface="Cambria Math" panose="02040503050406030204" pitchFamily="18" charset="0"/>
                            </a:rPr>
                          </m:ctrlPr>
                        </m:sSubPr>
                        <m:e>
                          <m:r>
                            <a:rPr lang="en-GB" sz="1662" i="1">
                              <a:latin typeface="Cambria Math" panose="02040503050406030204" pitchFamily="18" charset="0"/>
                            </a:rPr>
                            <m:t>𝐿</m:t>
                          </m:r>
                        </m:e>
                        <m:sub>
                          <m:r>
                            <a:rPr lang="en-GB" sz="1662" i="1">
                              <a:latin typeface="Cambria Math" panose="02040503050406030204" pitchFamily="18" charset="0"/>
                            </a:rPr>
                            <m:t>𝑑</m:t>
                          </m:r>
                        </m:sub>
                      </m:sSub>
                      <m:r>
                        <a:rPr lang="en-GB" sz="1662">
                          <a:latin typeface="Cambria Math" panose="02040503050406030204" pitchFamily="18" charset="0"/>
                        </a:rPr>
                        <m:t>&gt;</m:t>
                      </m:r>
                      <m:sSub>
                        <m:sSubPr>
                          <m:ctrlPr>
                            <a:rPr lang="en-GB" sz="1662" i="1">
                              <a:latin typeface="Cambria Math" panose="02040503050406030204" pitchFamily="18" charset="0"/>
                            </a:rPr>
                          </m:ctrlPr>
                        </m:sSubPr>
                        <m:e>
                          <m:r>
                            <a:rPr lang="en-GB" sz="1662" i="1">
                              <a:latin typeface="Cambria Math" panose="02040503050406030204" pitchFamily="18" charset="0"/>
                            </a:rPr>
                            <m:t>𝐿</m:t>
                          </m:r>
                        </m:e>
                        <m:sub>
                          <m:r>
                            <a:rPr lang="en-GB" sz="1662" i="1">
                              <a:latin typeface="Cambria Math" panose="02040503050406030204" pitchFamily="18" charset="0"/>
                            </a:rPr>
                            <m:t>𝑞</m:t>
                          </m:r>
                        </m:sub>
                      </m:sSub>
                    </m:oMath>
                  </m:oMathPara>
                </a14:m>
                <a:endParaRPr lang="en-GB" sz="1662" dirty="0"/>
              </a:p>
            </p:txBody>
          </p:sp>
        </mc:Choice>
        <mc:Fallback xmlns="">
          <p:sp>
            <p:nvSpPr>
              <p:cNvPr id="27" name="Rectangle 26">
                <a:extLst>
                  <a:ext uri="{FF2B5EF4-FFF2-40B4-BE49-F238E27FC236}">
                    <a16:creationId xmlns:a16="http://schemas.microsoft.com/office/drawing/2014/main" id="{7D123BCD-8C16-42C9-AB64-B4E14FF0F5F7}"/>
                  </a:ext>
                </a:extLst>
              </p:cNvPr>
              <p:cNvSpPr>
                <a:spLocks noRot="1" noChangeAspect="1" noMove="1" noResize="1" noEditPoints="1" noAdjustHandles="1" noChangeArrowheads="1" noChangeShapeType="1" noTextEdit="1"/>
              </p:cNvSpPr>
              <p:nvPr/>
            </p:nvSpPr>
            <p:spPr>
              <a:xfrm>
                <a:off x="8108308" y="5845919"/>
                <a:ext cx="958596" cy="367537"/>
              </a:xfrm>
              <a:prstGeom prst="rect">
                <a:avLst/>
              </a:prstGeom>
              <a:blipFill>
                <a:blip r:embed="rId13"/>
                <a:stretch>
                  <a:fillRect b="-3333"/>
                </a:stretch>
              </a:blipFill>
            </p:spPr>
            <p:txBody>
              <a:bodyPr/>
              <a:lstStyle/>
              <a:p>
                <a:r>
                  <a:rPr lang="es-ES">
                    <a:noFill/>
                  </a:rPr>
                  <a:t> </a:t>
                </a:r>
              </a:p>
            </p:txBody>
          </p:sp>
        </mc:Fallback>
      </mc:AlternateContent>
      <p:pic>
        <p:nvPicPr>
          <p:cNvPr id="4" name="Picture 3">
            <a:extLst>
              <a:ext uri="{FF2B5EF4-FFF2-40B4-BE49-F238E27FC236}">
                <a16:creationId xmlns:a16="http://schemas.microsoft.com/office/drawing/2014/main" id="{0370C39A-541E-4D27-9CCC-F6798412ED3D}"/>
              </a:ext>
            </a:extLst>
          </p:cNvPr>
          <p:cNvPicPr>
            <a:picLocks noChangeAspect="1"/>
          </p:cNvPicPr>
          <p:nvPr/>
        </p:nvPicPr>
        <p:blipFill>
          <a:blip r:embed="rId14"/>
          <a:stretch>
            <a:fillRect/>
          </a:stretch>
        </p:blipFill>
        <p:spPr>
          <a:xfrm>
            <a:off x="-548307" y="3519764"/>
            <a:ext cx="4012670" cy="2326154"/>
          </a:xfrm>
          <a:prstGeom prst="rect">
            <a:avLst/>
          </a:prstGeom>
        </p:spPr>
      </p:pic>
      <p:pic>
        <p:nvPicPr>
          <p:cNvPr id="5" name="Picture 4">
            <a:extLst>
              <a:ext uri="{FF2B5EF4-FFF2-40B4-BE49-F238E27FC236}">
                <a16:creationId xmlns:a16="http://schemas.microsoft.com/office/drawing/2014/main" id="{5F3F8D23-1A2D-466D-B6EF-ABEA1B26D86D}"/>
              </a:ext>
            </a:extLst>
          </p:cNvPr>
          <p:cNvPicPr>
            <a:picLocks noChangeAspect="1"/>
          </p:cNvPicPr>
          <p:nvPr/>
        </p:nvPicPr>
        <p:blipFill>
          <a:blip r:embed="rId15"/>
          <a:stretch>
            <a:fillRect/>
          </a:stretch>
        </p:blipFill>
        <p:spPr>
          <a:xfrm>
            <a:off x="2578708" y="3519764"/>
            <a:ext cx="4012670" cy="2326154"/>
          </a:xfrm>
          <a:prstGeom prst="rect">
            <a:avLst/>
          </a:prstGeom>
        </p:spPr>
      </p:pic>
      <p:pic>
        <p:nvPicPr>
          <p:cNvPr id="8" name="Picture 7">
            <a:extLst>
              <a:ext uri="{FF2B5EF4-FFF2-40B4-BE49-F238E27FC236}">
                <a16:creationId xmlns:a16="http://schemas.microsoft.com/office/drawing/2014/main" id="{DD40B55C-9B80-418E-A7AD-5CE403F384ED}"/>
              </a:ext>
            </a:extLst>
          </p:cNvPr>
          <p:cNvPicPr>
            <a:picLocks noChangeAspect="1"/>
          </p:cNvPicPr>
          <p:nvPr/>
        </p:nvPicPr>
        <p:blipFill>
          <a:blip r:embed="rId16"/>
          <a:stretch>
            <a:fillRect/>
          </a:stretch>
        </p:blipFill>
        <p:spPr>
          <a:xfrm>
            <a:off x="5685785" y="3519764"/>
            <a:ext cx="4012670" cy="2326154"/>
          </a:xfrm>
          <a:prstGeom prst="rect">
            <a:avLst/>
          </a:prstGeom>
        </p:spPr>
      </p:pic>
      <p:sp>
        <p:nvSpPr>
          <p:cNvPr id="2" name="Footer Placeholder 1">
            <a:extLst>
              <a:ext uri="{FF2B5EF4-FFF2-40B4-BE49-F238E27FC236}">
                <a16:creationId xmlns:a16="http://schemas.microsoft.com/office/drawing/2014/main" id="{A1CFA229-3828-4965-AED8-30969B0DF0E9}"/>
              </a:ext>
            </a:extLst>
          </p:cNvPr>
          <p:cNvSpPr>
            <a:spLocks noGrp="1"/>
          </p:cNvSpPr>
          <p:nvPr>
            <p:ph type="ftr" sz="quarter" idx="11"/>
          </p:nvPr>
        </p:nvSpPr>
        <p:spPr/>
        <p:txBody>
          <a:bodyPr/>
          <a:lstStyle/>
          <a:p>
            <a:r>
              <a:rPr lang="ca-ES"/>
              <a:t>PMSM motor control</a:t>
            </a:r>
            <a:endParaRPr lang="ca-ES" dirty="0"/>
          </a:p>
        </p:txBody>
      </p:sp>
      <p:sp>
        <p:nvSpPr>
          <p:cNvPr id="9" name="Slide Number Placeholder 8">
            <a:extLst>
              <a:ext uri="{FF2B5EF4-FFF2-40B4-BE49-F238E27FC236}">
                <a16:creationId xmlns:a16="http://schemas.microsoft.com/office/drawing/2014/main" id="{62B198AC-CACD-41F7-A44F-26557FFDA333}"/>
              </a:ext>
            </a:extLst>
          </p:cNvPr>
          <p:cNvSpPr>
            <a:spLocks noGrp="1"/>
          </p:cNvSpPr>
          <p:nvPr>
            <p:ph type="sldNum" sz="quarter" idx="12"/>
          </p:nvPr>
        </p:nvSpPr>
        <p:spPr/>
        <p:txBody>
          <a:bodyPr/>
          <a:lstStyle/>
          <a:p>
            <a:fld id="{AC73A611-7CB3-407B-8955-E73429FEB09D}" type="slidenum">
              <a:rPr lang="ca-ES" smtClean="0"/>
              <a:pPr/>
              <a:t>6</a:t>
            </a:fld>
            <a:endParaRPr lang="ca-ES"/>
          </a:p>
        </p:txBody>
      </p:sp>
    </p:spTree>
    <p:extLst>
      <p:ext uri="{BB962C8B-B14F-4D97-AF65-F5344CB8AC3E}">
        <p14:creationId xmlns:p14="http://schemas.microsoft.com/office/powerpoint/2010/main" val="11754956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7" grpId="0" build="p"/>
      <p:bldP spid="10" grpId="0"/>
      <p:bldP spid="11" grpId="0"/>
      <p:bldP spid="13" grpId="0"/>
      <p:bldP spid="14" grpId="0"/>
      <p:bldP spid="15" grpId="0"/>
      <p:bldP spid="16" grpId="0"/>
      <p:bldP spid="17" grpId="0"/>
      <p:bldP spid="18" grpId="0"/>
      <p:bldP spid="19" grpId="0"/>
      <p:bldP spid="19" grpId="1"/>
      <p:bldP spid="22" grpId="0"/>
      <p:bldP spid="23" grpId="0"/>
      <p:bldP spid="24" grpId="0"/>
      <p:bldP spid="25" grpId="0"/>
      <p:bldP spid="26" grpId="0"/>
      <p:bldP spid="2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idor de peu de pàgina 8"/>
          <p:cNvSpPr>
            <a:spLocks noGrp="1"/>
          </p:cNvSpPr>
          <p:nvPr>
            <p:ph type="ftr" sz="quarter" idx="11"/>
          </p:nvPr>
        </p:nvSpPr>
        <p:spPr/>
        <p:txBody>
          <a:bodyPr/>
          <a:lstStyle/>
          <a:p>
            <a:pPr defTabSz="844083"/>
            <a:r>
              <a:rPr lang="ca-ES">
                <a:solidFill>
                  <a:prstClr val="black">
                    <a:tint val="75000"/>
                  </a:prstClr>
                </a:solidFill>
                <a:latin typeface="Calibri"/>
              </a:rPr>
              <a:t>PMSM motor control</a:t>
            </a:r>
          </a:p>
        </p:txBody>
      </p:sp>
      <p:sp>
        <p:nvSpPr>
          <p:cNvPr id="22" name="Contenidor de contingut 2">
            <a:extLst>
              <a:ext uri="{FF2B5EF4-FFF2-40B4-BE49-F238E27FC236}">
                <a16:creationId xmlns:a16="http://schemas.microsoft.com/office/drawing/2014/main" id="{2981AD2C-85BE-4C78-B414-0286ECDF0713}"/>
              </a:ext>
            </a:extLst>
          </p:cNvPr>
          <p:cNvSpPr>
            <a:spLocks noGrp="1"/>
          </p:cNvSpPr>
          <p:nvPr>
            <p:ph idx="1"/>
          </p:nvPr>
        </p:nvSpPr>
        <p:spPr>
          <a:xfrm>
            <a:off x="332308" y="1593000"/>
            <a:ext cx="8307692" cy="4320000"/>
          </a:xfrm>
        </p:spPr>
        <p:txBody>
          <a:bodyPr>
            <a:normAutofit/>
          </a:bodyPr>
          <a:lstStyle/>
          <a:p>
            <a:pPr marL="422041" indent="0">
              <a:buNone/>
            </a:pPr>
            <a:r>
              <a:rPr lang="en-GB" sz="2585" dirty="0"/>
              <a:t>Flux-weakening transition</a:t>
            </a:r>
          </a:p>
          <a:p>
            <a:pPr marL="0" indent="0">
              <a:buNone/>
            </a:pPr>
            <a:endParaRPr lang="en-GB" sz="2585" dirty="0"/>
          </a:p>
          <a:p>
            <a:pPr marL="0" indent="0">
              <a:buNone/>
            </a:pPr>
            <a:endParaRPr lang="en-GB" sz="2585" dirty="0"/>
          </a:p>
          <a:p>
            <a:pPr marL="0" indent="0">
              <a:buNone/>
            </a:pPr>
            <a:endParaRPr lang="en-GB" sz="2585" dirty="0"/>
          </a:p>
          <a:p>
            <a:pPr marL="0" indent="0">
              <a:buNone/>
            </a:pPr>
            <a:endParaRPr lang="en-GB" sz="2585" dirty="0"/>
          </a:p>
          <a:p>
            <a:pPr marL="0" indent="0">
              <a:buNone/>
            </a:pPr>
            <a:endParaRPr lang="en-GB" sz="2585" dirty="0"/>
          </a:p>
        </p:txBody>
      </p:sp>
      <p:sp>
        <p:nvSpPr>
          <p:cNvPr id="5" name="Títol 1">
            <a:extLst>
              <a:ext uri="{FF2B5EF4-FFF2-40B4-BE49-F238E27FC236}">
                <a16:creationId xmlns:a16="http://schemas.microsoft.com/office/drawing/2014/main" id="{4A90FA5B-32B3-473A-8609-00834D2E3369}"/>
              </a:ext>
            </a:extLst>
          </p:cNvPr>
          <p:cNvSpPr txBox="1">
            <a:spLocks/>
          </p:cNvSpPr>
          <p:nvPr/>
        </p:nvSpPr>
        <p:spPr>
          <a:xfrm>
            <a:off x="332308" y="596077"/>
            <a:ext cx="8307692" cy="996923"/>
          </a:xfrm>
          <a:prstGeom prst="rect">
            <a:avLst/>
          </a:prstGeom>
        </p:spPr>
        <p:txBody>
          <a:bodyPr vert="horz" lIns="84406" tIns="42203" rIns="84406" bIns="42203"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4062" dirty="0">
                <a:solidFill>
                  <a:schemeClr val="bg1">
                    <a:lumMod val="75000"/>
                  </a:schemeClr>
                </a:solidFill>
              </a:rPr>
              <a:t>PMSM Vector Current Control</a:t>
            </a:r>
          </a:p>
        </p:txBody>
      </p:sp>
      <p:sp>
        <p:nvSpPr>
          <p:cNvPr id="4" name="Slide Number Placeholder 3">
            <a:extLst>
              <a:ext uri="{FF2B5EF4-FFF2-40B4-BE49-F238E27FC236}">
                <a16:creationId xmlns:a16="http://schemas.microsoft.com/office/drawing/2014/main" id="{4F6630F3-7169-4608-89F8-FE4640507FCE}"/>
              </a:ext>
            </a:extLst>
          </p:cNvPr>
          <p:cNvSpPr>
            <a:spLocks noGrp="1"/>
          </p:cNvSpPr>
          <p:nvPr>
            <p:ph type="sldNum" sz="quarter" idx="12"/>
          </p:nvPr>
        </p:nvSpPr>
        <p:spPr/>
        <p:txBody>
          <a:bodyPr/>
          <a:lstStyle/>
          <a:p>
            <a:fld id="{AC73A611-7CB3-407B-8955-E73429FEB09D}" type="slidenum">
              <a:rPr lang="ca-ES" smtClean="0"/>
              <a:pPr/>
              <a:t>60</a:t>
            </a:fld>
            <a:endParaRPr lang="ca-ES"/>
          </a:p>
        </p:txBody>
      </p:sp>
      <p:sp>
        <p:nvSpPr>
          <p:cNvPr id="3" name="QuadreDeText 2">
            <a:extLst>
              <a:ext uri="{FF2B5EF4-FFF2-40B4-BE49-F238E27FC236}">
                <a16:creationId xmlns:a16="http://schemas.microsoft.com/office/drawing/2014/main" id="{5FD324A0-B698-4212-A98B-1F249FCA1D26}"/>
              </a:ext>
            </a:extLst>
          </p:cNvPr>
          <p:cNvSpPr txBox="1"/>
          <p:nvPr/>
        </p:nvSpPr>
        <p:spPr>
          <a:xfrm>
            <a:off x="5576711" y="2010048"/>
            <a:ext cx="3232695" cy="3139321"/>
          </a:xfrm>
          <a:prstGeom prst="rect">
            <a:avLst/>
          </a:prstGeom>
          <a:noFill/>
        </p:spPr>
        <p:txBody>
          <a:bodyPr wrap="square" rtlCol="0">
            <a:spAutoFit/>
          </a:bodyPr>
          <a:lstStyle/>
          <a:p>
            <a:r>
              <a:rPr lang="en-US" b="1" dirty="0"/>
              <a:t>Voltage control</a:t>
            </a:r>
          </a:p>
          <a:p>
            <a:pPr marL="285750" indent="-285750">
              <a:buFont typeface="Arial" panose="020B0604020202020204" pitchFamily="34" charset="0"/>
              <a:buChar char="•"/>
            </a:pPr>
            <a:r>
              <a:rPr lang="en-US" dirty="0"/>
              <a:t>Smooth transition between the LBEF and FW zone through the current angle.</a:t>
            </a:r>
          </a:p>
          <a:p>
            <a:pPr marL="285750" indent="-285750">
              <a:buFont typeface="Arial" panose="020B0604020202020204" pitchFamily="34" charset="0"/>
              <a:buChar char="•"/>
            </a:pPr>
            <a:r>
              <a:rPr lang="en-US" dirty="0"/>
              <a:t>Constant integral gain.</a:t>
            </a:r>
          </a:p>
          <a:p>
            <a:pPr marL="285750" indent="-285750">
              <a:buFont typeface="Arial" panose="020B0604020202020204" pitchFamily="34" charset="0"/>
              <a:buChar char="•"/>
            </a:pPr>
            <a:r>
              <a:rPr lang="en-US" dirty="0"/>
              <a:t>Tuned as a first-order system neglecting the zero effect.</a:t>
            </a:r>
          </a:p>
          <a:p>
            <a:r>
              <a:rPr lang="en-US" b="1" dirty="0"/>
              <a:t>Maximum current angle</a:t>
            </a:r>
          </a:p>
          <a:p>
            <a:pPr marL="285750" indent="-285750">
              <a:buFont typeface="Arial" panose="020B0604020202020204" pitchFamily="34" charset="0"/>
              <a:buChar char="•"/>
            </a:pPr>
            <a:r>
              <a:rPr lang="en-US" dirty="0"/>
              <a:t>Control action is limited to work between π and MTPA angle for traction.</a:t>
            </a:r>
          </a:p>
        </p:txBody>
      </p:sp>
      <p:pic>
        <p:nvPicPr>
          <p:cNvPr id="2" name="Imatge 1">
            <a:extLst>
              <a:ext uri="{FF2B5EF4-FFF2-40B4-BE49-F238E27FC236}">
                <a16:creationId xmlns:a16="http://schemas.microsoft.com/office/drawing/2014/main" id="{1E50257C-D564-4263-9FD3-F6645636F559}"/>
              </a:ext>
            </a:extLst>
          </p:cNvPr>
          <p:cNvPicPr>
            <a:picLocks noChangeAspect="1"/>
          </p:cNvPicPr>
          <p:nvPr/>
        </p:nvPicPr>
        <p:blipFill>
          <a:blip r:embed="rId2"/>
          <a:stretch>
            <a:fillRect/>
          </a:stretch>
        </p:blipFill>
        <p:spPr>
          <a:xfrm>
            <a:off x="332308" y="2246141"/>
            <a:ext cx="4976291" cy="2880610"/>
          </a:xfrm>
          <a:prstGeom prst="rect">
            <a:avLst/>
          </a:prstGeom>
        </p:spPr>
      </p:pic>
    </p:spTree>
    <p:extLst>
      <p:ext uri="{BB962C8B-B14F-4D97-AF65-F5344CB8AC3E}">
        <p14:creationId xmlns:p14="http://schemas.microsoft.com/office/powerpoint/2010/main" val="3104620560"/>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idor de peu de pàgina 8"/>
          <p:cNvSpPr>
            <a:spLocks noGrp="1"/>
          </p:cNvSpPr>
          <p:nvPr>
            <p:ph type="ftr" sz="quarter" idx="11"/>
          </p:nvPr>
        </p:nvSpPr>
        <p:spPr/>
        <p:txBody>
          <a:bodyPr/>
          <a:lstStyle/>
          <a:p>
            <a:pPr defTabSz="844083"/>
            <a:r>
              <a:rPr lang="ca-ES">
                <a:solidFill>
                  <a:prstClr val="black">
                    <a:tint val="75000"/>
                  </a:prstClr>
                </a:solidFill>
                <a:latin typeface="Calibri"/>
              </a:rPr>
              <a:t>PMSM motor control</a:t>
            </a:r>
          </a:p>
        </p:txBody>
      </p:sp>
      <p:sp>
        <p:nvSpPr>
          <p:cNvPr id="22" name="Contenidor de contingut 2">
            <a:extLst>
              <a:ext uri="{FF2B5EF4-FFF2-40B4-BE49-F238E27FC236}">
                <a16:creationId xmlns:a16="http://schemas.microsoft.com/office/drawing/2014/main" id="{2981AD2C-85BE-4C78-B414-0286ECDF0713}"/>
              </a:ext>
            </a:extLst>
          </p:cNvPr>
          <p:cNvSpPr>
            <a:spLocks noGrp="1"/>
          </p:cNvSpPr>
          <p:nvPr>
            <p:ph idx="1"/>
          </p:nvPr>
        </p:nvSpPr>
        <p:spPr>
          <a:xfrm>
            <a:off x="332308" y="1593000"/>
            <a:ext cx="8307692" cy="4320000"/>
          </a:xfrm>
        </p:spPr>
        <p:txBody>
          <a:bodyPr>
            <a:normAutofit/>
          </a:bodyPr>
          <a:lstStyle/>
          <a:p>
            <a:pPr marL="422041" indent="0">
              <a:buNone/>
            </a:pPr>
            <a:r>
              <a:rPr lang="en-GB" sz="2585" dirty="0"/>
              <a:t>Flux-weakening selection</a:t>
            </a:r>
          </a:p>
          <a:p>
            <a:pPr marL="0" indent="0">
              <a:buNone/>
            </a:pPr>
            <a:endParaRPr lang="en-GB" sz="2585" dirty="0"/>
          </a:p>
          <a:p>
            <a:pPr marL="0" indent="0">
              <a:buNone/>
            </a:pPr>
            <a:endParaRPr lang="en-GB" sz="2585" dirty="0"/>
          </a:p>
          <a:p>
            <a:pPr marL="0" indent="0">
              <a:buNone/>
            </a:pPr>
            <a:endParaRPr lang="en-GB" sz="2585" dirty="0"/>
          </a:p>
          <a:p>
            <a:pPr marL="0" indent="0">
              <a:buNone/>
            </a:pPr>
            <a:endParaRPr lang="en-GB" sz="2585" dirty="0"/>
          </a:p>
          <a:p>
            <a:pPr marL="0" indent="0">
              <a:buNone/>
            </a:pPr>
            <a:endParaRPr lang="en-GB" sz="2585" dirty="0"/>
          </a:p>
        </p:txBody>
      </p:sp>
      <p:sp>
        <p:nvSpPr>
          <p:cNvPr id="5" name="Títol 1">
            <a:extLst>
              <a:ext uri="{FF2B5EF4-FFF2-40B4-BE49-F238E27FC236}">
                <a16:creationId xmlns:a16="http://schemas.microsoft.com/office/drawing/2014/main" id="{4A90FA5B-32B3-473A-8609-00834D2E3369}"/>
              </a:ext>
            </a:extLst>
          </p:cNvPr>
          <p:cNvSpPr txBox="1">
            <a:spLocks/>
          </p:cNvSpPr>
          <p:nvPr/>
        </p:nvSpPr>
        <p:spPr>
          <a:xfrm>
            <a:off x="332308" y="596077"/>
            <a:ext cx="8307692" cy="996923"/>
          </a:xfrm>
          <a:prstGeom prst="rect">
            <a:avLst/>
          </a:prstGeom>
        </p:spPr>
        <p:txBody>
          <a:bodyPr vert="horz" lIns="84406" tIns="42203" rIns="84406" bIns="42203"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4062" dirty="0">
                <a:solidFill>
                  <a:schemeClr val="bg1">
                    <a:lumMod val="75000"/>
                  </a:schemeClr>
                </a:solidFill>
              </a:rPr>
              <a:t>PMSM Vector Current Control</a:t>
            </a:r>
          </a:p>
        </p:txBody>
      </p:sp>
      <p:sp>
        <p:nvSpPr>
          <p:cNvPr id="4" name="Slide Number Placeholder 3">
            <a:extLst>
              <a:ext uri="{FF2B5EF4-FFF2-40B4-BE49-F238E27FC236}">
                <a16:creationId xmlns:a16="http://schemas.microsoft.com/office/drawing/2014/main" id="{4F6630F3-7169-4608-89F8-FE4640507FCE}"/>
              </a:ext>
            </a:extLst>
          </p:cNvPr>
          <p:cNvSpPr>
            <a:spLocks noGrp="1"/>
          </p:cNvSpPr>
          <p:nvPr>
            <p:ph type="sldNum" sz="quarter" idx="12"/>
          </p:nvPr>
        </p:nvSpPr>
        <p:spPr/>
        <p:txBody>
          <a:bodyPr/>
          <a:lstStyle/>
          <a:p>
            <a:fld id="{AC73A611-7CB3-407B-8955-E73429FEB09D}" type="slidenum">
              <a:rPr lang="ca-ES" smtClean="0"/>
              <a:pPr/>
              <a:t>61</a:t>
            </a:fld>
            <a:endParaRPr lang="ca-ES" dirty="0"/>
          </a:p>
        </p:txBody>
      </p:sp>
      <p:sp>
        <p:nvSpPr>
          <p:cNvPr id="3" name="QuadreDeText 2">
            <a:extLst>
              <a:ext uri="{FF2B5EF4-FFF2-40B4-BE49-F238E27FC236}">
                <a16:creationId xmlns:a16="http://schemas.microsoft.com/office/drawing/2014/main" id="{5FD324A0-B698-4212-A98B-1F249FCA1D26}"/>
              </a:ext>
            </a:extLst>
          </p:cNvPr>
          <p:cNvSpPr txBox="1"/>
          <p:nvPr/>
        </p:nvSpPr>
        <p:spPr>
          <a:xfrm>
            <a:off x="5576711" y="2010048"/>
            <a:ext cx="3232695" cy="3139321"/>
          </a:xfrm>
          <a:prstGeom prst="rect">
            <a:avLst/>
          </a:prstGeom>
          <a:noFill/>
        </p:spPr>
        <p:txBody>
          <a:bodyPr wrap="square" rtlCol="0">
            <a:spAutoFit/>
          </a:bodyPr>
          <a:lstStyle/>
          <a:p>
            <a:r>
              <a:rPr lang="en-US" b="1" dirty="0"/>
              <a:t>FW selection</a:t>
            </a:r>
          </a:p>
          <a:p>
            <a:pPr marL="285750" indent="-285750">
              <a:buFont typeface="Arial" panose="020B0604020202020204" pitchFamily="34" charset="0"/>
              <a:buChar char="•"/>
            </a:pPr>
            <a:r>
              <a:rPr lang="en-US" dirty="0"/>
              <a:t>Two dynamic saturation blocks plus MTPV and torque equations.</a:t>
            </a:r>
          </a:p>
          <a:p>
            <a:r>
              <a:rPr lang="en-US" b="1" dirty="0"/>
              <a:t>MTPV curve</a:t>
            </a:r>
          </a:p>
          <a:p>
            <a:pPr marL="285750" indent="-285750">
              <a:buFont typeface="Arial" panose="020B0604020202020204" pitchFamily="34" charset="0"/>
              <a:buChar char="•"/>
            </a:pPr>
            <a:r>
              <a:rPr lang="en-US" dirty="0"/>
              <a:t>Same as MTPA and torque equations.</a:t>
            </a:r>
          </a:p>
          <a:p>
            <a:r>
              <a:rPr lang="en-US" b="1" dirty="0"/>
              <a:t>Saturation current module</a:t>
            </a:r>
          </a:p>
          <a:p>
            <a:pPr marL="285750" indent="-285750">
              <a:buFont typeface="Arial" panose="020B0604020202020204" pitchFamily="34" charset="0"/>
              <a:buChar char="•"/>
            </a:pPr>
            <a:r>
              <a:rPr lang="en-US" dirty="0"/>
              <a:t>Dynamic thermal and electrical powertrain limitation.</a:t>
            </a:r>
          </a:p>
        </p:txBody>
      </p:sp>
      <p:pic>
        <p:nvPicPr>
          <p:cNvPr id="6" name="Imatge 5">
            <a:extLst>
              <a:ext uri="{FF2B5EF4-FFF2-40B4-BE49-F238E27FC236}">
                <a16:creationId xmlns:a16="http://schemas.microsoft.com/office/drawing/2014/main" id="{4CA66D81-1D22-411D-9384-B4ABAD14F249}"/>
              </a:ext>
            </a:extLst>
          </p:cNvPr>
          <p:cNvPicPr>
            <a:picLocks noChangeAspect="1"/>
          </p:cNvPicPr>
          <p:nvPr/>
        </p:nvPicPr>
        <p:blipFill rotWithShape="1">
          <a:blip r:embed="rId2"/>
          <a:srcRect r="9002"/>
          <a:stretch/>
        </p:blipFill>
        <p:spPr>
          <a:xfrm>
            <a:off x="268970" y="2259350"/>
            <a:ext cx="5138336" cy="2987299"/>
          </a:xfrm>
          <a:prstGeom prst="rect">
            <a:avLst/>
          </a:prstGeom>
        </p:spPr>
      </p:pic>
    </p:spTree>
    <p:extLst>
      <p:ext uri="{BB962C8B-B14F-4D97-AF65-F5344CB8AC3E}">
        <p14:creationId xmlns:p14="http://schemas.microsoft.com/office/powerpoint/2010/main" val="1669077035"/>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idor de peu de pàgina 8"/>
          <p:cNvSpPr>
            <a:spLocks noGrp="1"/>
          </p:cNvSpPr>
          <p:nvPr>
            <p:ph type="ftr" sz="quarter" idx="11"/>
          </p:nvPr>
        </p:nvSpPr>
        <p:spPr/>
        <p:txBody>
          <a:bodyPr/>
          <a:lstStyle/>
          <a:p>
            <a:pPr defTabSz="844083"/>
            <a:r>
              <a:rPr lang="ca-ES">
                <a:solidFill>
                  <a:prstClr val="black">
                    <a:tint val="75000"/>
                  </a:prstClr>
                </a:solidFill>
                <a:latin typeface="Calibri"/>
              </a:rPr>
              <a:t>PMSM motor control</a:t>
            </a:r>
          </a:p>
        </p:txBody>
      </p:sp>
      <p:sp>
        <p:nvSpPr>
          <p:cNvPr id="22" name="Contenidor de contingut 2">
            <a:extLst>
              <a:ext uri="{FF2B5EF4-FFF2-40B4-BE49-F238E27FC236}">
                <a16:creationId xmlns:a16="http://schemas.microsoft.com/office/drawing/2014/main" id="{2981AD2C-85BE-4C78-B414-0286ECDF0713}"/>
              </a:ext>
            </a:extLst>
          </p:cNvPr>
          <p:cNvSpPr>
            <a:spLocks noGrp="1"/>
          </p:cNvSpPr>
          <p:nvPr>
            <p:ph idx="1"/>
          </p:nvPr>
        </p:nvSpPr>
        <p:spPr>
          <a:xfrm>
            <a:off x="332308" y="1593000"/>
            <a:ext cx="8307692" cy="4320000"/>
          </a:xfrm>
        </p:spPr>
        <p:txBody>
          <a:bodyPr>
            <a:normAutofit/>
          </a:bodyPr>
          <a:lstStyle/>
          <a:p>
            <a:pPr marL="422041" indent="0">
              <a:buNone/>
            </a:pPr>
            <a:r>
              <a:rPr lang="en-GB" sz="2585" dirty="0"/>
              <a:t>Speed control</a:t>
            </a:r>
          </a:p>
          <a:p>
            <a:pPr marL="0" indent="0">
              <a:buNone/>
            </a:pPr>
            <a:endParaRPr lang="en-GB" sz="2585" dirty="0"/>
          </a:p>
          <a:p>
            <a:pPr marL="0" indent="0">
              <a:buNone/>
            </a:pPr>
            <a:endParaRPr lang="en-GB" sz="2585" dirty="0"/>
          </a:p>
          <a:p>
            <a:pPr marL="0" indent="0">
              <a:buNone/>
            </a:pPr>
            <a:endParaRPr lang="en-GB" sz="2585" dirty="0"/>
          </a:p>
          <a:p>
            <a:pPr marL="0" indent="0">
              <a:buNone/>
            </a:pPr>
            <a:endParaRPr lang="en-GB" sz="2585" dirty="0"/>
          </a:p>
          <a:p>
            <a:pPr marL="0" indent="0">
              <a:buNone/>
            </a:pPr>
            <a:endParaRPr lang="en-GB" sz="2585" dirty="0"/>
          </a:p>
        </p:txBody>
      </p:sp>
      <p:sp>
        <p:nvSpPr>
          <p:cNvPr id="5" name="Títol 1">
            <a:extLst>
              <a:ext uri="{FF2B5EF4-FFF2-40B4-BE49-F238E27FC236}">
                <a16:creationId xmlns:a16="http://schemas.microsoft.com/office/drawing/2014/main" id="{4A90FA5B-32B3-473A-8609-00834D2E3369}"/>
              </a:ext>
            </a:extLst>
          </p:cNvPr>
          <p:cNvSpPr txBox="1">
            <a:spLocks/>
          </p:cNvSpPr>
          <p:nvPr/>
        </p:nvSpPr>
        <p:spPr>
          <a:xfrm>
            <a:off x="332308" y="596077"/>
            <a:ext cx="8307692" cy="996923"/>
          </a:xfrm>
          <a:prstGeom prst="rect">
            <a:avLst/>
          </a:prstGeom>
        </p:spPr>
        <p:txBody>
          <a:bodyPr vert="horz" lIns="84406" tIns="42203" rIns="84406" bIns="42203"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4062" dirty="0">
                <a:solidFill>
                  <a:schemeClr val="bg1">
                    <a:lumMod val="75000"/>
                  </a:schemeClr>
                </a:solidFill>
              </a:rPr>
              <a:t>PMSM Vector Current Control</a:t>
            </a:r>
          </a:p>
        </p:txBody>
      </p:sp>
      <p:sp>
        <p:nvSpPr>
          <p:cNvPr id="4" name="Slide Number Placeholder 3">
            <a:extLst>
              <a:ext uri="{FF2B5EF4-FFF2-40B4-BE49-F238E27FC236}">
                <a16:creationId xmlns:a16="http://schemas.microsoft.com/office/drawing/2014/main" id="{4F6630F3-7169-4608-89F8-FE4640507FCE}"/>
              </a:ext>
            </a:extLst>
          </p:cNvPr>
          <p:cNvSpPr>
            <a:spLocks noGrp="1"/>
          </p:cNvSpPr>
          <p:nvPr>
            <p:ph type="sldNum" sz="quarter" idx="12"/>
          </p:nvPr>
        </p:nvSpPr>
        <p:spPr/>
        <p:txBody>
          <a:bodyPr/>
          <a:lstStyle/>
          <a:p>
            <a:fld id="{AC73A611-7CB3-407B-8955-E73429FEB09D}" type="slidenum">
              <a:rPr lang="ca-ES" smtClean="0"/>
              <a:pPr/>
              <a:t>62</a:t>
            </a:fld>
            <a:endParaRPr lang="ca-ES" dirty="0"/>
          </a:p>
        </p:txBody>
      </p:sp>
      <p:sp>
        <p:nvSpPr>
          <p:cNvPr id="3" name="QuadreDeText 2">
            <a:extLst>
              <a:ext uri="{FF2B5EF4-FFF2-40B4-BE49-F238E27FC236}">
                <a16:creationId xmlns:a16="http://schemas.microsoft.com/office/drawing/2014/main" id="{5FD324A0-B698-4212-A98B-1F249FCA1D26}"/>
              </a:ext>
            </a:extLst>
          </p:cNvPr>
          <p:cNvSpPr txBox="1"/>
          <p:nvPr/>
        </p:nvSpPr>
        <p:spPr>
          <a:xfrm>
            <a:off x="5576711" y="2010048"/>
            <a:ext cx="3232695" cy="2585323"/>
          </a:xfrm>
          <a:prstGeom prst="rect">
            <a:avLst/>
          </a:prstGeom>
          <a:noFill/>
        </p:spPr>
        <p:txBody>
          <a:bodyPr wrap="square" rtlCol="0">
            <a:spAutoFit/>
          </a:bodyPr>
          <a:lstStyle/>
          <a:p>
            <a:r>
              <a:rPr lang="en-US" b="1" dirty="0"/>
              <a:t>Speed control</a:t>
            </a:r>
          </a:p>
          <a:p>
            <a:pPr marL="285750" indent="-285750">
              <a:buFont typeface="Arial" panose="020B0604020202020204" pitchFamily="34" charset="0"/>
              <a:buChar char="•"/>
            </a:pPr>
            <a:r>
              <a:rPr lang="en-US" dirty="0"/>
              <a:t>To emulate the cruise speed limiter in an EV. Mainly for e-bikes or e-motorbikes.</a:t>
            </a:r>
          </a:p>
          <a:p>
            <a:pPr marL="285750" indent="-285750">
              <a:buFont typeface="Arial" panose="020B0604020202020204" pitchFamily="34" charset="0"/>
              <a:buChar char="•"/>
            </a:pPr>
            <a:r>
              <a:rPr lang="en-US" dirty="0"/>
              <a:t>Tuned as a second-order system neglecting the zero effect.</a:t>
            </a:r>
          </a:p>
          <a:p>
            <a:pPr marL="285750" indent="-285750">
              <a:buFont typeface="Arial" panose="020B0604020202020204" pitchFamily="34" charset="0"/>
              <a:buChar char="•"/>
            </a:pPr>
            <a:r>
              <a:rPr lang="en-US" dirty="0"/>
              <a:t>The output saturates the torque setpoint.</a:t>
            </a:r>
          </a:p>
        </p:txBody>
      </p:sp>
      <p:pic>
        <p:nvPicPr>
          <p:cNvPr id="2" name="Imatge 1">
            <a:extLst>
              <a:ext uri="{FF2B5EF4-FFF2-40B4-BE49-F238E27FC236}">
                <a16:creationId xmlns:a16="http://schemas.microsoft.com/office/drawing/2014/main" id="{0DDB1164-B5D0-4FDB-B269-EA97FF2D17AA}"/>
              </a:ext>
            </a:extLst>
          </p:cNvPr>
          <p:cNvPicPr>
            <a:picLocks noChangeAspect="1"/>
          </p:cNvPicPr>
          <p:nvPr/>
        </p:nvPicPr>
        <p:blipFill>
          <a:blip r:embed="rId2"/>
          <a:stretch>
            <a:fillRect/>
          </a:stretch>
        </p:blipFill>
        <p:spPr>
          <a:xfrm>
            <a:off x="162902" y="2381844"/>
            <a:ext cx="5467912" cy="2585323"/>
          </a:xfrm>
          <a:prstGeom prst="rect">
            <a:avLst/>
          </a:prstGeom>
        </p:spPr>
      </p:pic>
    </p:spTree>
    <p:extLst>
      <p:ext uri="{BB962C8B-B14F-4D97-AF65-F5344CB8AC3E}">
        <p14:creationId xmlns:p14="http://schemas.microsoft.com/office/powerpoint/2010/main" val="2458977595"/>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idor de peu de pàgina 8"/>
          <p:cNvSpPr>
            <a:spLocks noGrp="1"/>
          </p:cNvSpPr>
          <p:nvPr>
            <p:ph type="ftr" sz="quarter" idx="11"/>
          </p:nvPr>
        </p:nvSpPr>
        <p:spPr/>
        <p:txBody>
          <a:bodyPr/>
          <a:lstStyle/>
          <a:p>
            <a:pPr defTabSz="844083"/>
            <a:r>
              <a:rPr lang="ca-ES">
                <a:solidFill>
                  <a:prstClr val="black">
                    <a:tint val="75000"/>
                  </a:prstClr>
                </a:solidFill>
                <a:latin typeface="Calibri"/>
              </a:rPr>
              <a:t>PMSM motor control</a:t>
            </a:r>
          </a:p>
        </p:txBody>
      </p:sp>
      <p:sp>
        <p:nvSpPr>
          <p:cNvPr id="22" name="Contenidor de contingut 2">
            <a:extLst>
              <a:ext uri="{FF2B5EF4-FFF2-40B4-BE49-F238E27FC236}">
                <a16:creationId xmlns:a16="http://schemas.microsoft.com/office/drawing/2014/main" id="{2981AD2C-85BE-4C78-B414-0286ECDF0713}"/>
              </a:ext>
            </a:extLst>
          </p:cNvPr>
          <p:cNvSpPr>
            <a:spLocks noGrp="1"/>
          </p:cNvSpPr>
          <p:nvPr>
            <p:ph idx="1"/>
          </p:nvPr>
        </p:nvSpPr>
        <p:spPr>
          <a:xfrm>
            <a:off x="332308" y="1593000"/>
            <a:ext cx="8307692" cy="4320000"/>
          </a:xfrm>
        </p:spPr>
        <p:txBody>
          <a:bodyPr>
            <a:normAutofit/>
          </a:bodyPr>
          <a:lstStyle/>
          <a:p>
            <a:pPr marL="0" indent="0">
              <a:buNone/>
            </a:pPr>
            <a:endParaRPr lang="en-GB" sz="2585" dirty="0"/>
          </a:p>
          <a:p>
            <a:pPr marL="0" indent="0">
              <a:buNone/>
            </a:pPr>
            <a:endParaRPr lang="en-GB" sz="2585" dirty="0"/>
          </a:p>
          <a:p>
            <a:pPr marL="0" indent="0">
              <a:buNone/>
            </a:pPr>
            <a:endParaRPr lang="en-GB" sz="2585" dirty="0"/>
          </a:p>
          <a:p>
            <a:pPr marL="0" indent="0">
              <a:buNone/>
            </a:pPr>
            <a:endParaRPr lang="en-GB" sz="2585" dirty="0"/>
          </a:p>
          <a:p>
            <a:pPr marL="0" indent="0">
              <a:buNone/>
            </a:pPr>
            <a:endParaRPr lang="en-GB" sz="2585" dirty="0"/>
          </a:p>
        </p:txBody>
      </p:sp>
      <p:sp>
        <p:nvSpPr>
          <p:cNvPr id="5" name="Títol 1">
            <a:extLst>
              <a:ext uri="{FF2B5EF4-FFF2-40B4-BE49-F238E27FC236}">
                <a16:creationId xmlns:a16="http://schemas.microsoft.com/office/drawing/2014/main" id="{4A90FA5B-32B3-473A-8609-00834D2E3369}"/>
              </a:ext>
            </a:extLst>
          </p:cNvPr>
          <p:cNvSpPr txBox="1">
            <a:spLocks/>
          </p:cNvSpPr>
          <p:nvPr/>
        </p:nvSpPr>
        <p:spPr>
          <a:xfrm>
            <a:off x="332308" y="596077"/>
            <a:ext cx="8307692" cy="996923"/>
          </a:xfrm>
          <a:prstGeom prst="rect">
            <a:avLst/>
          </a:prstGeom>
        </p:spPr>
        <p:txBody>
          <a:bodyPr vert="horz" lIns="84406" tIns="42203" rIns="84406" bIns="42203"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4062" dirty="0">
                <a:solidFill>
                  <a:schemeClr val="bg1">
                    <a:lumMod val="75000"/>
                  </a:schemeClr>
                </a:solidFill>
              </a:rPr>
              <a:t>PMSM Vector Current Control</a:t>
            </a:r>
          </a:p>
        </p:txBody>
      </p:sp>
      <p:sp>
        <p:nvSpPr>
          <p:cNvPr id="4" name="Slide Number Placeholder 3">
            <a:extLst>
              <a:ext uri="{FF2B5EF4-FFF2-40B4-BE49-F238E27FC236}">
                <a16:creationId xmlns:a16="http://schemas.microsoft.com/office/drawing/2014/main" id="{4F6630F3-7169-4608-89F8-FE4640507FCE}"/>
              </a:ext>
            </a:extLst>
          </p:cNvPr>
          <p:cNvSpPr>
            <a:spLocks noGrp="1"/>
          </p:cNvSpPr>
          <p:nvPr>
            <p:ph type="sldNum" sz="quarter" idx="12"/>
          </p:nvPr>
        </p:nvSpPr>
        <p:spPr/>
        <p:txBody>
          <a:bodyPr/>
          <a:lstStyle/>
          <a:p>
            <a:fld id="{AC73A611-7CB3-407B-8955-E73429FEB09D}" type="slidenum">
              <a:rPr lang="ca-ES" smtClean="0"/>
              <a:pPr/>
              <a:t>63</a:t>
            </a:fld>
            <a:endParaRPr lang="ca-ES" dirty="0"/>
          </a:p>
        </p:txBody>
      </p:sp>
      <p:pic>
        <p:nvPicPr>
          <p:cNvPr id="8" name="Imatge 7">
            <a:extLst>
              <a:ext uri="{FF2B5EF4-FFF2-40B4-BE49-F238E27FC236}">
                <a16:creationId xmlns:a16="http://schemas.microsoft.com/office/drawing/2014/main" id="{736A01C1-D0F5-4BFD-8D7E-5A4FDE20C139}"/>
              </a:ext>
            </a:extLst>
          </p:cNvPr>
          <p:cNvPicPr>
            <a:picLocks noChangeAspect="1"/>
          </p:cNvPicPr>
          <p:nvPr/>
        </p:nvPicPr>
        <p:blipFill>
          <a:blip r:embed="rId2"/>
          <a:stretch>
            <a:fillRect/>
          </a:stretch>
        </p:blipFill>
        <p:spPr>
          <a:xfrm>
            <a:off x="0" y="2339945"/>
            <a:ext cx="9144000" cy="2925055"/>
          </a:xfrm>
          <a:prstGeom prst="rect">
            <a:avLst/>
          </a:prstGeom>
        </p:spPr>
      </p:pic>
    </p:spTree>
    <p:extLst>
      <p:ext uri="{BB962C8B-B14F-4D97-AF65-F5344CB8AC3E}">
        <p14:creationId xmlns:p14="http://schemas.microsoft.com/office/powerpoint/2010/main" val="135644909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idor de peu de pàgina 8"/>
          <p:cNvSpPr>
            <a:spLocks noGrp="1"/>
          </p:cNvSpPr>
          <p:nvPr>
            <p:ph type="ftr" sz="quarter" idx="11"/>
          </p:nvPr>
        </p:nvSpPr>
        <p:spPr/>
        <p:txBody>
          <a:bodyPr/>
          <a:lstStyle/>
          <a:p>
            <a:pPr defTabSz="844083"/>
            <a:r>
              <a:rPr lang="ca-ES">
                <a:solidFill>
                  <a:prstClr val="black">
                    <a:tint val="75000"/>
                  </a:prstClr>
                </a:solidFill>
                <a:latin typeface="Calibri"/>
              </a:rPr>
              <a:t>PMSM motor control</a:t>
            </a:r>
          </a:p>
        </p:txBody>
      </p:sp>
      <p:sp>
        <p:nvSpPr>
          <p:cNvPr id="22" name="Contenidor de contingut 2">
            <a:extLst>
              <a:ext uri="{FF2B5EF4-FFF2-40B4-BE49-F238E27FC236}">
                <a16:creationId xmlns:a16="http://schemas.microsoft.com/office/drawing/2014/main" id="{2981AD2C-85BE-4C78-B414-0286ECDF0713}"/>
              </a:ext>
            </a:extLst>
          </p:cNvPr>
          <p:cNvSpPr>
            <a:spLocks noGrp="1"/>
          </p:cNvSpPr>
          <p:nvPr>
            <p:ph idx="1"/>
          </p:nvPr>
        </p:nvSpPr>
        <p:spPr>
          <a:xfrm>
            <a:off x="332308" y="1593000"/>
            <a:ext cx="8307692" cy="4320000"/>
          </a:xfrm>
        </p:spPr>
        <p:txBody>
          <a:bodyPr>
            <a:normAutofit/>
          </a:bodyPr>
          <a:lstStyle/>
          <a:p>
            <a:pPr marL="422041" indent="0">
              <a:buNone/>
            </a:pPr>
            <a:r>
              <a:rPr lang="en-GB" sz="2585" dirty="0"/>
              <a:t>Current control tuning</a:t>
            </a:r>
          </a:p>
          <a:p>
            <a:pPr marL="0" indent="0">
              <a:buNone/>
            </a:pPr>
            <a:endParaRPr lang="en-GB" sz="2585" dirty="0"/>
          </a:p>
          <a:p>
            <a:pPr marL="0" indent="0">
              <a:buNone/>
            </a:pPr>
            <a:endParaRPr lang="en-GB" sz="2585" dirty="0"/>
          </a:p>
          <a:p>
            <a:pPr marL="0" indent="0">
              <a:buNone/>
            </a:pPr>
            <a:endParaRPr lang="en-GB" sz="2585" dirty="0"/>
          </a:p>
          <a:p>
            <a:pPr marL="0" indent="0">
              <a:buNone/>
            </a:pPr>
            <a:endParaRPr lang="en-GB" sz="2585" dirty="0"/>
          </a:p>
        </p:txBody>
      </p:sp>
      <p:sp>
        <p:nvSpPr>
          <p:cNvPr id="5" name="Títol 1">
            <a:extLst>
              <a:ext uri="{FF2B5EF4-FFF2-40B4-BE49-F238E27FC236}">
                <a16:creationId xmlns:a16="http://schemas.microsoft.com/office/drawing/2014/main" id="{4A90FA5B-32B3-473A-8609-00834D2E3369}"/>
              </a:ext>
            </a:extLst>
          </p:cNvPr>
          <p:cNvSpPr txBox="1">
            <a:spLocks/>
          </p:cNvSpPr>
          <p:nvPr/>
        </p:nvSpPr>
        <p:spPr>
          <a:xfrm>
            <a:off x="332308" y="596077"/>
            <a:ext cx="8307692" cy="996923"/>
          </a:xfrm>
          <a:prstGeom prst="rect">
            <a:avLst/>
          </a:prstGeom>
        </p:spPr>
        <p:txBody>
          <a:bodyPr vert="horz" lIns="84406" tIns="42203" rIns="84406" bIns="42203"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4062" dirty="0">
                <a:solidFill>
                  <a:schemeClr val="bg1">
                    <a:lumMod val="75000"/>
                  </a:schemeClr>
                </a:solidFill>
              </a:rPr>
              <a:t>PMSM Vector Current Control</a:t>
            </a:r>
          </a:p>
        </p:txBody>
      </p:sp>
      <p:sp>
        <p:nvSpPr>
          <p:cNvPr id="4" name="Slide Number Placeholder 3">
            <a:extLst>
              <a:ext uri="{FF2B5EF4-FFF2-40B4-BE49-F238E27FC236}">
                <a16:creationId xmlns:a16="http://schemas.microsoft.com/office/drawing/2014/main" id="{4F6630F3-7169-4608-89F8-FE4640507FCE}"/>
              </a:ext>
            </a:extLst>
          </p:cNvPr>
          <p:cNvSpPr>
            <a:spLocks noGrp="1"/>
          </p:cNvSpPr>
          <p:nvPr>
            <p:ph type="sldNum" sz="quarter" idx="12"/>
          </p:nvPr>
        </p:nvSpPr>
        <p:spPr/>
        <p:txBody>
          <a:bodyPr/>
          <a:lstStyle/>
          <a:p>
            <a:fld id="{AC73A611-7CB3-407B-8955-E73429FEB09D}" type="slidenum">
              <a:rPr lang="ca-ES" smtClean="0"/>
              <a:pPr/>
              <a:t>64</a:t>
            </a:fld>
            <a:endParaRPr lang="ca-ES"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691DD34D-0FC4-416D-A65C-BCD3AB63FDBC}"/>
                  </a:ext>
                </a:extLst>
              </p:cNvPr>
              <p:cNvSpPr/>
              <p:nvPr/>
            </p:nvSpPr>
            <p:spPr>
              <a:xfrm>
                <a:off x="1623348" y="2641414"/>
                <a:ext cx="5897301" cy="11115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𝐺</m:t>
                          </m:r>
                        </m:e>
                        <m:sub>
                          <m:r>
                            <m:rPr>
                              <m:nor/>
                            </m:rPr>
                            <a:rPr lang="en-US" i="1">
                              <a:latin typeface="Cambria Math" panose="02040503050406030204" pitchFamily="18" charset="0"/>
                            </a:rPr>
                            <m:t>p</m:t>
                          </m:r>
                          <m:r>
                            <m:rPr>
                              <m:nor/>
                            </m:rPr>
                            <a:rPr lang="en-US" i="1">
                              <a:latin typeface="Cambria Math" panose="02040503050406030204" pitchFamily="18" charset="0"/>
                            </a:rPr>
                            <m:t>,</m:t>
                          </m:r>
                          <m:r>
                            <a:rPr lang="en-US" i="1">
                              <a:latin typeface="Cambria Math" panose="02040503050406030204" pitchFamily="18" charset="0"/>
                            </a:rPr>
                            <m:t>𝐼𝑥</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0">
                          <a:latin typeface="Cambria Math" panose="02040503050406030204" pitchFamily="18" charset="0"/>
                        </a:rPr>
                        <m:t>=</m:t>
                      </m:r>
                      <m:f>
                        <m:fPr>
                          <m:ctrlPr>
                            <a:rPr lang="en-US" i="1">
                              <a:latin typeface="Cambria Math" panose="02040503050406030204" pitchFamily="18" charset="0"/>
                            </a:rPr>
                          </m:ctrlPr>
                        </m:fPr>
                        <m:num>
                          <m:r>
                            <m:rPr>
                              <m:sty m:val="p"/>
                            </m:rPr>
                            <a:rPr lang="en-US" i="0">
                              <a:latin typeface="Cambria Math" panose="02040503050406030204" pitchFamily="18" charset="0"/>
                            </a:rPr>
                            <m:t>Δ</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𝑥</m:t>
                              </m:r>
                            </m:sub>
                          </m:sSub>
                          <m:d>
                            <m:dPr>
                              <m:ctrlPr>
                                <a:rPr lang="en-US" i="1">
                                  <a:latin typeface="Cambria Math" panose="02040503050406030204" pitchFamily="18" charset="0"/>
                                </a:rPr>
                              </m:ctrlPr>
                            </m:dPr>
                            <m:e>
                              <m:r>
                                <a:rPr lang="en-US" i="1">
                                  <a:latin typeface="Cambria Math" panose="02040503050406030204" pitchFamily="18" charset="0"/>
                                </a:rPr>
                                <m:t>𝑠</m:t>
                              </m:r>
                            </m:e>
                          </m:d>
                        </m:num>
                        <m:den>
                          <m:r>
                            <m:rPr>
                              <m:sty m:val="p"/>
                            </m:rPr>
                            <a:rPr lang="en-US" i="0">
                              <a:latin typeface="Cambria Math" panose="02040503050406030204" pitchFamily="18" charset="0"/>
                            </a:rPr>
                            <m:t>Δ</m:t>
                          </m:r>
                          <m:sSub>
                            <m:sSubPr>
                              <m:ctrlPr>
                                <a:rPr lang="en-US" i="1">
                                  <a:latin typeface="Cambria Math" panose="02040503050406030204" pitchFamily="18" charset="0"/>
                                </a:rPr>
                              </m:ctrlPr>
                            </m:sSubPr>
                            <m:e>
                              <m:r>
                                <a:rPr lang="en-US" i="1">
                                  <a:latin typeface="Cambria Math" panose="02040503050406030204" pitchFamily="18" charset="0"/>
                                </a:rPr>
                                <m:t>𝑉</m:t>
                              </m:r>
                            </m:e>
                            <m:sub>
                              <m:r>
                                <m:rPr>
                                  <m:nor/>
                                </m:rPr>
                                <a:rPr lang="en-US" i="1">
                                  <a:latin typeface="Cambria Math" panose="02040503050406030204" pitchFamily="18" charset="0"/>
                                </a:rPr>
                                <m:t>L</m:t>
                              </m:r>
                              <m:r>
                                <a:rPr lang="en-US" i="1">
                                  <a:latin typeface="Cambria Math" panose="02040503050406030204" pitchFamily="18" charset="0"/>
                                </a:rPr>
                                <m:t>𝑥</m:t>
                              </m:r>
                            </m:sub>
                          </m:sSub>
                          <m:d>
                            <m:dPr>
                              <m:ctrlPr>
                                <a:rPr lang="en-US" i="1">
                                  <a:latin typeface="Cambria Math" panose="02040503050406030204" pitchFamily="18" charset="0"/>
                                </a:rPr>
                              </m:ctrlPr>
                            </m:dPr>
                            <m:e>
                              <m:r>
                                <a:rPr lang="en-US" i="1">
                                  <a:latin typeface="Cambria Math" panose="02040503050406030204" pitchFamily="18" charset="0"/>
                                </a:rPr>
                                <m:t>𝑠</m:t>
                              </m:r>
                            </m:e>
                          </m:d>
                        </m:den>
                      </m:f>
                      <m:r>
                        <a:rPr lang="en-US" i="0">
                          <a:latin typeface="Cambria Math" panose="02040503050406030204" pitchFamily="18" charset="0"/>
                        </a:rPr>
                        <m:t>=</m:t>
                      </m:r>
                      <m:f>
                        <m:fPr>
                          <m:ctrlPr>
                            <a:rPr lang="en-US" i="1">
                              <a:latin typeface="Cambria Math" panose="02040503050406030204" pitchFamily="18" charset="0"/>
                            </a:rPr>
                          </m:ctrlPr>
                        </m:fPr>
                        <m:num>
                          <m:r>
                            <a:rPr lang="en-US" i="0">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𝑥</m:t>
                              </m:r>
                            </m:sub>
                          </m:sSub>
                          <m:r>
                            <a:rPr lang="en-US" i="1">
                              <a:latin typeface="Cambria Math" panose="02040503050406030204" pitchFamily="18" charset="0"/>
                            </a:rPr>
                            <m:t>𝑠</m:t>
                          </m:r>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m:rPr>
                                  <m:nor/>
                                </m:rPr>
                                <a:rPr lang="en-US" i="1">
                                  <a:latin typeface="Cambria Math" panose="02040503050406030204" pitchFamily="18" charset="0"/>
                                </a:rPr>
                                <m:t>s</m:t>
                              </m:r>
                            </m:sub>
                          </m:sSub>
                        </m:den>
                      </m:f>
                      <m:r>
                        <a:rPr lang="en-US" i="0">
                          <a:latin typeface="Cambria Math" panose="02040503050406030204" pitchFamily="18" charset="0"/>
                        </a:rPr>
                        <m:t>=</m:t>
                      </m:r>
                      <m:f>
                        <m:fPr>
                          <m:ctrlPr>
                            <a:rPr lang="en-US" i="1">
                              <a:latin typeface="Cambria Math" panose="02040503050406030204" pitchFamily="18" charset="0"/>
                            </a:rPr>
                          </m:ctrlPr>
                        </m:fPr>
                        <m:num>
                          <m:f>
                            <m:fPr>
                              <m:ctrlPr>
                                <a:rPr lang="en-US" i="1">
                                  <a:latin typeface="Cambria Math" panose="02040503050406030204" pitchFamily="18" charset="0"/>
                                </a:rPr>
                              </m:ctrlPr>
                            </m:fPr>
                            <m:num>
                              <m:r>
                                <a:rPr lang="en-US" i="0">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m:rPr>
                                      <m:nor/>
                                    </m:rPr>
                                    <a:rPr lang="en-US" i="1">
                                      <a:latin typeface="Cambria Math" panose="02040503050406030204" pitchFamily="18" charset="0"/>
                                    </a:rPr>
                                    <m:t>s</m:t>
                                  </m:r>
                                </m:sub>
                              </m:sSub>
                            </m:den>
                          </m:f>
                        </m:num>
                        <m:den>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𝑥</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m:rPr>
                                      <m:nor/>
                                    </m:rPr>
                                    <a:rPr lang="en-US" i="1">
                                      <a:latin typeface="Cambria Math" panose="02040503050406030204" pitchFamily="18" charset="0"/>
                                    </a:rPr>
                                    <m:t>s</m:t>
                                  </m:r>
                                </m:sub>
                              </m:sSub>
                            </m:den>
                          </m:f>
                          <m:r>
                            <a:rPr lang="en-US" i="1">
                              <a:latin typeface="Cambria Math" panose="02040503050406030204" pitchFamily="18" charset="0"/>
                            </a:rPr>
                            <m:t>𝑠</m:t>
                          </m:r>
                          <m:r>
                            <a:rPr lang="en-US" i="0">
                              <a:latin typeface="Cambria Math" panose="02040503050406030204" pitchFamily="18" charset="0"/>
                            </a:rPr>
                            <m:t>+1</m:t>
                          </m:r>
                        </m:den>
                      </m:f>
                      <m:r>
                        <a:rPr lang="en-US" i="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𝐼𝑥</m:t>
                              </m:r>
                            </m:sub>
                          </m:sSub>
                        </m:num>
                        <m:den>
                          <m:sSub>
                            <m:sSubPr>
                              <m:ctrlPr>
                                <a:rPr lang="en-US" i="1">
                                  <a:latin typeface="Cambria Math" panose="02040503050406030204" pitchFamily="18" charset="0"/>
                                </a:rPr>
                              </m:ctrlPr>
                            </m:sSubPr>
                            <m:e>
                              <m:r>
                                <m:rPr>
                                  <m:sty m:val="p"/>
                                </m:rPr>
                                <a:rPr lang="en-US" i="0">
                                  <a:latin typeface="Cambria Math" panose="02040503050406030204" pitchFamily="18" charset="0"/>
                                </a:rPr>
                                <m:t>τ</m:t>
                              </m:r>
                            </m:e>
                            <m:sub>
                              <m:r>
                                <a:rPr lang="en-US" i="1">
                                  <a:latin typeface="Cambria Math" panose="02040503050406030204" pitchFamily="18" charset="0"/>
                                </a:rPr>
                                <m:t>𝐼𝑥</m:t>
                              </m:r>
                            </m:sub>
                          </m:sSub>
                          <m:r>
                            <a:rPr lang="en-US" i="1">
                              <a:latin typeface="Cambria Math" panose="02040503050406030204" pitchFamily="18" charset="0"/>
                            </a:rPr>
                            <m:t>𝑠</m:t>
                          </m:r>
                          <m:r>
                            <a:rPr lang="en-US" i="0">
                              <a:latin typeface="Cambria Math" panose="02040503050406030204" pitchFamily="18" charset="0"/>
                            </a:rPr>
                            <m:t>+1</m:t>
                          </m:r>
                        </m:den>
                      </m:f>
                      <m:r>
                        <a:rPr lang="en-US" i="0">
                          <a:latin typeface="Cambria Math" panose="02040503050406030204" pitchFamily="18" charset="0"/>
                        </a:rPr>
                        <m:t> </m:t>
                      </m:r>
                      <m:r>
                        <m:rPr>
                          <m:nor/>
                        </m:rPr>
                        <a:rPr lang="en-US" i="1">
                          <a:latin typeface="Cambria Math" panose="02040503050406030204" pitchFamily="18" charset="0"/>
                        </a:rPr>
                        <m:t>.</m:t>
                      </m:r>
                    </m:oMath>
                  </m:oMathPara>
                </a14:m>
                <a:endParaRPr lang="en-US" dirty="0"/>
              </a:p>
            </p:txBody>
          </p:sp>
        </mc:Choice>
        <mc:Fallback xmlns="">
          <p:sp>
            <p:nvSpPr>
              <p:cNvPr id="2" name="Rectangle 1">
                <a:extLst>
                  <a:ext uri="{FF2B5EF4-FFF2-40B4-BE49-F238E27FC236}">
                    <a16:creationId xmlns:a16="http://schemas.microsoft.com/office/drawing/2014/main" id="{691DD34D-0FC4-416D-A65C-BCD3AB63FDBC}"/>
                  </a:ext>
                </a:extLst>
              </p:cNvPr>
              <p:cNvSpPr>
                <a:spLocks noRot="1" noChangeAspect="1" noMove="1" noResize="1" noEditPoints="1" noAdjustHandles="1" noChangeArrowheads="1" noChangeShapeType="1" noTextEdit="1"/>
              </p:cNvSpPr>
              <p:nvPr/>
            </p:nvSpPr>
            <p:spPr>
              <a:xfrm>
                <a:off x="1623348" y="2641414"/>
                <a:ext cx="5897301" cy="111158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E814EBA-25DB-43D1-8B36-D781CA6E12F8}"/>
                  </a:ext>
                </a:extLst>
              </p:cNvPr>
              <p:cNvSpPr/>
              <p:nvPr/>
            </p:nvSpPr>
            <p:spPr>
              <a:xfrm>
                <a:off x="251999" y="4069397"/>
                <a:ext cx="8640000" cy="137685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m:rPr>
                              <m:nor/>
                            </m:rPr>
                            <a:rPr lang="en-US" i="1">
                              <a:latin typeface="Cambria Math" panose="02040503050406030204" pitchFamily="18" charset="0"/>
                            </a:rPr>
                            <m:t>CL</m:t>
                          </m:r>
                          <m:r>
                            <m:rPr>
                              <m:nor/>
                            </m:rPr>
                            <a:rPr lang="en-US" i="1">
                              <a:latin typeface="Cambria Math" panose="02040503050406030204" pitchFamily="18" charset="0"/>
                            </a:rPr>
                            <m:t>,</m:t>
                          </m:r>
                          <m:r>
                            <a:rPr lang="en-US" i="1">
                              <a:latin typeface="Cambria Math" panose="02040503050406030204" pitchFamily="18" charset="0"/>
                            </a:rPr>
                            <m:t>𝐼𝑥</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0">
                          <a:latin typeface="Cambria Math" panose="02040503050406030204" pitchFamily="18" charset="0"/>
                        </a:rPr>
                        <m:t>=</m:t>
                      </m:r>
                      <m:f>
                        <m:fPr>
                          <m:ctrlPr>
                            <a:rPr lang="en-US" i="1">
                              <a:latin typeface="Cambria Math" panose="02040503050406030204" pitchFamily="18" charset="0"/>
                            </a:rPr>
                          </m:ctrlPr>
                        </m:fPr>
                        <m:num>
                          <m:r>
                            <m:rPr>
                              <m:sty m:val="p"/>
                            </m:rPr>
                            <a:rPr lang="en-US" i="0">
                              <a:latin typeface="Cambria Math" panose="02040503050406030204" pitchFamily="18" charset="0"/>
                            </a:rPr>
                            <m:t>Δ</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𝑥</m:t>
                              </m:r>
                            </m:sub>
                          </m:sSub>
                          <m:d>
                            <m:dPr>
                              <m:ctrlPr>
                                <a:rPr lang="en-US" i="1">
                                  <a:latin typeface="Cambria Math" panose="02040503050406030204" pitchFamily="18" charset="0"/>
                                </a:rPr>
                              </m:ctrlPr>
                            </m:dPr>
                            <m:e>
                              <m:r>
                                <a:rPr lang="en-US" i="1">
                                  <a:latin typeface="Cambria Math" panose="02040503050406030204" pitchFamily="18" charset="0"/>
                                </a:rPr>
                                <m:t>𝑠</m:t>
                              </m:r>
                            </m:e>
                          </m:d>
                        </m:num>
                        <m:den>
                          <m:r>
                            <m:rPr>
                              <m:sty m:val="p"/>
                            </m:rPr>
                            <a:rPr lang="en-US" i="0">
                              <a:latin typeface="Cambria Math" panose="02040503050406030204" pitchFamily="18" charset="0"/>
                            </a:rPr>
                            <m:t>Δ</m:t>
                          </m:r>
                          <m:sSubSup>
                            <m:sSubSupPr>
                              <m:ctrlPr>
                                <a:rPr lang="en-US" i="1">
                                  <a:latin typeface="Cambria Math" panose="02040503050406030204" pitchFamily="18" charset="0"/>
                                </a:rPr>
                              </m:ctrlPr>
                            </m:sSubSupPr>
                            <m:e>
                              <m:r>
                                <a:rPr lang="en-US" i="1">
                                  <a:latin typeface="Cambria Math" panose="02040503050406030204" pitchFamily="18" charset="0"/>
                                </a:rPr>
                                <m:t>𝐼</m:t>
                              </m:r>
                            </m:e>
                            <m:sub>
                              <m:r>
                                <a:rPr lang="en-US" i="1">
                                  <a:latin typeface="Cambria Math" panose="02040503050406030204" pitchFamily="18" charset="0"/>
                                </a:rPr>
                                <m:t>𝑥</m:t>
                              </m:r>
                            </m:sub>
                            <m:sup>
                              <m:r>
                                <a:rPr lang="en-US" i="0">
                                  <a:latin typeface="Cambria Math" panose="02040503050406030204" pitchFamily="18" charset="0"/>
                                </a:rPr>
                                <m:t>∗</m:t>
                              </m:r>
                            </m:sup>
                          </m:sSubSup>
                          <m:d>
                            <m:dPr>
                              <m:ctrlPr>
                                <a:rPr lang="en-US" i="1">
                                  <a:latin typeface="Cambria Math" panose="02040503050406030204" pitchFamily="18" charset="0"/>
                                </a:rPr>
                              </m:ctrlPr>
                            </m:dPr>
                            <m:e>
                              <m:r>
                                <a:rPr lang="en-US" i="1">
                                  <a:latin typeface="Cambria Math" panose="02040503050406030204" pitchFamily="18" charset="0"/>
                                </a:rPr>
                                <m:t>𝑠</m:t>
                              </m:r>
                            </m:e>
                          </m:d>
                        </m:den>
                      </m:f>
                      <m:r>
                        <a:rPr lang="en-US" i="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𝐺</m:t>
                              </m:r>
                            </m:e>
                            <m:sub>
                              <m:r>
                                <m:rPr>
                                  <m:nor/>
                                </m:rPr>
                                <a:rPr lang="en-US" i="1">
                                  <a:latin typeface="Cambria Math" panose="02040503050406030204" pitchFamily="18" charset="0"/>
                                </a:rPr>
                                <m:t>c</m:t>
                              </m:r>
                              <m:r>
                                <m:rPr>
                                  <m:nor/>
                                </m:rPr>
                                <a:rPr lang="en-US" i="1">
                                  <a:latin typeface="Cambria Math" panose="02040503050406030204" pitchFamily="18" charset="0"/>
                                </a:rPr>
                                <m:t>,</m:t>
                              </m:r>
                              <m:r>
                                <a:rPr lang="en-US" i="1">
                                  <a:latin typeface="Cambria Math" panose="02040503050406030204" pitchFamily="18" charset="0"/>
                                </a:rPr>
                                <m:t>𝐼𝑥</m:t>
                              </m:r>
                            </m:sub>
                          </m:sSub>
                          <m:d>
                            <m:dPr>
                              <m:ctrlPr>
                                <a:rPr lang="en-US" i="1">
                                  <a:latin typeface="Cambria Math" panose="02040503050406030204" pitchFamily="18" charset="0"/>
                                </a:rPr>
                              </m:ctrlPr>
                            </m:dPr>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𝐺</m:t>
                              </m:r>
                            </m:e>
                            <m:sub>
                              <m:r>
                                <m:rPr>
                                  <m:nor/>
                                </m:rPr>
                                <a:rPr lang="en-US" i="1">
                                  <a:latin typeface="Cambria Math" panose="02040503050406030204" pitchFamily="18" charset="0"/>
                                </a:rPr>
                                <m:t>p</m:t>
                              </m:r>
                              <m:r>
                                <m:rPr>
                                  <m:nor/>
                                </m:rPr>
                                <a:rPr lang="en-US" i="1">
                                  <a:latin typeface="Cambria Math" panose="02040503050406030204" pitchFamily="18" charset="0"/>
                                </a:rPr>
                                <m:t>,</m:t>
                              </m:r>
                              <m:r>
                                <a:rPr lang="en-US" i="1">
                                  <a:latin typeface="Cambria Math" panose="02040503050406030204" pitchFamily="18" charset="0"/>
                                </a:rPr>
                                <m:t>𝐼𝑥</m:t>
                              </m:r>
                            </m:sub>
                          </m:sSub>
                          <m:d>
                            <m:dPr>
                              <m:ctrlPr>
                                <a:rPr lang="en-US" i="1">
                                  <a:latin typeface="Cambria Math" panose="02040503050406030204" pitchFamily="18" charset="0"/>
                                </a:rPr>
                              </m:ctrlPr>
                            </m:dPr>
                            <m:e>
                              <m:r>
                                <a:rPr lang="en-US" i="1">
                                  <a:latin typeface="Cambria Math" panose="02040503050406030204" pitchFamily="18" charset="0"/>
                                </a:rPr>
                                <m:t>𝑠</m:t>
                              </m:r>
                            </m:e>
                          </m:d>
                        </m:num>
                        <m:den>
                          <m:r>
                            <a:rPr lang="en-US" i="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𝐺</m:t>
                              </m:r>
                            </m:e>
                            <m:sub>
                              <m:r>
                                <m:rPr>
                                  <m:nor/>
                                </m:rPr>
                                <a:rPr lang="en-US" i="1">
                                  <a:latin typeface="Cambria Math" panose="02040503050406030204" pitchFamily="18" charset="0"/>
                                </a:rPr>
                                <m:t>c</m:t>
                              </m:r>
                              <m:r>
                                <m:rPr>
                                  <m:nor/>
                                </m:rPr>
                                <a:rPr lang="en-US" i="1">
                                  <a:latin typeface="Cambria Math" panose="02040503050406030204" pitchFamily="18" charset="0"/>
                                </a:rPr>
                                <m:t>,</m:t>
                              </m:r>
                              <m:r>
                                <a:rPr lang="en-US" i="1">
                                  <a:latin typeface="Cambria Math" panose="02040503050406030204" pitchFamily="18" charset="0"/>
                                </a:rPr>
                                <m:t>𝐼𝑥</m:t>
                              </m:r>
                            </m:sub>
                          </m:sSub>
                          <m:d>
                            <m:dPr>
                              <m:ctrlPr>
                                <a:rPr lang="en-US" i="1">
                                  <a:latin typeface="Cambria Math" panose="02040503050406030204" pitchFamily="18" charset="0"/>
                                </a:rPr>
                              </m:ctrlPr>
                            </m:dPr>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𝐺</m:t>
                              </m:r>
                            </m:e>
                            <m:sub>
                              <m:r>
                                <m:rPr>
                                  <m:nor/>
                                </m:rPr>
                                <a:rPr lang="en-US" i="1">
                                  <a:latin typeface="Cambria Math" panose="02040503050406030204" pitchFamily="18" charset="0"/>
                                </a:rPr>
                                <m:t>p</m:t>
                              </m:r>
                              <m:r>
                                <m:rPr>
                                  <m:nor/>
                                </m:rPr>
                                <a:rPr lang="en-US" i="1">
                                  <a:latin typeface="Cambria Math" panose="02040503050406030204" pitchFamily="18" charset="0"/>
                                </a:rPr>
                                <m:t>,</m:t>
                              </m:r>
                              <m:r>
                                <a:rPr lang="en-US" i="1">
                                  <a:latin typeface="Cambria Math" panose="02040503050406030204" pitchFamily="18" charset="0"/>
                                </a:rPr>
                                <m:t>𝐼𝑥</m:t>
                              </m:r>
                            </m:sub>
                          </m:sSub>
                          <m:d>
                            <m:dPr>
                              <m:ctrlPr>
                                <a:rPr lang="en-US" i="1">
                                  <a:latin typeface="Cambria Math" panose="02040503050406030204" pitchFamily="18" charset="0"/>
                                </a:rPr>
                              </m:ctrlPr>
                            </m:dPr>
                            <m:e>
                              <m:r>
                                <a:rPr lang="en-US" i="1">
                                  <a:latin typeface="Cambria Math" panose="02040503050406030204" pitchFamily="18" charset="0"/>
                                </a:rPr>
                                <m:t>𝑠</m:t>
                              </m:r>
                            </m:e>
                          </m:d>
                        </m:den>
                      </m:f>
                      <m:r>
                        <a:rPr lang="en-US" i="0">
                          <a:latin typeface="Cambria Math" panose="02040503050406030204" pitchFamily="18" charset="0"/>
                        </a:rPr>
                        <m:t>=</m:t>
                      </m:r>
                      <m:f>
                        <m:fPr>
                          <m:ctrlPr>
                            <a:rPr lang="en-US" i="1">
                              <a:latin typeface="Cambria Math" panose="02040503050406030204" pitchFamily="18" charset="0"/>
                            </a:rPr>
                          </m:ctrlPr>
                        </m:fPr>
                        <m:num>
                          <m:d>
                            <m:dPr>
                              <m:ctrlPr>
                                <a:rPr lang="en-US" i="1">
                                  <a:latin typeface="Cambria Math" panose="02040503050406030204" pitchFamily="18" charset="0"/>
                                </a:rPr>
                              </m:ctrlPr>
                            </m:dPr>
                            <m:e>
                              <m:r>
                                <a:rPr lang="en-US" i="1">
                                  <a:latin typeface="Cambria Math" panose="02040503050406030204" pitchFamily="18" charset="0"/>
                                </a:rPr>
                                <m:t>𝑠</m:t>
                              </m:r>
                              <m:r>
                                <a:rPr lang="en-US" i="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𝐾</m:t>
                                      </m:r>
                                    </m:e>
                                    <m:sub>
                                      <m:r>
                                        <m:rPr>
                                          <m:nor/>
                                        </m:rPr>
                                        <a:rPr lang="en-US" i="1">
                                          <a:latin typeface="Cambria Math" panose="02040503050406030204" pitchFamily="18" charset="0"/>
                                        </a:rPr>
                                        <m:t>i</m:t>
                                      </m:r>
                                      <m:r>
                                        <m:rPr>
                                          <m:nor/>
                                        </m:rPr>
                                        <a:rPr lang="en-US" i="1">
                                          <a:latin typeface="Cambria Math" panose="02040503050406030204" pitchFamily="18" charset="0"/>
                                        </a:rPr>
                                        <m:t>,</m:t>
                                      </m:r>
                                      <m:r>
                                        <a:rPr lang="en-US" i="1">
                                          <a:latin typeface="Cambria Math" panose="02040503050406030204" pitchFamily="18" charset="0"/>
                                        </a:rPr>
                                        <m:t>𝐼𝑥</m:t>
                                      </m:r>
                                    </m:sub>
                                  </m:sSub>
                                </m:num>
                                <m:den>
                                  <m:sSub>
                                    <m:sSubPr>
                                      <m:ctrlPr>
                                        <a:rPr lang="en-US" i="1">
                                          <a:latin typeface="Cambria Math" panose="02040503050406030204" pitchFamily="18" charset="0"/>
                                        </a:rPr>
                                      </m:ctrlPr>
                                    </m:sSubPr>
                                    <m:e>
                                      <m:r>
                                        <a:rPr lang="en-US" i="1">
                                          <a:latin typeface="Cambria Math" panose="02040503050406030204" pitchFamily="18" charset="0"/>
                                        </a:rPr>
                                        <m:t>𝐾</m:t>
                                      </m:r>
                                    </m:e>
                                    <m:sub>
                                      <m:r>
                                        <m:rPr>
                                          <m:nor/>
                                        </m:rPr>
                                        <a:rPr lang="en-US" i="1">
                                          <a:latin typeface="Cambria Math" panose="02040503050406030204" pitchFamily="18" charset="0"/>
                                        </a:rPr>
                                        <m:t>p</m:t>
                                      </m:r>
                                      <m:r>
                                        <m:rPr>
                                          <m:nor/>
                                        </m:rPr>
                                        <a:rPr lang="en-US" i="1">
                                          <a:latin typeface="Cambria Math" panose="02040503050406030204" pitchFamily="18" charset="0"/>
                                        </a:rPr>
                                        <m:t>,</m:t>
                                      </m:r>
                                      <m:r>
                                        <a:rPr lang="en-US" i="1">
                                          <a:latin typeface="Cambria Math" panose="02040503050406030204" pitchFamily="18" charset="0"/>
                                        </a:rPr>
                                        <m:t>𝐼𝑥</m:t>
                                      </m:r>
                                    </m:sub>
                                  </m:sSub>
                                </m:den>
                              </m:f>
                            </m:e>
                          </m:d>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𝐾</m:t>
                                  </m:r>
                                </m:e>
                                <m:sub>
                                  <m:r>
                                    <m:rPr>
                                      <m:nor/>
                                    </m:rPr>
                                    <a:rPr lang="en-US" i="1">
                                      <a:latin typeface="Cambria Math" panose="02040503050406030204" pitchFamily="18" charset="0"/>
                                    </a:rPr>
                                    <m:t>p</m:t>
                                  </m:r>
                                  <m:r>
                                    <m:rPr>
                                      <m:nor/>
                                    </m:rPr>
                                    <a:rPr lang="en-US" i="1">
                                      <a:latin typeface="Cambria Math" panose="02040503050406030204" pitchFamily="18" charset="0"/>
                                    </a:rPr>
                                    <m:t>,</m:t>
                                  </m:r>
                                  <m:r>
                                    <a:rPr lang="en-US" i="1">
                                      <a:latin typeface="Cambria Math" panose="02040503050406030204" pitchFamily="18" charset="0"/>
                                    </a:rPr>
                                    <m:t>𝐼𝑥</m:t>
                                  </m:r>
                                </m:sub>
                              </m:sSub>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𝐼𝑥</m:t>
                                  </m:r>
                                </m:sub>
                              </m:sSub>
                            </m:num>
                            <m:den>
                              <m:sSub>
                                <m:sSubPr>
                                  <m:ctrlPr>
                                    <a:rPr lang="en-US" i="1">
                                      <a:latin typeface="Cambria Math" panose="02040503050406030204" pitchFamily="18" charset="0"/>
                                    </a:rPr>
                                  </m:ctrlPr>
                                </m:sSubPr>
                                <m:e>
                                  <m:r>
                                    <m:rPr>
                                      <m:sty m:val="p"/>
                                    </m:rPr>
                                    <a:rPr lang="en-US" i="0">
                                      <a:latin typeface="Cambria Math" panose="02040503050406030204" pitchFamily="18" charset="0"/>
                                    </a:rPr>
                                    <m:t>τ</m:t>
                                  </m:r>
                                </m:e>
                                <m:sub>
                                  <m:r>
                                    <a:rPr lang="en-US" i="1">
                                      <a:latin typeface="Cambria Math" panose="02040503050406030204" pitchFamily="18" charset="0"/>
                                    </a:rPr>
                                    <m:t>𝐼𝑥</m:t>
                                  </m:r>
                                </m:sub>
                              </m:sSub>
                            </m:den>
                          </m:f>
                        </m:num>
                        <m:den>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0">
                                  <a:latin typeface="Cambria Math" panose="02040503050406030204" pitchFamily="18" charset="0"/>
                                </a:rPr>
                                <m:t>2</m:t>
                              </m:r>
                            </m:sup>
                          </m:sSup>
                          <m:r>
                            <a:rPr lang="en-US" i="0">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𝐾</m:t>
                                      </m:r>
                                    </m:e>
                                    <m:sub>
                                      <m:r>
                                        <m:rPr>
                                          <m:nor/>
                                        </m:rPr>
                                        <a:rPr lang="en-US" i="1">
                                          <a:latin typeface="Cambria Math" panose="02040503050406030204" pitchFamily="18" charset="0"/>
                                        </a:rPr>
                                        <m:t>p</m:t>
                                      </m:r>
                                      <m:r>
                                        <m:rPr>
                                          <m:nor/>
                                        </m:rPr>
                                        <a:rPr lang="en-US" i="1">
                                          <a:latin typeface="Cambria Math" panose="02040503050406030204" pitchFamily="18" charset="0"/>
                                        </a:rPr>
                                        <m:t>,</m:t>
                                      </m:r>
                                      <m:r>
                                        <a:rPr lang="en-US" i="1">
                                          <a:latin typeface="Cambria Math" panose="02040503050406030204" pitchFamily="18" charset="0"/>
                                        </a:rPr>
                                        <m:t>𝐼𝑥</m:t>
                                      </m:r>
                                    </m:sub>
                                  </m:sSub>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𝐼𝑥</m:t>
                                      </m:r>
                                    </m:sub>
                                  </m:sSub>
                                </m:num>
                                <m:den>
                                  <m:sSub>
                                    <m:sSubPr>
                                      <m:ctrlPr>
                                        <a:rPr lang="en-US" i="1">
                                          <a:latin typeface="Cambria Math" panose="02040503050406030204" pitchFamily="18" charset="0"/>
                                        </a:rPr>
                                      </m:ctrlPr>
                                    </m:sSubPr>
                                    <m:e>
                                      <m:r>
                                        <m:rPr>
                                          <m:sty m:val="p"/>
                                        </m:rPr>
                                        <a:rPr lang="en-US" i="0">
                                          <a:latin typeface="Cambria Math" panose="02040503050406030204" pitchFamily="18" charset="0"/>
                                        </a:rPr>
                                        <m:t>τ</m:t>
                                      </m:r>
                                    </m:e>
                                    <m:sub>
                                      <m:r>
                                        <a:rPr lang="en-US" i="1">
                                          <a:latin typeface="Cambria Math" panose="02040503050406030204" pitchFamily="18" charset="0"/>
                                        </a:rPr>
                                        <m:t>𝐼𝑥</m:t>
                                      </m:r>
                                    </m:sub>
                                  </m:sSub>
                                </m:den>
                              </m:f>
                            </m:e>
                          </m:d>
                          <m:r>
                            <a:rPr lang="en-US" i="1">
                              <a:latin typeface="Cambria Math" panose="02040503050406030204" pitchFamily="18" charset="0"/>
                            </a:rPr>
                            <m:t>𝑠</m:t>
                          </m:r>
                          <m:r>
                            <a:rPr lang="en-US" i="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𝐾</m:t>
                                  </m:r>
                                </m:e>
                                <m:sub>
                                  <m:r>
                                    <m:rPr>
                                      <m:nor/>
                                    </m:rPr>
                                    <a:rPr lang="en-US" i="1">
                                      <a:latin typeface="Cambria Math" panose="02040503050406030204" pitchFamily="18" charset="0"/>
                                    </a:rPr>
                                    <m:t>i</m:t>
                                  </m:r>
                                  <m:r>
                                    <m:rPr>
                                      <m:nor/>
                                    </m:rPr>
                                    <a:rPr lang="en-US" i="1">
                                      <a:latin typeface="Cambria Math" panose="02040503050406030204" pitchFamily="18" charset="0"/>
                                    </a:rPr>
                                    <m:t>,</m:t>
                                  </m:r>
                                  <m:r>
                                    <a:rPr lang="en-US" i="1">
                                      <a:latin typeface="Cambria Math" panose="02040503050406030204" pitchFamily="18" charset="0"/>
                                    </a:rPr>
                                    <m:t>𝐼𝑥</m:t>
                                  </m:r>
                                </m:sub>
                              </m:sSub>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𝐼𝑥</m:t>
                                  </m:r>
                                </m:sub>
                              </m:sSub>
                            </m:num>
                            <m:den>
                              <m:sSub>
                                <m:sSubPr>
                                  <m:ctrlPr>
                                    <a:rPr lang="en-US" i="1">
                                      <a:latin typeface="Cambria Math" panose="02040503050406030204" pitchFamily="18" charset="0"/>
                                    </a:rPr>
                                  </m:ctrlPr>
                                </m:sSubPr>
                                <m:e>
                                  <m:r>
                                    <m:rPr>
                                      <m:sty m:val="p"/>
                                    </m:rPr>
                                    <a:rPr lang="en-US" i="0">
                                      <a:latin typeface="Cambria Math" panose="02040503050406030204" pitchFamily="18" charset="0"/>
                                    </a:rPr>
                                    <m:t>τ</m:t>
                                  </m:r>
                                </m:e>
                                <m:sub>
                                  <m:r>
                                    <a:rPr lang="en-US" i="1">
                                      <a:latin typeface="Cambria Math" panose="02040503050406030204" pitchFamily="18" charset="0"/>
                                    </a:rPr>
                                    <m:t>𝐼𝑥</m:t>
                                  </m:r>
                                </m:sub>
                              </m:sSub>
                            </m:den>
                          </m:f>
                        </m:den>
                      </m:f>
                      <m:r>
                        <a:rPr lang="en-US" i="0">
                          <a:latin typeface="Cambria Math" panose="02040503050406030204" pitchFamily="18" charset="0"/>
                        </a:rPr>
                        <m:t> </m:t>
                      </m:r>
                    </m:oMath>
                  </m:oMathPara>
                </a14:m>
                <a:endParaRPr lang="en-US" dirty="0"/>
              </a:p>
            </p:txBody>
          </p:sp>
        </mc:Choice>
        <mc:Fallback xmlns="">
          <p:sp>
            <p:nvSpPr>
              <p:cNvPr id="3" name="Rectangle 2">
                <a:extLst>
                  <a:ext uri="{FF2B5EF4-FFF2-40B4-BE49-F238E27FC236}">
                    <a16:creationId xmlns:a16="http://schemas.microsoft.com/office/drawing/2014/main" id="{FE814EBA-25DB-43D1-8B36-D781CA6E12F8}"/>
                  </a:ext>
                </a:extLst>
              </p:cNvPr>
              <p:cNvSpPr>
                <a:spLocks noRot="1" noChangeAspect="1" noMove="1" noResize="1" noEditPoints="1" noAdjustHandles="1" noChangeArrowheads="1" noChangeShapeType="1" noTextEdit="1"/>
              </p:cNvSpPr>
              <p:nvPr/>
            </p:nvSpPr>
            <p:spPr>
              <a:xfrm>
                <a:off x="251999" y="4069397"/>
                <a:ext cx="8640000" cy="137685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3224132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idor de peu de pàgina 8"/>
          <p:cNvSpPr>
            <a:spLocks noGrp="1"/>
          </p:cNvSpPr>
          <p:nvPr>
            <p:ph type="ftr" sz="quarter" idx="11"/>
          </p:nvPr>
        </p:nvSpPr>
        <p:spPr/>
        <p:txBody>
          <a:bodyPr/>
          <a:lstStyle/>
          <a:p>
            <a:pPr defTabSz="844083"/>
            <a:r>
              <a:rPr lang="ca-ES" dirty="0">
                <a:solidFill>
                  <a:prstClr val="black">
                    <a:tint val="75000"/>
                  </a:prstClr>
                </a:solidFill>
                <a:latin typeface="Calibri"/>
              </a:rPr>
              <a:t>PMSM motor control</a:t>
            </a:r>
          </a:p>
        </p:txBody>
      </p:sp>
      <p:sp>
        <p:nvSpPr>
          <p:cNvPr id="22" name="Contenidor de contingut 2">
            <a:extLst>
              <a:ext uri="{FF2B5EF4-FFF2-40B4-BE49-F238E27FC236}">
                <a16:creationId xmlns:a16="http://schemas.microsoft.com/office/drawing/2014/main" id="{2981AD2C-85BE-4C78-B414-0286ECDF0713}"/>
              </a:ext>
            </a:extLst>
          </p:cNvPr>
          <p:cNvSpPr>
            <a:spLocks noGrp="1"/>
          </p:cNvSpPr>
          <p:nvPr>
            <p:ph idx="1"/>
          </p:nvPr>
        </p:nvSpPr>
        <p:spPr>
          <a:xfrm>
            <a:off x="332308" y="1593000"/>
            <a:ext cx="8307692" cy="4320000"/>
          </a:xfrm>
        </p:spPr>
        <p:txBody>
          <a:bodyPr>
            <a:normAutofit/>
          </a:bodyPr>
          <a:lstStyle/>
          <a:p>
            <a:pPr marL="422041" indent="0">
              <a:buNone/>
            </a:pPr>
            <a:r>
              <a:rPr lang="en-GB" sz="2585" dirty="0"/>
              <a:t>Current control tuning – 1st order system</a:t>
            </a:r>
          </a:p>
          <a:p>
            <a:pPr marL="0" indent="0">
              <a:buNone/>
            </a:pPr>
            <a:endParaRPr lang="en-GB" sz="2585" dirty="0"/>
          </a:p>
          <a:p>
            <a:pPr marL="0" indent="0">
              <a:buNone/>
            </a:pPr>
            <a:endParaRPr lang="en-GB" sz="2585" dirty="0"/>
          </a:p>
          <a:p>
            <a:pPr marL="0" indent="0">
              <a:buNone/>
            </a:pPr>
            <a:endParaRPr lang="en-GB" sz="2585" dirty="0"/>
          </a:p>
          <a:p>
            <a:pPr marL="0" indent="0">
              <a:buNone/>
            </a:pPr>
            <a:endParaRPr lang="en-GB" sz="2585" dirty="0"/>
          </a:p>
        </p:txBody>
      </p:sp>
      <p:sp>
        <p:nvSpPr>
          <p:cNvPr id="5" name="Títol 1">
            <a:extLst>
              <a:ext uri="{FF2B5EF4-FFF2-40B4-BE49-F238E27FC236}">
                <a16:creationId xmlns:a16="http://schemas.microsoft.com/office/drawing/2014/main" id="{4A90FA5B-32B3-473A-8609-00834D2E3369}"/>
              </a:ext>
            </a:extLst>
          </p:cNvPr>
          <p:cNvSpPr txBox="1">
            <a:spLocks/>
          </p:cNvSpPr>
          <p:nvPr/>
        </p:nvSpPr>
        <p:spPr>
          <a:xfrm>
            <a:off x="332308" y="596077"/>
            <a:ext cx="8307692" cy="996923"/>
          </a:xfrm>
          <a:prstGeom prst="rect">
            <a:avLst/>
          </a:prstGeom>
        </p:spPr>
        <p:txBody>
          <a:bodyPr vert="horz" lIns="84406" tIns="42203" rIns="84406" bIns="42203"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4062" dirty="0">
                <a:solidFill>
                  <a:schemeClr val="bg1">
                    <a:lumMod val="75000"/>
                  </a:schemeClr>
                </a:solidFill>
              </a:rPr>
              <a:t>PMSM Vector Current Control</a:t>
            </a:r>
          </a:p>
        </p:txBody>
      </p:sp>
      <p:sp>
        <p:nvSpPr>
          <p:cNvPr id="4" name="Slide Number Placeholder 3">
            <a:extLst>
              <a:ext uri="{FF2B5EF4-FFF2-40B4-BE49-F238E27FC236}">
                <a16:creationId xmlns:a16="http://schemas.microsoft.com/office/drawing/2014/main" id="{4F6630F3-7169-4608-89F8-FE4640507FCE}"/>
              </a:ext>
            </a:extLst>
          </p:cNvPr>
          <p:cNvSpPr>
            <a:spLocks noGrp="1"/>
          </p:cNvSpPr>
          <p:nvPr>
            <p:ph type="sldNum" sz="quarter" idx="12"/>
          </p:nvPr>
        </p:nvSpPr>
        <p:spPr/>
        <p:txBody>
          <a:bodyPr/>
          <a:lstStyle/>
          <a:p>
            <a:fld id="{AC73A611-7CB3-407B-8955-E73429FEB09D}" type="slidenum">
              <a:rPr lang="ca-ES" smtClean="0"/>
              <a:pPr/>
              <a:t>65</a:t>
            </a:fld>
            <a:endParaRPr lang="ca-ES"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E820B48-8140-4C5B-B779-CCDA7F1ECAEC}"/>
                  </a:ext>
                </a:extLst>
              </p:cNvPr>
              <p:cNvSpPr/>
              <p:nvPr/>
            </p:nvSpPr>
            <p:spPr>
              <a:xfrm>
                <a:off x="1309154" y="2036350"/>
                <a:ext cx="6525692" cy="2309030"/>
              </a:xfrm>
              <a:prstGeom prst="rect">
                <a:avLst/>
              </a:prstGeom>
            </p:spPr>
            <p:txBody>
              <a:bodyPr wrap="square">
                <a:spAutoFit/>
              </a:bodyPr>
              <a:lstStyle/>
              <a:p>
                <a:pPr>
                  <a:lnSpc>
                    <a:spcPct val="107000"/>
                  </a:lnSpc>
                  <a:spcAft>
                    <a:spcPts val="800"/>
                  </a:spcAft>
                </a:pPr>
                <a:r>
                  <a:rPr lang="es-ES" dirty="0">
                    <a:latin typeface="Calibri" panose="020F0502020204030204" pitchFamily="34" charset="0"/>
                    <a:ea typeface="Times New Roman" panose="02020603050405020304" pitchFamily="18" charset="0"/>
                    <a:cs typeface="Times New Roman" panose="02020603050405020304" pitchFamily="18" charset="0"/>
                  </a:rPr>
                  <a:t> </a:t>
                </a:r>
                <a:endParaRPr lang="es-E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ea typeface="Times New Roman" panose="02020603050405020304" pitchFamily="18" charset="0"/>
                              <a:cs typeface="Times New Roman" panose="02020603050405020304" pitchFamily="18" charset="0"/>
                            </a:rPr>
                          </m:ctrlPr>
                        </m:sSubPr>
                        <m:e>
                          <m:r>
                            <a:rPr lang="es-ES" i="1">
                              <a:latin typeface="Cambria Math" panose="02040503050406030204" pitchFamily="18" charset="0"/>
                              <a:ea typeface="Times New Roman" panose="02020603050405020304" pitchFamily="18" charset="0"/>
                              <a:cs typeface="Times New Roman" panose="02020603050405020304" pitchFamily="18" charset="0"/>
                            </a:rPr>
                            <m:t>𝑧</m:t>
                          </m:r>
                        </m:e>
                        <m:sub>
                          <m:r>
                            <a:rPr lang="es-ES" i="1">
                              <a:latin typeface="Cambria Math" panose="02040503050406030204" pitchFamily="18" charset="0"/>
                              <a:ea typeface="Times New Roman" panose="02020603050405020304" pitchFamily="18" charset="0"/>
                              <a:cs typeface="Times New Roman" panose="02020603050405020304" pitchFamily="18" charset="0"/>
                            </a:rPr>
                            <m:t>1</m:t>
                          </m:r>
                        </m:sub>
                      </m:sSub>
                      <m:r>
                        <a:rPr lang="es-ES" i="1">
                          <a:latin typeface="Cambria Math" panose="02040503050406030204" pitchFamily="18" charset="0"/>
                          <a:ea typeface="Times New Roman" panose="02020603050405020304" pitchFamily="18" charset="0"/>
                          <a:cs typeface="Times New Roman" panose="02020603050405020304" pitchFamily="18" charset="0"/>
                        </a:rPr>
                        <m:t>=−</m:t>
                      </m:r>
                      <m:f>
                        <m:fPr>
                          <m:ctrlPr>
                            <a:rPr lang="es-ES" i="1">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ES" i="1">
                                  <a:latin typeface="Cambria Math" panose="02040503050406030204" pitchFamily="18" charset="0"/>
                                  <a:ea typeface="Times New Roman" panose="02020603050405020304" pitchFamily="18" charset="0"/>
                                  <a:cs typeface="Times New Roman" panose="02020603050405020304" pitchFamily="18" charset="0"/>
                                </a:rPr>
                              </m:ctrlPr>
                            </m:sSubPr>
                            <m:e>
                              <m:r>
                                <a:rPr lang="es-ES" i="1">
                                  <a:latin typeface="Cambria Math" panose="02040503050406030204" pitchFamily="18" charset="0"/>
                                  <a:ea typeface="Times New Roman" panose="02020603050405020304" pitchFamily="18" charset="0"/>
                                  <a:cs typeface="Times New Roman" panose="02020603050405020304" pitchFamily="18" charset="0"/>
                                </a:rPr>
                                <m:t>𝐾</m:t>
                              </m:r>
                            </m:e>
                            <m:sub>
                              <m:r>
                                <m:rPr>
                                  <m:nor/>
                                </m:rPr>
                                <a:rPr lang="es-ES">
                                  <a:latin typeface="Cambria Math" panose="02040503050406030204" pitchFamily="18" charset="0"/>
                                  <a:ea typeface="Times New Roman" panose="02020603050405020304" pitchFamily="18" charset="0"/>
                                  <a:cs typeface="Times New Roman" panose="02020603050405020304" pitchFamily="18" charset="0"/>
                                </a:rPr>
                                <m:t>i</m:t>
                              </m:r>
                              <m:r>
                                <m:rPr>
                                  <m:nor/>
                                </m:rPr>
                                <a:rPr lang="es-ES">
                                  <a:latin typeface="Cambria Math" panose="02040503050406030204" pitchFamily="18" charset="0"/>
                                  <a:ea typeface="Times New Roman" panose="02020603050405020304" pitchFamily="18" charset="0"/>
                                  <a:cs typeface="Times New Roman" panose="02020603050405020304" pitchFamily="18" charset="0"/>
                                </a:rPr>
                                <m:t>,</m:t>
                              </m:r>
                              <m:r>
                                <a:rPr lang="es-ES" i="1">
                                  <a:latin typeface="Cambria Math" panose="02040503050406030204" pitchFamily="18" charset="0"/>
                                  <a:ea typeface="Times New Roman" panose="02020603050405020304" pitchFamily="18" charset="0"/>
                                  <a:cs typeface="Times New Roman" panose="02020603050405020304" pitchFamily="18" charset="0"/>
                                </a:rPr>
                                <m:t>𝐼𝑥</m:t>
                              </m:r>
                            </m:sub>
                          </m:sSub>
                        </m:num>
                        <m:den>
                          <m:sSub>
                            <m:sSubPr>
                              <m:ctrlPr>
                                <a:rPr lang="es-ES" i="1">
                                  <a:latin typeface="Cambria Math" panose="02040503050406030204" pitchFamily="18" charset="0"/>
                                  <a:ea typeface="Times New Roman" panose="02020603050405020304" pitchFamily="18" charset="0"/>
                                  <a:cs typeface="Times New Roman" panose="02020603050405020304" pitchFamily="18" charset="0"/>
                                </a:rPr>
                              </m:ctrlPr>
                            </m:sSubPr>
                            <m:e>
                              <m:r>
                                <a:rPr lang="es-ES" i="1">
                                  <a:latin typeface="Cambria Math" panose="02040503050406030204" pitchFamily="18" charset="0"/>
                                  <a:ea typeface="Times New Roman" panose="02020603050405020304" pitchFamily="18" charset="0"/>
                                  <a:cs typeface="Times New Roman" panose="02020603050405020304" pitchFamily="18" charset="0"/>
                                </a:rPr>
                                <m:t>𝐾</m:t>
                              </m:r>
                            </m:e>
                            <m:sub>
                              <m:r>
                                <m:rPr>
                                  <m:nor/>
                                </m:rPr>
                                <a:rPr lang="es-ES">
                                  <a:latin typeface="Cambria Math" panose="02040503050406030204" pitchFamily="18" charset="0"/>
                                  <a:ea typeface="Times New Roman" panose="02020603050405020304" pitchFamily="18" charset="0"/>
                                  <a:cs typeface="Times New Roman" panose="02020603050405020304" pitchFamily="18" charset="0"/>
                                </a:rPr>
                                <m:t>p</m:t>
                              </m:r>
                              <m:r>
                                <m:rPr>
                                  <m:nor/>
                                </m:rPr>
                                <a:rPr lang="es-ES">
                                  <a:latin typeface="Cambria Math" panose="02040503050406030204" pitchFamily="18" charset="0"/>
                                  <a:ea typeface="Times New Roman" panose="02020603050405020304" pitchFamily="18" charset="0"/>
                                  <a:cs typeface="Times New Roman" panose="02020603050405020304" pitchFamily="18" charset="0"/>
                                </a:rPr>
                                <m:t>,</m:t>
                              </m:r>
                              <m:r>
                                <a:rPr lang="es-ES" i="1">
                                  <a:latin typeface="Cambria Math" panose="02040503050406030204" pitchFamily="18" charset="0"/>
                                  <a:ea typeface="Times New Roman" panose="02020603050405020304" pitchFamily="18" charset="0"/>
                                  <a:cs typeface="Times New Roman" panose="02020603050405020304" pitchFamily="18" charset="0"/>
                                </a:rPr>
                                <m:t>𝐼𝑥</m:t>
                              </m:r>
                            </m:sub>
                          </m:sSub>
                        </m:den>
                      </m:f>
                    </m:oMath>
                  </m:oMathPara>
                </a14:m>
                <a:endParaRPr lang="es-E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ea typeface="Times New Roman" panose="02020603050405020304" pitchFamily="18" charset="0"/>
                              <a:cs typeface="Times New Roman" panose="02020603050405020304" pitchFamily="18" charset="0"/>
                            </a:rPr>
                          </m:ctrlPr>
                        </m:sSubPr>
                        <m:e>
                          <m:r>
                            <a:rPr lang="es-ES" i="1">
                              <a:latin typeface="Cambria Math" panose="02040503050406030204" pitchFamily="18" charset="0"/>
                              <a:ea typeface="Times New Roman" panose="02020603050405020304" pitchFamily="18" charset="0"/>
                              <a:cs typeface="Times New Roman" panose="02020603050405020304" pitchFamily="18" charset="0"/>
                            </a:rPr>
                            <m:t>𝑝</m:t>
                          </m:r>
                        </m:e>
                        <m:sub>
                          <m:r>
                            <a:rPr lang="es-ES" i="1">
                              <a:latin typeface="Cambria Math" panose="02040503050406030204" pitchFamily="18" charset="0"/>
                              <a:ea typeface="Times New Roman" panose="02020603050405020304" pitchFamily="18" charset="0"/>
                              <a:cs typeface="Times New Roman" panose="02020603050405020304" pitchFamily="18" charset="0"/>
                            </a:rPr>
                            <m:t>1,2</m:t>
                          </m:r>
                        </m:sub>
                      </m:sSub>
                      <m:r>
                        <a:rPr lang="es-ES" i="1">
                          <a:latin typeface="Cambria Math" panose="02040503050406030204" pitchFamily="18" charset="0"/>
                          <a:ea typeface="Times New Roman" panose="02020603050405020304" pitchFamily="18" charset="0"/>
                          <a:cs typeface="Times New Roman" panose="02020603050405020304" pitchFamily="18" charset="0"/>
                        </a:rPr>
                        <m:t>=</m:t>
                      </m:r>
                      <m:f>
                        <m:fPr>
                          <m:ctrlPr>
                            <a:rPr lang="es-ES" i="1">
                              <a:latin typeface="Cambria Math" panose="02040503050406030204" pitchFamily="18" charset="0"/>
                              <a:ea typeface="Times New Roman" panose="02020603050405020304" pitchFamily="18" charset="0"/>
                              <a:cs typeface="Times New Roman" panose="02020603050405020304" pitchFamily="18" charset="0"/>
                            </a:rPr>
                          </m:ctrlPr>
                        </m:fPr>
                        <m:num>
                          <m:r>
                            <a:rPr lang="es-ES" i="1">
                              <a:latin typeface="Cambria Math" panose="02040503050406030204" pitchFamily="18" charset="0"/>
                              <a:ea typeface="Times New Roman" panose="02020603050405020304" pitchFamily="18" charset="0"/>
                              <a:cs typeface="Times New Roman" panose="02020603050405020304" pitchFamily="18" charset="0"/>
                            </a:rPr>
                            <m:t>−</m:t>
                          </m:r>
                          <m:d>
                            <m:dPr>
                              <m:ctrlPr>
                                <a:rPr lang="es-ES" i="1">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s-ES" i="1">
                                      <a:latin typeface="Cambria Math" panose="02040503050406030204" pitchFamily="18" charset="0"/>
                                      <a:ea typeface="Times New Roman" panose="02020603050405020304" pitchFamily="18" charset="0"/>
                                      <a:cs typeface="Times New Roman" panose="02020603050405020304" pitchFamily="18" charset="0"/>
                                    </a:rPr>
                                  </m:ctrlPr>
                                </m:sSubPr>
                                <m:e>
                                  <m:r>
                                    <a:rPr lang="es-ES" i="1">
                                      <a:latin typeface="Cambria Math" panose="02040503050406030204" pitchFamily="18" charset="0"/>
                                      <a:ea typeface="Times New Roman" panose="02020603050405020304" pitchFamily="18" charset="0"/>
                                      <a:cs typeface="Times New Roman" panose="02020603050405020304" pitchFamily="18" charset="0"/>
                                    </a:rPr>
                                    <m:t>𝑅</m:t>
                                  </m:r>
                                </m:e>
                                <m:sub>
                                  <m:r>
                                    <m:rPr>
                                      <m:nor/>
                                    </m:rPr>
                                    <a:rPr lang="es-ES">
                                      <a:latin typeface="Cambria Math" panose="02040503050406030204" pitchFamily="18" charset="0"/>
                                      <a:ea typeface="Times New Roman" panose="02020603050405020304" pitchFamily="18" charset="0"/>
                                      <a:cs typeface="Times New Roman" panose="02020603050405020304" pitchFamily="18" charset="0"/>
                                    </a:rPr>
                                    <m:t>s</m:t>
                                  </m:r>
                                </m:sub>
                              </m:sSub>
                              <m:r>
                                <a:rPr lang="es-ES"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ES" i="1">
                                      <a:latin typeface="Cambria Math" panose="02040503050406030204" pitchFamily="18" charset="0"/>
                                      <a:ea typeface="Times New Roman" panose="02020603050405020304" pitchFamily="18" charset="0"/>
                                      <a:cs typeface="Times New Roman" panose="02020603050405020304" pitchFamily="18" charset="0"/>
                                    </a:rPr>
                                  </m:ctrlPr>
                                </m:sSubPr>
                                <m:e>
                                  <m:r>
                                    <a:rPr lang="es-ES" i="1">
                                      <a:latin typeface="Cambria Math" panose="02040503050406030204" pitchFamily="18" charset="0"/>
                                      <a:ea typeface="Times New Roman" panose="02020603050405020304" pitchFamily="18" charset="0"/>
                                      <a:cs typeface="Times New Roman" panose="02020603050405020304" pitchFamily="18" charset="0"/>
                                    </a:rPr>
                                    <m:t>𝐾</m:t>
                                  </m:r>
                                </m:e>
                                <m:sub>
                                  <m:r>
                                    <m:rPr>
                                      <m:nor/>
                                    </m:rPr>
                                    <a:rPr lang="es-ES">
                                      <a:latin typeface="Cambria Math" panose="02040503050406030204" pitchFamily="18" charset="0"/>
                                      <a:ea typeface="Times New Roman" panose="02020603050405020304" pitchFamily="18" charset="0"/>
                                      <a:cs typeface="Times New Roman" panose="02020603050405020304" pitchFamily="18" charset="0"/>
                                    </a:rPr>
                                    <m:t>p</m:t>
                                  </m:r>
                                  <m:r>
                                    <m:rPr>
                                      <m:nor/>
                                    </m:rPr>
                                    <a:rPr lang="es-ES">
                                      <a:latin typeface="Cambria Math" panose="02040503050406030204" pitchFamily="18" charset="0"/>
                                      <a:ea typeface="Times New Roman" panose="02020603050405020304" pitchFamily="18" charset="0"/>
                                      <a:cs typeface="Times New Roman" panose="02020603050405020304" pitchFamily="18" charset="0"/>
                                    </a:rPr>
                                    <m:t>,</m:t>
                                  </m:r>
                                  <m:r>
                                    <a:rPr lang="es-ES" i="1">
                                      <a:latin typeface="Cambria Math" panose="02040503050406030204" pitchFamily="18" charset="0"/>
                                      <a:ea typeface="Times New Roman" panose="02020603050405020304" pitchFamily="18" charset="0"/>
                                      <a:cs typeface="Times New Roman" panose="02020603050405020304" pitchFamily="18" charset="0"/>
                                    </a:rPr>
                                    <m:t>𝐼𝑥</m:t>
                                  </m:r>
                                </m:sub>
                              </m:sSub>
                            </m:e>
                          </m:d>
                          <m:r>
                            <a:rPr lang="es-ES">
                              <a:latin typeface="Cambria Math" panose="02040503050406030204" pitchFamily="18" charset="0"/>
                              <a:ea typeface="Times New Roman" panose="02020603050405020304" pitchFamily="18" charset="0"/>
                              <a:cs typeface="Times New Roman" panose="02020603050405020304" pitchFamily="18" charset="0"/>
                            </a:rPr>
                            <m:t>±</m:t>
                          </m:r>
                          <m:rad>
                            <m:radPr>
                              <m:degHide m:val="on"/>
                              <m:ctrlPr>
                                <a:rPr lang="es-ES" i="1">
                                  <a:latin typeface="Cambria Math" panose="02040503050406030204" pitchFamily="18" charset="0"/>
                                  <a:ea typeface="Times New Roman" panose="02020603050405020304" pitchFamily="18" charset="0"/>
                                  <a:cs typeface="Times New Roman" panose="02020603050405020304" pitchFamily="18" charset="0"/>
                                </a:rPr>
                              </m:ctrlPr>
                            </m:radPr>
                            <m:deg/>
                            <m:e>
                              <m:sSubSup>
                                <m:sSubSupPr>
                                  <m:ctrlPr>
                                    <a:rPr lang="es-ES" i="1">
                                      <a:latin typeface="Cambria Math" panose="02040503050406030204" pitchFamily="18" charset="0"/>
                                      <a:ea typeface="Times New Roman" panose="02020603050405020304" pitchFamily="18" charset="0"/>
                                      <a:cs typeface="Times New Roman" panose="02020603050405020304" pitchFamily="18" charset="0"/>
                                    </a:rPr>
                                  </m:ctrlPr>
                                </m:sSubSupPr>
                                <m:e>
                                  <m:r>
                                    <a:rPr lang="es-ES" i="1">
                                      <a:latin typeface="Cambria Math" panose="02040503050406030204" pitchFamily="18" charset="0"/>
                                      <a:ea typeface="Times New Roman" panose="02020603050405020304" pitchFamily="18" charset="0"/>
                                      <a:cs typeface="Times New Roman" panose="02020603050405020304" pitchFamily="18" charset="0"/>
                                    </a:rPr>
                                    <m:t>𝐾</m:t>
                                  </m:r>
                                </m:e>
                                <m:sub>
                                  <m:r>
                                    <m:rPr>
                                      <m:nor/>
                                    </m:rPr>
                                    <a:rPr lang="es-ES">
                                      <a:latin typeface="Cambria Math" panose="02040503050406030204" pitchFamily="18" charset="0"/>
                                      <a:ea typeface="Times New Roman" panose="02020603050405020304" pitchFamily="18" charset="0"/>
                                      <a:cs typeface="Times New Roman" panose="02020603050405020304" pitchFamily="18" charset="0"/>
                                    </a:rPr>
                                    <m:t>p</m:t>
                                  </m:r>
                                  <m:r>
                                    <m:rPr>
                                      <m:nor/>
                                    </m:rPr>
                                    <a:rPr lang="es-ES">
                                      <a:latin typeface="Cambria Math" panose="02040503050406030204" pitchFamily="18" charset="0"/>
                                      <a:ea typeface="Times New Roman" panose="02020603050405020304" pitchFamily="18" charset="0"/>
                                      <a:cs typeface="Times New Roman" panose="02020603050405020304" pitchFamily="18" charset="0"/>
                                    </a:rPr>
                                    <m:t>,</m:t>
                                  </m:r>
                                  <m:r>
                                    <a:rPr lang="es-ES" i="1">
                                      <a:latin typeface="Cambria Math" panose="02040503050406030204" pitchFamily="18" charset="0"/>
                                      <a:ea typeface="Times New Roman" panose="02020603050405020304" pitchFamily="18" charset="0"/>
                                      <a:cs typeface="Times New Roman" panose="02020603050405020304" pitchFamily="18" charset="0"/>
                                    </a:rPr>
                                    <m:t>𝐼𝑥</m:t>
                                  </m:r>
                                </m:sub>
                                <m:sup>
                                  <m:r>
                                    <a:rPr lang="es-ES" i="1">
                                      <a:latin typeface="Cambria Math" panose="02040503050406030204" pitchFamily="18" charset="0"/>
                                      <a:ea typeface="Times New Roman" panose="02020603050405020304" pitchFamily="18" charset="0"/>
                                      <a:cs typeface="Times New Roman" panose="02020603050405020304" pitchFamily="18" charset="0"/>
                                    </a:rPr>
                                    <m:t>2</m:t>
                                  </m:r>
                                </m:sup>
                              </m:sSubSup>
                              <m:r>
                                <a:rPr lang="es-ES"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s-ES" i="1">
                                      <a:latin typeface="Cambria Math" panose="02040503050406030204" pitchFamily="18" charset="0"/>
                                      <a:ea typeface="Times New Roman" panose="02020603050405020304" pitchFamily="18" charset="0"/>
                                      <a:cs typeface="Times New Roman" panose="02020603050405020304" pitchFamily="18" charset="0"/>
                                    </a:rPr>
                                  </m:ctrlPr>
                                </m:sSubSupPr>
                                <m:e>
                                  <m:r>
                                    <a:rPr lang="es-ES" i="1">
                                      <a:latin typeface="Cambria Math" panose="02040503050406030204" pitchFamily="18" charset="0"/>
                                      <a:ea typeface="Times New Roman" panose="02020603050405020304" pitchFamily="18" charset="0"/>
                                      <a:cs typeface="Times New Roman" panose="02020603050405020304" pitchFamily="18" charset="0"/>
                                    </a:rPr>
                                    <m:t>𝑅</m:t>
                                  </m:r>
                                </m:e>
                                <m:sub>
                                  <m:r>
                                    <m:rPr>
                                      <m:nor/>
                                    </m:rPr>
                                    <a:rPr lang="es-ES">
                                      <a:latin typeface="Cambria Math" panose="02040503050406030204" pitchFamily="18" charset="0"/>
                                      <a:ea typeface="Times New Roman" panose="02020603050405020304" pitchFamily="18" charset="0"/>
                                      <a:cs typeface="Times New Roman" panose="02020603050405020304" pitchFamily="18" charset="0"/>
                                    </a:rPr>
                                    <m:t>s</m:t>
                                  </m:r>
                                </m:sub>
                                <m:sup>
                                  <m:r>
                                    <a:rPr lang="es-ES" i="1">
                                      <a:latin typeface="Cambria Math" panose="02040503050406030204" pitchFamily="18" charset="0"/>
                                      <a:ea typeface="Times New Roman" panose="02020603050405020304" pitchFamily="18" charset="0"/>
                                      <a:cs typeface="Times New Roman" panose="02020603050405020304" pitchFamily="18" charset="0"/>
                                    </a:rPr>
                                    <m:t>2</m:t>
                                  </m:r>
                                </m:sup>
                              </m:sSubSup>
                              <m:r>
                                <a:rPr lang="es-ES" i="1">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es-ES" i="1">
                                      <a:latin typeface="Cambria Math" panose="02040503050406030204" pitchFamily="18" charset="0"/>
                                      <a:ea typeface="Times New Roman" panose="02020603050405020304" pitchFamily="18" charset="0"/>
                                      <a:cs typeface="Times New Roman" panose="02020603050405020304" pitchFamily="18" charset="0"/>
                                    </a:rPr>
                                  </m:ctrlPr>
                                </m:sSubPr>
                                <m:e>
                                  <m:r>
                                    <a:rPr lang="es-ES" i="1">
                                      <a:latin typeface="Cambria Math" panose="02040503050406030204" pitchFamily="18" charset="0"/>
                                      <a:ea typeface="Times New Roman" panose="02020603050405020304" pitchFamily="18" charset="0"/>
                                      <a:cs typeface="Times New Roman" panose="02020603050405020304" pitchFamily="18" charset="0"/>
                                    </a:rPr>
                                    <m:t>𝐾</m:t>
                                  </m:r>
                                </m:e>
                                <m:sub>
                                  <m:r>
                                    <m:rPr>
                                      <m:nor/>
                                    </m:rPr>
                                    <a:rPr lang="es-ES">
                                      <a:latin typeface="Cambria Math" panose="02040503050406030204" pitchFamily="18" charset="0"/>
                                      <a:ea typeface="Times New Roman" panose="02020603050405020304" pitchFamily="18" charset="0"/>
                                      <a:cs typeface="Times New Roman" panose="02020603050405020304" pitchFamily="18" charset="0"/>
                                    </a:rPr>
                                    <m:t>p</m:t>
                                  </m:r>
                                  <m:r>
                                    <m:rPr>
                                      <m:nor/>
                                    </m:rPr>
                                    <a:rPr lang="es-ES">
                                      <a:latin typeface="Cambria Math" panose="02040503050406030204" pitchFamily="18" charset="0"/>
                                      <a:ea typeface="Times New Roman" panose="02020603050405020304" pitchFamily="18" charset="0"/>
                                      <a:cs typeface="Times New Roman" panose="02020603050405020304" pitchFamily="18" charset="0"/>
                                    </a:rPr>
                                    <m:t>,</m:t>
                                  </m:r>
                                  <m:r>
                                    <a:rPr lang="es-ES" i="1">
                                      <a:latin typeface="Cambria Math" panose="02040503050406030204" pitchFamily="18" charset="0"/>
                                      <a:ea typeface="Times New Roman" panose="02020603050405020304" pitchFamily="18" charset="0"/>
                                      <a:cs typeface="Times New Roman" panose="02020603050405020304" pitchFamily="18" charset="0"/>
                                    </a:rPr>
                                    <m:t>𝐼𝑥</m:t>
                                  </m:r>
                                </m:sub>
                              </m:sSub>
                              <m:sSub>
                                <m:sSubPr>
                                  <m:ctrlPr>
                                    <a:rPr lang="es-ES" i="1">
                                      <a:latin typeface="Cambria Math" panose="02040503050406030204" pitchFamily="18" charset="0"/>
                                      <a:ea typeface="Times New Roman" panose="02020603050405020304" pitchFamily="18" charset="0"/>
                                      <a:cs typeface="Times New Roman" panose="02020603050405020304" pitchFamily="18" charset="0"/>
                                    </a:rPr>
                                  </m:ctrlPr>
                                </m:sSubPr>
                                <m:e>
                                  <m:r>
                                    <a:rPr lang="es-ES" i="1">
                                      <a:latin typeface="Cambria Math" panose="02040503050406030204" pitchFamily="18" charset="0"/>
                                      <a:ea typeface="Times New Roman" panose="02020603050405020304" pitchFamily="18" charset="0"/>
                                      <a:cs typeface="Times New Roman" panose="02020603050405020304" pitchFamily="18" charset="0"/>
                                    </a:rPr>
                                    <m:t>𝑅</m:t>
                                  </m:r>
                                </m:e>
                                <m:sub>
                                  <m:r>
                                    <m:rPr>
                                      <m:nor/>
                                    </m:rPr>
                                    <a:rPr lang="es-ES">
                                      <a:latin typeface="Cambria Math" panose="02040503050406030204" pitchFamily="18" charset="0"/>
                                      <a:ea typeface="Times New Roman" panose="02020603050405020304" pitchFamily="18" charset="0"/>
                                      <a:cs typeface="Times New Roman" panose="02020603050405020304" pitchFamily="18" charset="0"/>
                                    </a:rPr>
                                    <m:t>s</m:t>
                                  </m:r>
                                </m:sub>
                              </m:sSub>
                              <m:r>
                                <a:rPr lang="es-ES" i="1">
                                  <a:latin typeface="Cambria Math" panose="02040503050406030204" pitchFamily="18" charset="0"/>
                                  <a:ea typeface="Times New Roman" panose="02020603050405020304" pitchFamily="18" charset="0"/>
                                  <a:cs typeface="Times New Roman" panose="02020603050405020304" pitchFamily="18" charset="0"/>
                                </a:rPr>
                                <m:t>−4</m:t>
                              </m:r>
                              <m:sSub>
                                <m:sSubPr>
                                  <m:ctrlPr>
                                    <a:rPr lang="es-ES" i="1">
                                      <a:latin typeface="Cambria Math" panose="02040503050406030204" pitchFamily="18" charset="0"/>
                                      <a:ea typeface="Times New Roman" panose="02020603050405020304" pitchFamily="18" charset="0"/>
                                      <a:cs typeface="Times New Roman" panose="02020603050405020304" pitchFamily="18" charset="0"/>
                                    </a:rPr>
                                  </m:ctrlPr>
                                </m:sSubPr>
                                <m:e>
                                  <m:r>
                                    <a:rPr lang="es-ES" i="1">
                                      <a:latin typeface="Cambria Math" panose="02040503050406030204" pitchFamily="18" charset="0"/>
                                      <a:ea typeface="Times New Roman" panose="02020603050405020304" pitchFamily="18" charset="0"/>
                                      <a:cs typeface="Times New Roman" panose="02020603050405020304" pitchFamily="18" charset="0"/>
                                    </a:rPr>
                                    <m:t>𝐿</m:t>
                                  </m:r>
                                </m:e>
                                <m:sub>
                                  <m:r>
                                    <a:rPr lang="es-ES" i="1">
                                      <a:latin typeface="Cambria Math" panose="02040503050406030204" pitchFamily="18" charset="0"/>
                                      <a:ea typeface="Times New Roman" panose="02020603050405020304" pitchFamily="18" charset="0"/>
                                      <a:cs typeface="Times New Roman" panose="02020603050405020304" pitchFamily="18" charset="0"/>
                                    </a:rPr>
                                    <m:t>𝑥</m:t>
                                  </m:r>
                                </m:sub>
                              </m:sSub>
                              <m:sSub>
                                <m:sSubPr>
                                  <m:ctrlPr>
                                    <a:rPr lang="es-ES" i="1">
                                      <a:latin typeface="Cambria Math" panose="02040503050406030204" pitchFamily="18" charset="0"/>
                                      <a:ea typeface="Times New Roman" panose="02020603050405020304" pitchFamily="18" charset="0"/>
                                      <a:cs typeface="Times New Roman" panose="02020603050405020304" pitchFamily="18" charset="0"/>
                                    </a:rPr>
                                  </m:ctrlPr>
                                </m:sSubPr>
                                <m:e>
                                  <m:r>
                                    <a:rPr lang="es-ES" i="1">
                                      <a:latin typeface="Cambria Math" panose="02040503050406030204" pitchFamily="18" charset="0"/>
                                      <a:ea typeface="Times New Roman" panose="02020603050405020304" pitchFamily="18" charset="0"/>
                                      <a:cs typeface="Times New Roman" panose="02020603050405020304" pitchFamily="18" charset="0"/>
                                    </a:rPr>
                                    <m:t>𝐾</m:t>
                                  </m:r>
                                </m:e>
                                <m:sub>
                                  <m:r>
                                    <m:rPr>
                                      <m:nor/>
                                    </m:rPr>
                                    <a:rPr lang="es-ES">
                                      <a:latin typeface="Cambria Math" panose="02040503050406030204" pitchFamily="18" charset="0"/>
                                      <a:ea typeface="Times New Roman" panose="02020603050405020304" pitchFamily="18" charset="0"/>
                                      <a:cs typeface="Times New Roman" panose="02020603050405020304" pitchFamily="18" charset="0"/>
                                    </a:rPr>
                                    <m:t>i</m:t>
                                  </m:r>
                                  <m:r>
                                    <m:rPr>
                                      <m:nor/>
                                    </m:rPr>
                                    <a:rPr lang="es-ES">
                                      <a:latin typeface="Cambria Math" panose="02040503050406030204" pitchFamily="18" charset="0"/>
                                      <a:ea typeface="Times New Roman" panose="02020603050405020304" pitchFamily="18" charset="0"/>
                                      <a:cs typeface="Times New Roman" panose="02020603050405020304" pitchFamily="18" charset="0"/>
                                    </a:rPr>
                                    <m:t>,</m:t>
                                  </m:r>
                                  <m:r>
                                    <a:rPr lang="es-ES" i="1">
                                      <a:latin typeface="Cambria Math" panose="02040503050406030204" pitchFamily="18" charset="0"/>
                                      <a:ea typeface="Times New Roman" panose="02020603050405020304" pitchFamily="18" charset="0"/>
                                      <a:cs typeface="Times New Roman" panose="02020603050405020304" pitchFamily="18" charset="0"/>
                                    </a:rPr>
                                    <m:t>𝐿𝑥</m:t>
                                  </m:r>
                                </m:sub>
                              </m:sSub>
                            </m:e>
                          </m:rad>
                        </m:num>
                        <m:den>
                          <m:r>
                            <a:rPr lang="es-ES" i="1">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es-ES" i="1">
                                  <a:latin typeface="Cambria Math" panose="02040503050406030204" pitchFamily="18" charset="0"/>
                                  <a:ea typeface="Times New Roman" panose="02020603050405020304" pitchFamily="18" charset="0"/>
                                  <a:cs typeface="Times New Roman" panose="02020603050405020304" pitchFamily="18" charset="0"/>
                                </a:rPr>
                              </m:ctrlPr>
                            </m:sSubPr>
                            <m:e>
                              <m:r>
                                <a:rPr lang="es-ES" i="1">
                                  <a:latin typeface="Cambria Math" panose="02040503050406030204" pitchFamily="18" charset="0"/>
                                  <a:ea typeface="Times New Roman" panose="02020603050405020304" pitchFamily="18" charset="0"/>
                                  <a:cs typeface="Times New Roman" panose="02020603050405020304" pitchFamily="18" charset="0"/>
                                </a:rPr>
                                <m:t>𝐿</m:t>
                              </m:r>
                            </m:e>
                            <m:sub>
                              <m:r>
                                <a:rPr lang="es-ES" i="1">
                                  <a:latin typeface="Cambria Math" panose="02040503050406030204" pitchFamily="18" charset="0"/>
                                  <a:ea typeface="Times New Roman" panose="02020603050405020304" pitchFamily="18" charset="0"/>
                                  <a:cs typeface="Times New Roman" panose="02020603050405020304" pitchFamily="18" charset="0"/>
                                </a:rPr>
                                <m:t>𝑥</m:t>
                              </m:r>
                            </m:sub>
                          </m:sSub>
                        </m:den>
                      </m:f>
                    </m:oMath>
                  </m:oMathPara>
                </a14:m>
                <a:endParaRPr lang="es-ES"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6" name="Rectangle 5">
                <a:extLst>
                  <a:ext uri="{FF2B5EF4-FFF2-40B4-BE49-F238E27FC236}">
                    <a16:creationId xmlns:a16="http://schemas.microsoft.com/office/drawing/2014/main" id="{BE820B48-8140-4C5B-B779-CCDA7F1ECAEC}"/>
                  </a:ext>
                </a:extLst>
              </p:cNvPr>
              <p:cNvSpPr>
                <a:spLocks noRot="1" noChangeAspect="1" noMove="1" noResize="1" noEditPoints="1" noAdjustHandles="1" noChangeArrowheads="1" noChangeShapeType="1" noTextEdit="1"/>
              </p:cNvSpPr>
              <p:nvPr/>
            </p:nvSpPr>
            <p:spPr>
              <a:xfrm>
                <a:off x="1309154" y="2036350"/>
                <a:ext cx="6525692" cy="230903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3BE1EB10-FB9F-4448-B978-F8D95E84D016}"/>
                  </a:ext>
                </a:extLst>
              </p:cNvPr>
              <p:cNvSpPr/>
              <p:nvPr/>
            </p:nvSpPr>
            <p:spPr>
              <a:xfrm>
                <a:off x="418154" y="4335297"/>
                <a:ext cx="8307692" cy="157434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0">
                              <a:latin typeface="Cambria Math" panose="02040503050406030204" pitchFamily="18" charset="0"/>
                            </a:rPr>
                            <m:t>1</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0">
                              <a:latin typeface="Cambria Math" panose="02040503050406030204" pitchFamily="18" charset="0"/>
                            </a:rPr>
                            <m:t>1</m:t>
                          </m:r>
                        </m:sub>
                      </m:sSub>
                      <m:r>
                        <a:rPr lang="en-US" i="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𝐾</m:t>
                              </m:r>
                            </m:e>
                            <m:sub>
                              <m:r>
                                <m:rPr>
                                  <m:nor/>
                                </m:rPr>
                                <a:rPr lang="en-US" i="1">
                                  <a:latin typeface="Cambria Math" panose="02040503050406030204" pitchFamily="18" charset="0"/>
                                </a:rPr>
                                <m:t>i</m:t>
                              </m:r>
                              <m:r>
                                <m:rPr>
                                  <m:nor/>
                                </m:rPr>
                                <a:rPr lang="en-US" i="1">
                                  <a:latin typeface="Cambria Math" panose="02040503050406030204" pitchFamily="18" charset="0"/>
                                </a:rPr>
                                <m:t>,</m:t>
                              </m:r>
                              <m:r>
                                <a:rPr lang="en-US" i="1">
                                  <a:latin typeface="Cambria Math" panose="02040503050406030204" pitchFamily="18" charset="0"/>
                                </a:rPr>
                                <m:t>𝐼𝑥</m:t>
                              </m:r>
                            </m:sub>
                          </m:sSub>
                        </m:num>
                        <m:den>
                          <m:sSub>
                            <m:sSubPr>
                              <m:ctrlPr>
                                <a:rPr lang="en-US" i="1">
                                  <a:latin typeface="Cambria Math" panose="02040503050406030204" pitchFamily="18" charset="0"/>
                                </a:rPr>
                              </m:ctrlPr>
                            </m:sSubPr>
                            <m:e>
                              <m:r>
                                <a:rPr lang="en-US" i="1">
                                  <a:latin typeface="Cambria Math" panose="02040503050406030204" pitchFamily="18" charset="0"/>
                                </a:rPr>
                                <m:t>𝐾</m:t>
                              </m:r>
                            </m:e>
                            <m:sub>
                              <m:r>
                                <m:rPr>
                                  <m:nor/>
                                </m:rPr>
                                <a:rPr lang="en-US" i="1">
                                  <a:latin typeface="Cambria Math" panose="02040503050406030204" pitchFamily="18" charset="0"/>
                                </a:rPr>
                                <m:t>p</m:t>
                              </m:r>
                              <m:r>
                                <m:rPr>
                                  <m:nor/>
                                </m:rPr>
                                <a:rPr lang="en-US" i="1">
                                  <a:latin typeface="Cambria Math" panose="02040503050406030204" pitchFamily="18" charset="0"/>
                                </a:rPr>
                                <m:t>,</m:t>
                              </m:r>
                              <m:r>
                                <a:rPr lang="en-US" i="1">
                                  <a:latin typeface="Cambria Math" panose="02040503050406030204" pitchFamily="18" charset="0"/>
                                </a:rPr>
                                <m:t>𝐼𝑥</m:t>
                              </m:r>
                            </m:sub>
                          </m:sSub>
                        </m:den>
                      </m:f>
                      <m:r>
                        <a:rPr lang="en-US" i="0">
                          <a:latin typeface="Cambria Math" panose="02040503050406030204" pitchFamily="18" charset="0"/>
                        </a:rPr>
                        <m:t>=</m:t>
                      </m:r>
                      <m:f>
                        <m:fPr>
                          <m:ctrlPr>
                            <a:rPr lang="en-US" i="1">
                              <a:latin typeface="Cambria Math" panose="02040503050406030204" pitchFamily="18" charset="0"/>
                            </a:rPr>
                          </m:ctrlPr>
                        </m:fPr>
                        <m:num>
                          <m:r>
                            <a:rPr lang="en-US" i="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m:rPr>
                                      <m:nor/>
                                    </m:rPr>
                                    <a:rPr lang="en-US" i="1">
                                      <a:latin typeface="Cambria Math" panose="02040503050406030204" pitchFamily="18" charset="0"/>
                                    </a:rPr>
                                    <m:t>s</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m:rPr>
                                      <m:nor/>
                                    </m:rPr>
                                    <a:rPr lang="en-US" i="1">
                                      <a:latin typeface="Cambria Math" panose="02040503050406030204" pitchFamily="18" charset="0"/>
                                    </a:rPr>
                                    <m:t>p</m:t>
                                  </m:r>
                                  <m:r>
                                    <m:rPr>
                                      <m:nor/>
                                    </m:rPr>
                                    <a:rPr lang="en-US" i="1">
                                      <a:latin typeface="Cambria Math" panose="02040503050406030204" pitchFamily="18" charset="0"/>
                                    </a:rPr>
                                    <m:t>,</m:t>
                                  </m:r>
                                  <m:r>
                                    <a:rPr lang="en-US" i="1">
                                      <a:latin typeface="Cambria Math" panose="02040503050406030204" pitchFamily="18" charset="0"/>
                                    </a:rPr>
                                    <m:t>𝐼𝑥</m:t>
                                  </m:r>
                                </m:sub>
                              </m:sSub>
                            </m:e>
                          </m:d>
                          <m:r>
                            <a:rPr lang="en-US" i="0">
                              <a:latin typeface="Cambria Math" panose="02040503050406030204" pitchFamily="18" charset="0"/>
                            </a:rPr>
                            <m:t>+</m:t>
                          </m:r>
                          <m:rad>
                            <m:radPr>
                              <m:degHide m:val="on"/>
                              <m:ctrlPr>
                                <a:rPr lang="en-US" i="1">
                                  <a:latin typeface="Cambria Math" panose="02040503050406030204" pitchFamily="18" charset="0"/>
                                </a:rPr>
                              </m:ctrlPr>
                            </m:radPr>
                            <m:deg/>
                            <m:e>
                              <m:sSubSup>
                                <m:sSubSupPr>
                                  <m:ctrlPr>
                                    <a:rPr lang="en-US" i="1">
                                      <a:latin typeface="Cambria Math" panose="02040503050406030204" pitchFamily="18" charset="0"/>
                                    </a:rPr>
                                  </m:ctrlPr>
                                </m:sSubSupPr>
                                <m:e>
                                  <m:r>
                                    <a:rPr lang="en-US" i="1">
                                      <a:latin typeface="Cambria Math" panose="02040503050406030204" pitchFamily="18" charset="0"/>
                                    </a:rPr>
                                    <m:t>𝐾</m:t>
                                  </m:r>
                                </m:e>
                                <m:sub>
                                  <m:r>
                                    <m:rPr>
                                      <m:nor/>
                                    </m:rPr>
                                    <a:rPr lang="en-US" i="1">
                                      <a:latin typeface="Cambria Math" panose="02040503050406030204" pitchFamily="18" charset="0"/>
                                    </a:rPr>
                                    <m:t>p</m:t>
                                  </m:r>
                                  <m:r>
                                    <m:rPr>
                                      <m:nor/>
                                    </m:rPr>
                                    <a:rPr lang="en-US" i="1">
                                      <a:latin typeface="Cambria Math" panose="02040503050406030204" pitchFamily="18" charset="0"/>
                                    </a:rPr>
                                    <m:t>,</m:t>
                                  </m:r>
                                  <m:r>
                                    <a:rPr lang="en-US" i="1">
                                      <a:latin typeface="Cambria Math" panose="02040503050406030204" pitchFamily="18" charset="0"/>
                                    </a:rPr>
                                    <m:t>𝐼𝑥</m:t>
                                  </m:r>
                                </m:sub>
                                <m:sup>
                                  <m:r>
                                    <a:rPr lang="en-US" i="0">
                                      <a:latin typeface="Cambria Math" panose="02040503050406030204" pitchFamily="18" charset="0"/>
                                    </a:rPr>
                                    <m:t>2</m:t>
                                  </m:r>
                                </m:sup>
                              </m:sSubSup>
                              <m:r>
                                <a:rPr lang="en-US" i="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m:rPr>
                                      <m:nor/>
                                    </m:rPr>
                                    <a:rPr lang="en-US" i="1">
                                      <a:latin typeface="Cambria Math" panose="02040503050406030204" pitchFamily="18" charset="0"/>
                                    </a:rPr>
                                    <m:t>s</m:t>
                                  </m:r>
                                </m:sub>
                                <m:sup>
                                  <m:r>
                                    <a:rPr lang="en-US" i="0">
                                      <a:latin typeface="Cambria Math" panose="02040503050406030204" pitchFamily="18" charset="0"/>
                                    </a:rPr>
                                    <m:t>2</m:t>
                                  </m:r>
                                </m:sup>
                              </m:sSubSup>
                              <m:r>
                                <a:rPr lang="en-US" i="0">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𝐾</m:t>
                                  </m:r>
                                </m:e>
                                <m:sub>
                                  <m:r>
                                    <m:rPr>
                                      <m:nor/>
                                    </m:rPr>
                                    <a:rPr lang="en-US" i="1">
                                      <a:latin typeface="Cambria Math" panose="02040503050406030204" pitchFamily="18" charset="0"/>
                                    </a:rPr>
                                    <m:t>p</m:t>
                                  </m:r>
                                  <m:r>
                                    <m:rPr>
                                      <m:nor/>
                                    </m:rPr>
                                    <a:rPr lang="en-US" i="1">
                                      <a:latin typeface="Cambria Math" panose="02040503050406030204" pitchFamily="18" charset="0"/>
                                    </a:rPr>
                                    <m:t>,</m:t>
                                  </m:r>
                                  <m:r>
                                    <a:rPr lang="en-US" i="1">
                                      <a:latin typeface="Cambria Math" panose="02040503050406030204" pitchFamily="18" charset="0"/>
                                    </a:rPr>
                                    <m:t>𝐼𝑥</m:t>
                                  </m:r>
                                </m:sub>
                              </m:sSub>
                              <m:sSub>
                                <m:sSubPr>
                                  <m:ctrlPr>
                                    <a:rPr lang="en-US" i="1">
                                      <a:latin typeface="Cambria Math" panose="02040503050406030204" pitchFamily="18" charset="0"/>
                                    </a:rPr>
                                  </m:ctrlPr>
                                </m:sSubPr>
                                <m:e>
                                  <m:r>
                                    <a:rPr lang="en-US" i="1">
                                      <a:latin typeface="Cambria Math" panose="02040503050406030204" pitchFamily="18" charset="0"/>
                                    </a:rPr>
                                    <m:t>𝑅</m:t>
                                  </m:r>
                                </m:e>
                                <m:sub>
                                  <m:r>
                                    <m:rPr>
                                      <m:nor/>
                                    </m:rPr>
                                    <a:rPr lang="en-US" i="1">
                                      <a:latin typeface="Cambria Math" panose="02040503050406030204" pitchFamily="18" charset="0"/>
                                    </a:rPr>
                                    <m:t>s</m:t>
                                  </m:r>
                                </m:sub>
                              </m:sSub>
                              <m:r>
                                <a:rPr lang="en-US" i="0">
                                  <a:latin typeface="Cambria Math" panose="02040503050406030204" pitchFamily="18" charset="0"/>
                                </a:rPr>
                                <m:t>−4</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𝑥</m:t>
                                  </m:r>
                                </m:sub>
                              </m:sSub>
                              <m:sSub>
                                <m:sSubPr>
                                  <m:ctrlPr>
                                    <a:rPr lang="en-US" i="1">
                                      <a:latin typeface="Cambria Math" panose="02040503050406030204" pitchFamily="18" charset="0"/>
                                    </a:rPr>
                                  </m:ctrlPr>
                                </m:sSubPr>
                                <m:e>
                                  <m:r>
                                    <a:rPr lang="en-US" i="1">
                                      <a:latin typeface="Cambria Math" panose="02040503050406030204" pitchFamily="18" charset="0"/>
                                    </a:rPr>
                                    <m:t>𝐾</m:t>
                                  </m:r>
                                </m:e>
                                <m:sub>
                                  <m:r>
                                    <m:rPr>
                                      <m:nor/>
                                    </m:rPr>
                                    <a:rPr lang="en-US" i="1">
                                      <a:latin typeface="Cambria Math" panose="02040503050406030204" pitchFamily="18" charset="0"/>
                                    </a:rPr>
                                    <m:t>i</m:t>
                                  </m:r>
                                  <m:r>
                                    <m:rPr>
                                      <m:nor/>
                                    </m:rPr>
                                    <a:rPr lang="en-US" i="1">
                                      <a:latin typeface="Cambria Math" panose="02040503050406030204" pitchFamily="18" charset="0"/>
                                    </a:rPr>
                                    <m:t>,</m:t>
                                  </m:r>
                                  <m:r>
                                    <a:rPr lang="en-US" i="1">
                                      <a:latin typeface="Cambria Math" panose="02040503050406030204" pitchFamily="18" charset="0"/>
                                    </a:rPr>
                                    <m:t>𝐿𝑥</m:t>
                                  </m:r>
                                </m:sub>
                              </m:sSub>
                            </m:e>
                          </m:rad>
                        </m:num>
                        <m:den>
                          <m:r>
                            <a:rPr lang="en-US" i="0">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𝑥</m:t>
                              </m:r>
                            </m:sub>
                          </m:sSub>
                        </m:den>
                      </m:f>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m:rPr>
                              <m:nor/>
                            </m:rPr>
                            <a:rPr lang="en-US" i="1">
                              <a:latin typeface="Cambria Math" panose="02040503050406030204" pitchFamily="18" charset="0"/>
                            </a:rPr>
                            <m:t>p</m:t>
                          </m:r>
                          <m:r>
                            <m:rPr>
                              <m:nor/>
                            </m:rPr>
                            <a:rPr lang="en-US" i="1">
                              <a:latin typeface="Cambria Math" panose="02040503050406030204" pitchFamily="18" charset="0"/>
                            </a:rPr>
                            <m:t>,</m:t>
                          </m:r>
                          <m:r>
                            <a:rPr lang="en-US" i="1">
                              <a:latin typeface="Cambria Math" panose="02040503050406030204" pitchFamily="18" charset="0"/>
                            </a:rPr>
                            <m:t>𝐼𝑥</m:t>
                          </m:r>
                        </m:sub>
                      </m:sSub>
                      <m:r>
                        <a:rPr lang="en-US" i="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𝑥</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m:rPr>
                                  <m:nor/>
                                </m:rPr>
                                <a:rPr lang="en-US" i="1">
                                  <a:latin typeface="Cambria Math" panose="02040503050406030204" pitchFamily="18" charset="0"/>
                                </a:rPr>
                                <m:t>s</m:t>
                              </m:r>
                            </m:sub>
                          </m:sSub>
                        </m:den>
                      </m:f>
                      <m:sSub>
                        <m:sSubPr>
                          <m:ctrlPr>
                            <a:rPr lang="en-US" i="1">
                              <a:latin typeface="Cambria Math" panose="02040503050406030204" pitchFamily="18" charset="0"/>
                            </a:rPr>
                          </m:ctrlPr>
                        </m:sSubPr>
                        <m:e>
                          <m:r>
                            <a:rPr lang="en-US" i="1">
                              <a:latin typeface="Cambria Math" panose="02040503050406030204" pitchFamily="18" charset="0"/>
                            </a:rPr>
                            <m:t>𝐾</m:t>
                          </m:r>
                        </m:e>
                        <m:sub>
                          <m:r>
                            <m:rPr>
                              <m:nor/>
                            </m:rPr>
                            <a:rPr lang="en-US" i="1">
                              <a:latin typeface="Cambria Math" panose="02040503050406030204" pitchFamily="18" charset="0"/>
                            </a:rPr>
                            <m:t>i</m:t>
                          </m:r>
                          <m:r>
                            <m:rPr>
                              <m:nor/>
                            </m:rPr>
                            <a:rPr lang="en-US" i="1">
                              <a:latin typeface="Cambria Math" panose="02040503050406030204" pitchFamily="18" charset="0"/>
                            </a:rPr>
                            <m:t>,</m:t>
                          </m:r>
                          <m:r>
                            <a:rPr lang="en-US" i="1">
                              <a:latin typeface="Cambria Math" panose="02040503050406030204" pitchFamily="18" charset="0"/>
                            </a:rPr>
                            <m:t>𝐼𝑥</m:t>
                          </m:r>
                        </m:sub>
                      </m:sSub>
                    </m:oMath>
                  </m:oMathPara>
                </a14:m>
                <a:endParaRPr lang="en-US" dirty="0"/>
              </a:p>
            </p:txBody>
          </p:sp>
        </mc:Choice>
        <mc:Fallback xmlns="">
          <p:sp>
            <p:nvSpPr>
              <p:cNvPr id="10" name="Rectangle 9">
                <a:extLst>
                  <a:ext uri="{FF2B5EF4-FFF2-40B4-BE49-F238E27FC236}">
                    <a16:creationId xmlns:a16="http://schemas.microsoft.com/office/drawing/2014/main" id="{3BE1EB10-FB9F-4448-B978-F8D95E84D016}"/>
                  </a:ext>
                </a:extLst>
              </p:cNvPr>
              <p:cNvSpPr>
                <a:spLocks noRot="1" noChangeAspect="1" noMove="1" noResize="1" noEditPoints="1" noAdjustHandles="1" noChangeArrowheads="1" noChangeShapeType="1" noTextEdit="1"/>
              </p:cNvSpPr>
              <p:nvPr/>
            </p:nvSpPr>
            <p:spPr>
              <a:xfrm>
                <a:off x="418154" y="4335297"/>
                <a:ext cx="8307692" cy="157434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94310075"/>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idor de peu de pàgina 8"/>
          <p:cNvSpPr>
            <a:spLocks noGrp="1"/>
          </p:cNvSpPr>
          <p:nvPr>
            <p:ph type="ftr" sz="quarter" idx="11"/>
          </p:nvPr>
        </p:nvSpPr>
        <p:spPr/>
        <p:txBody>
          <a:bodyPr/>
          <a:lstStyle/>
          <a:p>
            <a:pPr defTabSz="844083"/>
            <a:r>
              <a:rPr lang="ca-ES" dirty="0">
                <a:solidFill>
                  <a:prstClr val="black">
                    <a:tint val="75000"/>
                  </a:prstClr>
                </a:solidFill>
                <a:latin typeface="Calibri"/>
              </a:rPr>
              <a:t>PMSM motor control</a:t>
            </a:r>
          </a:p>
        </p:txBody>
      </p:sp>
      <p:sp>
        <p:nvSpPr>
          <p:cNvPr id="22" name="Contenidor de contingut 2">
            <a:extLst>
              <a:ext uri="{FF2B5EF4-FFF2-40B4-BE49-F238E27FC236}">
                <a16:creationId xmlns:a16="http://schemas.microsoft.com/office/drawing/2014/main" id="{2981AD2C-85BE-4C78-B414-0286ECDF0713}"/>
              </a:ext>
            </a:extLst>
          </p:cNvPr>
          <p:cNvSpPr>
            <a:spLocks noGrp="1"/>
          </p:cNvSpPr>
          <p:nvPr>
            <p:ph idx="1"/>
          </p:nvPr>
        </p:nvSpPr>
        <p:spPr>
          <a:xfrm>
            <a:off x="332308" y="1593000"/>
            <a:ext cx="8307692" cy="4320000"/>
          </a:xfrm>
        </p:spPr>
        <p:txBody>
          <a:bodyPr>
            <a:normAutofit/>
          </a:bodyPr>
          <a:lstStyle/>
          <a:p>
            <a:pPr marL="422041" indent="0">
              <a:buNone/>
            </a:pPr>
            <a:r>
              <a:rPr lang="en-GB" sz="2585" dirty="0"/>
              <a:t>Current control tuning – 1st order system</a:t>
            </a:r>
          </a:p>
          <a:p>
            <a:pPr marL="0" indent="0">
              <a:buNone/>
            </a:pPr>
            <a:endParaRPr lang="en-GB" sz="2585" dirty="0"/>
          </a:p>
          <a:p>
            <a:pPr marL="0" indent="0">
              <a:buNone/>
            </a:pPr>
            <a:endParaRPr lang="en-GB" sz="2585" dirty="0"/>
          </a:p>
          <a:p>
            <a:pPr marL="0" indent="0">
              <a:buNone/>
            </a:pPr>
            <a:endParaRPr lang="en-GB" sz="2585" dirty="0"/>
          </a:p>
          <a:p>
            <a:pPr marL="0" indent="0">
              <a:buNone/>
            </a:pPr>
            <a:endParaRPr lang="en-GB" sz="2585" dirty="0"/>
          </a:p>
        </p:txBody>
      </p:sp>
      <p:sp>
        <p:nvSpPr>
          <p:cNvPr id="5" name="Títol 1">
            <a:extLst>
              <a:ext uri="{FF2B5EF4-FFF2-40B4-BE49-F238E27FC236}">
                <a16:creationId xmlns:a16="http://schemas.microsoft.com/office/drawing/2014/main" id="{4A90FA5B-32B3-473A-8609-00834D2E3369}"/>
              </a:ext>
            </a:extLst>
          </p:cNvPr>
          <p:cNvSpPr txBox="1">
            <a:spLocks/>
          </p:cNvSpPr>
          <p:nvPr/>
        </p:nvSpPr>
        <p:spPr>
          <a:xfrm>
            <a:off x="332308" y="596077"/>
            <a:ext cx="8307692" cy="996923"/>
          </a:xfrm>
          <a:prstGeom prst="rect">
            <a:avLst/>
          </a:prstGeom>
        </p:spPr>
        <p:txBody>
          <a:bodyPr vert="horz" lIns="84406" tIns="42203" rIns="84406" bIns="42203"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4062" dirty="0">
                <a:solidFill>
                  <a:schemeClr val="bg1">
                    <a:lumMod val="75000"/>
                  </a:schemeClr>
                </a:solidFill>
              </a:rPr>
              <a:t>PMSM Vector Current Control</a:t>
            </a:r>
          </a:p>
        </p:txBody>
      </p:sp>
      <p:sp>
        <p:nvSpPr>
          <p:cNvPr id="4" name="Slide Number Placeholder 3">
            <a:extLst>
              <a:ext uri="{FF2B5EF4-FFF2-40B4-BE49-F238E27FC236}">
                <a16:creationId xmlns:a16="http://schemas.microsoft.com/office/drawing/2014/main" id="{4F6630F3-7169-4608-89F8-FE4640507FCE}"/>
              </a:ext>
            </a:extLst>
          </p:cNvPr>
          <p:cNvSpPr>
            <a:spLocks noGrp="1"/>
          </p:cNvSpPr>
          <p:nvPr>
            <p:ph type="sldNum" sz="quarter" idx="12"/>
          </p:nvPr>
        </p:nvSpPr>
        <p:spPr/>
        <p:txBody>
          <a:bodyPr/>
          <a:lstStyle/>
          <a:p>
            <a:fld id="{AC73A611-7CB3-407B-8955-E73429FEB09D}" type="slidenum">
              <a:rPr lang="ca-ES" smtClean="0"/>
              <a:pPr/>
              <a:t>66</a:t>
            </a:fld>
            <a:endParaRPr lang="ca-ES" dirty="0"/>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91747552-A133-4186-B9F5-28B031A21B63}"/>
                  </a:ext>
                </a:extLst>
              </p:cNvPr>
              <p:cNvSpPr/>
              <p:nvPr/>
            </p:nvSpPr>
            <p:spPr>
              <a:xfrm>
                <a:off x="504000" y="2140570"/>
                <a:ext cx="8182800" cy="2245808"/>
              </a:xfrm>
              <a:prstGeom prst="rect">
                <a:avLst/>
              </a:prstGeom>
            </p:spPr>
            <p:txBody>
              <a:bodyPr wrap="square">
                <a:spAutoFit/>
              </a:bodyPr>
              <a:lstStyle/>
              <a:p>
                <a:pPr>
                  <a:lnSpc>
                    <a:spcPct val="107000"/>
                  </a:lnSpc>
                  <a:spcAft>
                    <a:spcPts val="800"/>
                  </a:spcAft>
                </a:pPr>
                <a:r>
                  <a:rPr lang="es-ES" dirty="0">
                    <a:latin typeface="Calibri" panose="020F0502020204030204" pitchFamily="34" charset="0"/>
                    <a:ea typeface="Times New Roman" panose="02020603050405020304" pitchFamily="18" charset="0"/>
                    <a:cs typeface="Times New Roman" panose="02020603050405020304" pitchFamily="18" charset="0"/>
                  </a:rPr>
                  <a:t> </a:t>
                </a:r>
                <a:endParaRPr lang="es-E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ea typeface="Times New Roman" panose="02020603050405020304" pitchFamily="18" charset="0"/>
                              <a:cs typeface="Times New Roman" panose="02020603050405020304" pitchFamily="18" charset="0"/>
                            </a:rPr>
                          </m:ctrlPr>
                        </m:sSubPr>
                        <m:e>
                          <m:r>
                            <a:rPr lang="es-ES" i="1">
                              <a:latin typeface="Cambria Math" panose="02040503050406030204" pitchFamily="18" charset="0"/>
                              <a:ea typeface="Times New Roman" panose="02020603050405020304" pitchFamily="18" charset="0"/>
                              <a:cs typeface="Times New Roman" panose="02020603050405020304" pitchFamily="18" charset="0"/>
                            </a:rPr>
                            <m:t>𝐺</m:t>
                          </m:r>
                        </m:e>
                        <m:sub>
                          <m:r>
                            <m:rPr>
                              <m:nor/>
                            </m:rPr>
                            <a:rPr lang="es-ES">
                              <a:latin typeface="Cambria Math" panose="02040503050406030204" pitchFamily="18" charset="0"/>
                              <a:ea typeface="Times New Roman" panose="02020603050405020304" pitchFamily="18" charset="0"/>
                              <a:cs typeface="Times New Roman" panose="02020603050405020304" pitchFamily="18" charset="0"/>
                            </a:rPr>
                            <m:t>CL</m:t>
                          </m:r>
                          <m:r>
                            <m:rPr>
                              <m:nor/>
                            </m:rPr>
                            <a:rPr lang="es-ES">
                              <a:latin typeface="Cambria Math" panose="02040503050406030204" pitchFamily="18" charset="0"/>
                              <a:ea typeface="Times New Roman" panose="02020603050405020304" pitchFamily="18" charset="0"/>
                              <a:cs typeface="Times New Roman" panose="02020603050405020304" pitchFamily="18" charset="0"/>
                            </a:rPr>
                            <m:t>,</m:t>
                          </m:r>
                          <m:r>
                            <a:rPr lang="es-ES" i="1">
                              <a:latin typeface="Cambria Math" panose="02040503050406030204" pitchFamily="18" charset="0"/>
                              <a:ea typeface="Times New Roman" panose="02020603050405020304" pitchFamily="18" charset="0"/>
                              <a:cs typeface="Times New Roman" panose="02020603050405020304" pitchFamily="18" charset="0"/>
                            </a:rPr>
                            <m:t>𝐼𝑥</m:t>
                          </m:r>
                        </m:sub>
                      </m:sSub>
                      <m:d>
                        <m:dPr>
                          <m:ctrlPr>
                            <a:rPr lang="es-ES" i="1">
                              <a:latin typeface="Cambria Math" panose="02040503050406030204" pitchFamily="18" charset="0"/>
                              <a:ea typeface="Times New Roman" panose="02020603050405020304" pitchFamily="18" charset="0"/>
                              <a:cs typeface="Times New Roman" panose="02020603050405020304" pitchFamily="18" charset="0"/>
                            </a:rPr>
                          </m:ctrlPr>
                        </m:dPr>
                        <m:e>
                          <m:r>
                            <a:rPr lang="es-ES" i="1">
                              <a:latin typeface="Cambria Math" panose="02040503050406030204" pitchFamily="18" charset="0"/>
                              <a:ea typeface="Times New Roman" panose="02020603050405020304" pitchFamily="18" charset="0"/>
                              <a:cs typeface="Times New Roman" panose="02020603050405020304" pitchFamily="18" charset="0"/>
                            </a:rPr>
                            <m:t>𝑠</m:t>
                          </m:r>
                        </m:e>
                      </m:d>
                      <m:r>
                        <a:rPr lang="es-ES" i="1">
                          <a:latin typeface="Cambria Math" panose="02040503050406030204" pitchFamily="18" charset="0"/>
                          <a:ea typeface="Times New Roman" panose="02020603050405020304" pitchFamily="18" charset="0"/>
                          <a:cs typeface="Times New Roman" panose="02020603050405020304" pitchFamily="18" charset="0"/>
                        </a:rPr>
                        <m:t>=</m:t>
                      </m:r>
                      <m:f>
                        <m:fPr>
                          <m:ctrlPr>
                            <a:rPr lang="es-ES" i="1">
                              <a:latin typeface="Cambria Math" panose="02040503050406030204" pitchFamily="18" charset="0"/>
                              <a:ea typeface="Times New Roman" panose="02020603050405020304" pitchFamily="18" charset="0"/>
                              <a:cs typeface="Times New Roman" panose="02020603050405020304" pitchFamily="18" charset="0"/>
                            </a:rPr>
                          </m:ctrlPr>
                        </m:fPr>
                        <m:num>
                          <m:r>
                            <m:rPr>
                              <m:sty m:val="p"/>
                            </m:rPr>
                            <a:rPr lang="es-ES">
                              <a:latin typeface="Cambria Math" panose="02040503050406030204" pitchFamily="18" charset="0"/>
                              <a:ea typeface="Times New Roman" panose="02020603050405020304" pitchFamily="18" charset="0"/>
                              <a:cs typeface="Times New Roman" panose="02020603050405020304" pitchFamily="18" charset="0"/>
                            </a:rPr>
                            <m:t>Δ</m:t>
                          </m:r>
                          <m:sSub>
                            <m:sSubPr>
                              <m:ctrlPr>
                                <a:rPr lang="es-ES" i="1">
                                  <a:latin typeface="Cambria Math" panose="02040503050406030204" pitchFamily="18" charset="0"/>
                                  <a:ea typeface="Times New Roman" panose="02020603050405020304" pitchFamily="18" charset="0"/>
                                  <a:cs typeface="Times New Roman" panose="02020603050405020304" pitchFamily="18" charset="0"/>
                                </a:rPr>
                              </m:ctrlPr>
                            </m:sSubPr>
                            <m:e>
                              <m:r>
                                <a:rPr lang="es-ES" i="1">
                                  <a:latin typeface="Cambria Math" panose="02040503050406030204" pitchFamily="18" charset="0"/>
                                  <a:ea typeface="Times New Roman" panose="02020603050405020304" pitchFamily="18" charset="0"/>
                                  <a:cs typeface="Times New Roman" panose="02020603050405020304" pitchFamily="18" charset="0"/>
                                </a:rPr>
                                <m:t>𝐼</m:t>
                              </m:r>
                            </m:e>
                            <m:sub>
                              <m:r>
                                <a:rPr lang="es-ES" i="1">
                                  <a:latin typeface="Cambria Math" panose="02040503050406030204" pitchFamily="18" charset="0"/>
                                  <a:ea typeface="Times New Roman" panose="02020603050405020304" pitchFamily="18" charset="0"/>
                                  <a:cs typeface="Times New Roman" panose="02020603050405020304" pitchFamily="18" charset="0"/>
                                </a:rPr>
                                <m:t>𝑥</m:t>
                              </m:r>
                            </m:sub>
                          </m:sSub>
                          <m:d>
                            <m:dPr>
                              <m:ctrlPr>
                                <a:rPr lang="es-ES" i="1">
                                  <a:latin typeface="Cambria Math" panose="02040503050406030204" pitchFamily="18" charset="0"/>
                                  <a:ea typeface="Times New Roman" panose="02020603050405020304" pitchFamily="18" charset="0"/>
                                  <a:cs typeface="Times New Roman" panose="02020603050405020304" pitchFamily="18" charset="0"/>
                                </a:rPr>
                              </m:ctrlPr>
                            </m:dPr>
                            <m:e>
                              <m:r>
                                <a:rPr lang="es-ES" i="1">
                                  <a:latin typeface="Cambria Math" panose="02040503050406030204" pitchFamily="18" charset="0"/>
                                  <a:ea typeface="Times New Roman" panose="02020603050405020304" pitchFamily="18" charset="0"/>
                                  <a:cs typeface="Times New Roman" panose="02020603050405020304" pitchFamily="18" charset="0"/>
                                </a:rPr>
                                <m:t>𝑠</m:t>
                              </m:r>
                            </m:e>
                          </m:d>
                        </m:num>
                        <m:den>
                          <m:r>
                            <m:rPr>
                              <m:sty m:val="p"/>
                            </m:rPr>
                            <a:rPr lang="es-ES">
                              <a:latin typeface="Cambria Math" panose="02040503050406030204" pitchFamily="18" charset="0"/>
                              <a:ea typeface="Times New Roman" panose="02020603050405020304" pitchFamily="18" charset="0"/>
                              <a:cs typeface="Times New Roman" panose="02020603050405020304" pitchFamily="18" charset="0"/>
                            </a:rPr>
                            <m:t>Δ</m:t>
                          </m:r>
                          <m:sSubSup>
                            <m:sSubSupPr>
                              <m:ctrlPr>
                                <a:rPr lang="es-ES" i="1">
                                  <a:latin typeface="Cambria Math" panose="02040503050406030204" pitchFamily="18" charset="0"/>
                                  <a:ea typeface="Times New Roman" panose="02020603050405020304" pitchFamily="18" charset="0"/>
                                  <a:cs typeface="Times New Roman" panose="02020603050405020304" pitchFamily="18" charset="0"/>
                                </a:rPr>
                              </m:ctrlPr>
                            </m:sSubSupPr>
                            <m:e>
                              <m:r>
                                <a:rPr lang="es-ES" i="1">
                                  <a:latin typeface="Cambria Math" panose="02040503050406030204" pitchFamily="18" charset="0"/>
                                  <a:ea typeface="Times New Roman" panose="02020603050405020304" pitchFamily="18" charset="0"/>
                                  <a:cs typeface="Times New Roman" panose="02020603050405020304" pitchFamily="18" charset="0"/>
                                </a:rPr>
                                <m:t>𝐼</m:t>
                              </m:r>
                            </m:e>
                            <m:sub>
                              <m:r>
                                <a:rPr lang="es-ES" i="1">
                                  <a:latin typeface="Cambria Math" panose="02040503050406030204" pitchFamily="18" charset="0"/>
                                  <a:ea typeface="Times New Roman" panose="02020603050405020304" pitchFamily="18" charset="0"/>
                                  <a:cs typeface="Times New Roman" panose="02020603050405020304" pitchFamily="18" charset="0"/>
                                </a:rPr>
                                <m:t>𝑥</m:t>
                              </m:r>
                            </m:sub>
                            <m:sup>
                              <m:r>
                                <a:rPr lang="es-ES" i="1">
                                  <a:latin typeface="Cambria Math" panose="02040503050406030204" pitchFamily="18" charset="0"/>
                                  <a:ea typeface="Times New Roman" panose="02020603050405020304" pitchFamily="18" charset="0"/>
                                  <a:cs typeface="Times New Roman" panose="02020603050405020304" pitchFamily="18" charset="0"/>
                                </a:rPr>
                                <m:t>∗</m:t>
                              </m:r>
                            </m:sup>
                          </m:sSubSup>
                          <m:d>
                            <m:dPr>
                              <m:ctrlPr>
                                <a:rPr lang="es-ES" i="1">
                                  <a:latin typeface="Cambria Math" panose="02040503050406030204" pitchFamily="18" charset="0"/>
                                  <a:ea typeface="Times New Roman" panose="02020603050405020304" pitchFamily="18" charset="0"/>
                                  <a:cs typeface="Times New Roman" panose="02020603050405020304" pitchFamily="18" charset="0"/>
                                </a:rPr>
                              </m:ctrlPr>
                            </m:dPr>
                            <m:e>
                              <m:r>
                                <a:rPr lang="es-ES" i="1">
                                  <a:latin typeface="Cambria Math" panose="02040503050406030204" pitchFamily="18" charset="0"/>
                                  <a:ea typeface="Times New Roman" panose="02020603050405020304" pitchFamily="18" charset="0"/>
                                  <a:cs typeface="Times New Roman" panose="02020603050405020304" pitchFamily="18" charset="0"/>
                                </a:rPr>
                                <m:t>𝑠</m:t>
                              </m:r>
                            </m:e>
                          </m:d>
                        </m:den>
                      </m:f>
                      <m:r>
                        <a:rPr lang="es-ES" i="1">
                          <a:latin typeface="Cambria Math" panose="02040503050406030204" pitchFamily="18" charset="0"/>
                          <a:ea typeface="Times New Roman" panose="02020603050405020304" pitchFamily="18" charset="0"/>
                          <a:cs typeface="Times New Roman" panose="02020603050405020304" pitchFamily="18" charset="0"/>
                        </a:rPr>
                        <m:t>=</m:t>
                      </m:r>
                      <m:f>
                        <m:fPr>
                          <m:ctrlPr>
                            <a:rPr lang="es-ES" i="1">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ES" i="1">
                                  <a:latin typeface="Cambria Math" panose="02040503050406030204" pitchFamily="18" charset="0"/>
                                  <a:ea typeface="Times New Roman" panose="02020603050405020304" pitchFamily="18" charset="0"/>
                                  <a:cs typeface="Times New Roman" panose="02020603050405020304" pitchFamily="18" charset="0"/>
                                </a:rPr>
                              </m:ctrlPr>
                            </m:sSubPr>
                            <m:e>
                              <m:r>
                                <a:rPr lang="es-ES" i="1">
                                  <a:latin typeface="Cambria Math" panose="02040503050406030204" pitchFamily="18" charset="0"/>
                                  <a:ea typeface="Times New Roman" panose="02020603050405020304" pitchFamily="18" charset="0"/>
                                  <a:cs typeface="Times New Roman" panose="02020603050405020304" pitchFamily="18" charset="0"/>
                                </a:rPr>
                                <m:t>𝐺</m:t>
                              </m:r>
                            </m:e>
                            <m:sub>
                              <m:r>
                                <m:rPr>
                                  <m:nor/>
                                </m:rPr>
                                <a:rPr lang="es-ES">
                                  <a:latin typeface="Cambria Math" panose="02040503050406030204" pitchFamily="18" charset="0"/>
                                  <a:ea typeface="Times New Roman" panose="02020603050405020304" pitchFamily="18" charset="0"/>
                                  <a:cs typeface="Times New Roman" panose="02020603050405020304" pitchFamily="18" charset="0"/>
                                </a:rPr>
                                <m:t>c</m:t>
                              </m:r>
                              <m:r>
                                <m:rPr>
                                  <m:nor/>
                                </m:rPr>
                                <a:rPr lang="es-ES">
                                  <a:latin typeface="Cambria Math" panose="02040503050406030204" pitchFamily="18" charset="0"/>
                                  <a:ea typeface="Times New Roman" panose="02020603050405020304" pitchFamily="18" charset="0"/>
                                  <a:cs typeface="Times New Roman" panose="02020603050405020304" pitchFamily="18" charset="0"/>
                                </a:rPr>
                                <m:t>,</m:t>
                              </m:r>
                              <m:r>
                                <a:rPr lang="es-ES" i="1">
                                  <a:latin typeface="Cambria Math" panose="02040503050406030204" pitchFamily="18" charset="0"/>
                                  <a:ea typeface="Times New Roman" panose="02020603050405020304" pitchFamily="18" charset="0"/>
                                  <a:cs typeface="Times New Roman" panose="02020603050405020304" pitchFamily="18" charset="0"/>
                                </a:rPr>
                                <m:t>𝐼𝑥</m:t>
                              </m:r>
                            </m:sub>
                          </m:sSub>
                          <m:d>
                            <m:dPr>
                              <m:ctrlPr>
                                <a:rPr lang="es-ES" i="1">
                                  <a:latin typeface="Cambria Math" panose="02040503050406030204" pitchFamily="18" charset="0"/>
                                  <a:ea typeface="Times New Roman" panose="02020603050405020304" pitchFamily="18" charset="0"/>
                                  <a:cs typeface="Times New Roman" panose="02020603050405020304" pitchFamily="18" charset="0"/>
                                </a:rPr>
                              </m:ctrlPr>
                            </m:dPr>
                            <m:e>
                              <m:r>
                                <a:rPr lang="es-ES" i="1">
                                  <a:latin typeface="Cambria Math" panose="02040503050406030204" pitchFamily="18" charset="0"/>
                                  <a:ea typeface="Times New Roman" panose="02020603050405020304" pitchFamily="18" charset="0"/>
                                  <a:cs typeface="Times New Roman" panose="02020603050405020304" pitchFamily="18" charset="0"/>
                                </a:rPr>
                                <m:t>𝑠</m:t>
                              </m:r>
                            </m:e>
                          </m:d>
                          <m:sSub>
                            <m:sSubPr>
                              <m:ctrlPr>
                                <a:rPr lang="es-ES" i="1">
                                  <a:latin typeface="Cambria Math" panose="02040503050406030204" pitchFamily="18" charset="0"/>
                                  <a:ea typeface="Times New Roman" panose="02020603050405020304" pitchFamily="18" charset="0"/>
                                  <a:cs typeface="Times New Roman" panose="02020603050405020304" pitchFamily="18" charset="0"/>
                                </a:rPr>
                              </m:ctrlPr>
                            </m:sSubPr>
                            <m:e>
                              <m:r>
                                <a:rPr lang="es-ES" i="1">
                                  <a:latin typeface="Cambria Math" panose="02040503050406030204" pitchFamily="18" charset="0"/>
                                  <a:ea typeface="Times New Roman" panose="02020603050405020304" pitchFamily="18" charset="0"/>
                                  <a:cs typeface="Times New Roman" panose="02020603050405020304" pitchFamily="18" charset="0"/>
                                </a:rPr>
                                <m:t>𝐺</m:t>
                              </m:r>
                            </m:e>
                            <m:sub>
                              <m:r>
                                <m:rPr>
                                  <m:nor/>
                                </m:rPr>
                                <a:rPr lang="es-ES">
                                  <a:latin typeface="Cambria Math" panose="02040503050406030204" pitchFamily="18" charset="0"/>
                                  <a:ea typeface="Times New Roman" panose="02020603050405020304" pitchFamily="18" charset="0"/>
                                  <a:cs typeface="Times New Roman" panose="02020603050405020304" pitchFamily="18" charset="0"/>
                                </a:rPr>
                                <m:t>p</m:t>
                              </m:r>
                              <m:r>
                                <m:rPr>
                                  <m:nor/>
                                </m:rPr>
                                <a:rPr lang="es-ES">
                                  <a:latin typeface="Cambria Math" panose="02040503050406030204" pitchFamily="18" charset="0"/>
                                  <a:ea typeface="Times New Roman" panose="02020603050405020304" pitchFamily="18" charset="0"/>
                                  <a:cs typeface="Times New Roman" panose="02020603050405020304" pitchFamily="18" charset="0"/>
                                </a:rPr>
                                <m:t>,</m:t>
                              </m:r>
                              <m:r>
                                <a:rPr lang="es-ES" i="1">
                                  <a:latin typeface="Cambria Math" panose="02040503050406030204" pitchFamily="18" charset="0"/>
                                  <a:ea typeface="Times New Roman" panose="02020603050405020304" pitchFamily="18" charset="0"/>
                                  <a:cs typeface="Times New Roman" panose="02020603050405020304" pitchFamily="18" charset="0"/>
                                </a:rPr>
                                <m:t>𝐼𝑥</m:t>
                              </m:r>
                            </m:sub>
                          </m:sSub>
                          <m:d>
                            <m:dPr>
                              <m:ctrlPr>
                                <a:rPr lang="es-ES" i="1">
                                  <a:latin typeface="Cambria Math" panose="02040503050406030204" pitchFamily="18" charset="0"/>
                                  <a:ea typeface="Times New Roman" panose="02020603050405020304" pitchFamily="18" charset="0"/>
                                  <a:cs typeface="Times New Roman" panose="02020603050405020304" pitchFamily="18" charset="0"/>
                                </a:rPr>
                              </m:ctrlPr>
                            </m:dPr>
                            <m:e>
                              <m:r>
                                <a:rPr lang="es-ES" i="1">
                                  <a:latin typeface="Cambria Math" panose="02040503050406030204" pitchFamily="18" charset="0"/>
                                  <a:ea typeface="Times New Roman" panose="02020603050405020304" pitchFamily="18" charset="0"/>
                                  <a:cs typeface="Times New Roman" panose="02020603050405020304" pitchFamily="18" charset="0"/>
                                </a:rPr>
                                <m:t>𝑠</m:t>
                              </m:r>
                            </m:e>
                          </m:d>
                        </m:num>
                        <m:den>
                          <m:r>
                            <a:rPr lang="es-ES" i="1">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es-ES" i="1">
                                  <a:latin typeface="Cambria Math" panose="02040503050406030204" pitchFamily="18" charset="0"/>
                                  <a:ea typeface="Times New Roman" panose="02020603050405020304" pitchFamily="18" charset="0"/>
                                  <a:cs typeface="Times New Roman" panose="02020603050405020304" pitchFamily="18" charset="0"/>
                                </a:rPr>
                              </m:ctrlPr>
                            </m:sSubPr>
                            <m:e>
                              <m:r>
                                <a:rPr lang="es-ES" i="1">
                                  <a:latin typeface="Cambria Math" panose="02040503050406030204" pitchFamily="18" charset="0"/>
                                  <a:ea typeface="Times New Roman" panose="02020603050405020304" pitchFamily="18" charset="0"/>
                                  <a:cs typeface="Times New Roman" panose="02020603050405020304" pitchFamily="18" charset="0"/>
                                </a:rPr>
                                <m:t>𝐺</m:t>
                              </m:r>
                            </m:e>
                            <m:sub>
                              <m:r>
                                <m:rPr>
                                  <m:nor/>
                                </m:rPr>
                                <a:rPr lang="es-ES">
                                  <a:latin typeface="Cambria Math" panose="02040503050406030204" pitchFamily="18" charset="0"/>
                                  <a:ea typeface="Times New Roman" panose="02020603050405020304" pitchFamily="18" charset="0"/>
                                  <a:cs typeface="Times New Roman" panose="02020603050405020304" pitchFamily="18" charset="0"/>
                                </a:rPr>
                                <m:t>c</m:t>
                              </m:r>
                              <m:r>
                                <m:rPr>
                                  <m:nor/>
                                </m:rPr>
                                <a:rPr lang="es-ES">
                                  <a:latin typeface="Cambria Math" panose="02040503050406030204" pitchFamily="18" charset="0"/>
                                  <a:ea typeface="Times New Roman" panose="02020603050405020304" pitchFamily="18" charset="0"/>
                                  <a:cs typeface="Times New Roman" panose="02020603050405020304" pitchFamily="18" charset="0"/>
                                </a:rPr>
                                <m:t>,</m:t>
                              </m:r>
                              <m:r>
                                <a:rPr lang="es-ES" i="1">
                                  <a:latin typeface="Cambria Math" panose="02040503050406030204" pitchFamily="18" charset="0"/>
                                  <a:ea typeface="Times New Roman" panose="02020603050405020304" pitchFamily="18" charset="0"/>
                                  <a:cs typeface="Times New Roman" panose="02020603050405020304" pitchFamily="18" charset="0"/>
                                </a:rPr>
                                <m:t>𝐼𝑥</m:t>
                              </m:r>
                            </m:sub>
                          </m:sSub>
                          <m:d>
                            <m:dPr>
                              <m:ctrlPr>
                                <a:rPr lang="es-ES" i="1">
                                  <a:latin typeface="Cambria Math" panose="02040503050406030204" pitchFamily="18" charset="0"/>
                                  <a:ea typeface="Times New Roman" panose="02020603050405020304" pitchFamily="18" charset="0"/>
                                  <a:cs typeface="Times New Roman" panose="02020603050405020304" pitchFamily="18" charset="0"/>
                                </a:rPr>
                              </m:ctrlPr>
                            </m:dPr>
                            <m:e>
                              <m:r>
                                <a:rPr lang="es-ES" i="1">
                                  <a:latin typeface="Cambria Math" panose="02040503050406030204" pitchFamily="18" charset="0"/>
                                  <a:ea typeface="Times New Roman" panose="02020603050405020304" pitchFamily="18" charset="0"/>
                                  <a:cs typeface="Times New Roman" panose="02020603050405020304" pitchFamily="18" charset="0"/>
                                </a:rPr>
                                <m:t>𝑠</m:t>
                              </m:r>
                            </m:e>
                          </m:d>
                          <m:sSub>
                            <m:sSubPr>
                              <m:ctrlPr>
                                <a:rPr lang="es-ES" i="1">
                                  <a:latin typeface="Cambria Math" panose="02040503050406030204" pitchFamily="18" charset="0"/>
                                  <a:ea typeface="Times New Roman" panose="02020603050405020304" pitchFamily="18" charset="0"/>
                                  <a:cs typeface="Times New Roman" panose="02020603050405020304" pitchFamily="18" charset="0"/>
                                </a:rPr>
                              </m:ctrlPr>
                            </m:sSubPr>
                            <m:e>
                              <m:r>
                                <a:rPr lang="es-ES" i="1">
                                  <a:latin typeface="Cambria Math" panose="02040503050406030204" pitchFamily="18" charset="0"/>
                                  <a:ea typeface="Times New Roman" panose="02020603050405020304" pitchFamily="18" charset="0"/>
                                  <a:cs typeface="Times New Roman" panose="02020603050405020304" pitchFamily="18" charset="0"/>
                                </a:rPr>
                                <m:t>𝐺</m:t>
                              </m:r>
                            </m:e>
                            <m:sub>
                              <m:r>
                                <m:rPr>
                                  <m:nor/>
                                </m:rPr>
                                <a:rPr lang="es-ES">
                                  <a:latin typeface="Cambria Math" panose="02040503050406030204" pitchFamily="18" charset="0"/>
                                  <a:ea typeface="Times New Roman" panose="02020603050405020304" pitchFamily="18" charset="0"/>
                                  <a:cs typeface="Times New Roman" panose="02020603050405020304" pitchFamily="18" charset="0"/>
                                </a:rPr>
                                <m:t>p</m:t>
                              </m:r>
                              <m:r>
                                <m:rPr>
                                  <m:nor/>
                                </m:rPr>
                                <a:rPr lang="es-ES">
                                  <a:latin typeface="Cambria Math" panose="02040503050406030204" pitchFamily="18" charset="0"/>
                                  <a:ea typeface="Times New Roman" panose="02020603050405020304" pitchFamily="18" charset="0"/>
                                  <a:cs typeface="Times New Roman" panose="02020603050405020304" pitchFamily="18" charset="0"/>
                                </a:rPr>
                                <m:t>,</m:t>
                              </m:r>
                              <m:r>
                                <a:rPr lang="es-ES" i="1">
                                  <a:latin typeface="Cambria Math" panose="02040503050406030204" pitchFamily="18" charset="0"/>
                                  <a:ea typeface="Times New Roman" panose="02020603050405020304" pitchFamily="18" charset="0"/>
                                  <a:cs typeface="Times New Roman" panose="02020603050405020304" pitchFamily="18" charset="0"/>
                                </a:rPr>
                                <m:t>𝐼𝑥</m:t>
                              </m:r>
                            </m:sub>
                          </m:sSub>
                          <m:d>
                            <m:dPr>
                              <m:ctrlPr>
                                <a:rPr lang="es-ES" i="1">
                                  <a:latin typeface="Cambria Math" panose="02040503050406030204" pitchFamily="18" charset="0"/>
                                  <a:ea typeface="Times New Roman" panose="02020603050405020304" pitchFamily="18" charset="0"/>
                                  <a:cs typeface="Times New Roman" panose="02020603050405020304" pitchFamily="18" charset="0"/>
                                </a:rPr>
                              </m:ctrlPr>
                            </m:dPr>
                            <m:e>
                              <m:r>
                                <a:rPr lang="es-ES" i="1">
                                  <a:latin typeface="Cambria Math" panose="02040503050406030204" pitchFamily="18" charset="0"/>
                                  <a:ea typeface="Times New Roman" panose="02020603050405020304" pitchFamily="18" charset="0"/>
                                  <a:cs typeface="Times New Roman" panose="02020603050405020304" pitchFamily="18" charset="0"/>
                                </a:rPr>
                                <m:t>𝑠</m:t>
                              </m:r>
                            </m:e>
                          </m:d>
                        </m:den>
                      </m:f>
                      <m:r>
                        <a:rPr lang="es-ES" i="1">
                          <a:latin typeface="Cambria Math" panose="02040503050406030204" pitchFamily="18" charset="0"/>
                          <a:ea typeface="Times New Roman" panose="02020603050405020304" pitchFamily="18" charset="0"/>
                          <a:cs typeface="Times New Roman" panose="02020603050405020304" pitchFamily="18" charset="0"/>
                        </a:rPr>
                        <m:t>=</m:t>
                      </m:r>
                      <m:f>
                        <m:fPr>
                          <m:ctrlPr>
                            <a:rPr lang="es-ES" i="1">
                              <a:latin typeface="Cambria Math" panose="02040503050406030204" pitchFamily="18" charset="0"/>
                              <a:ea typeface="Times New Roman" panose="02020603050405020304" pitchFamily="18" charset="0"/>
                              <a:cs typeface="Times New Roman" panose="02020603050405020304" pitchFamily="18" charset="0"/>
                            </a:rPr>
                          </m:ctrlPr>
                        </m:fPr>
                        <m:num>
                          <m:r>
                            <a:rPr lang="es-ES" i="1">
                              <a:latin typeface="Cambria Math" panose="02040503050406030204" pitchFamily="18" charset="0"/>
                              <a:ea typeface="Times New Roman" panose="02020603050405020304" pitchFamily="18" charset="0"/>
                              <a:cs typeface="Times New Roman" panose="02020603050405020304" pitchFamily="18" charset="0"/>
                            </a:rPr>
                            <m:t>1</m:t>
                          </m:r>
                        </m:num>
                        <m:den>
                          <m:f>
                            <m:fPr>
                              <m:ctrlPr>
                                <a:rPr lang="es-ES" i="1">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ES" i="1">
                                      <a:latin typeface="Cambria Math" panose="02040503050406030204" pitchFamily="18" charset="0"/>
                                      <a:ea typeface="Times New Roman" panose="02020603050405020304" pitchFamily="18" charset="0"/>
                                      <a:cs typeface="Times New Roman" panose="02020603050405020304" pitchFamily="18" charset="0"/>
                                    </a:rPr>
                                  </m:ctrlPr>
                                </m:sSubPr>
                                <m:e>
                                  <m:r>
                                    <a:rPr lang="es-ES" i="1">
                                      <a:latin typeface="Cambria Math" panose="02040503050406030204" pitchFamily="18" charset="0"/>
                                      <a:ea typeface="Times New Roman" panose="02020603050405020304" pitchFamily="18" charset="0"/>
                                      <a:cs typeface="Times New Roman" panose="02020603050405020304" pitchFamily="18" charset="0"/>
                                    </a:rPr>
                                    <m:t>𝑅</m:t>
                                  </m:r>
                                </m:e>
                                <m:sub>
                                  <m:r>
                                    <m:rPr>
                                      <m:nor/>
                                    </m:rPr>
                                    <a:rPr lang="es-ES">
                                      <a:latin typeface="Cambria Math" panose="02040503050406030204" pitchFamily="18" charset="0"/>
                                      <a:ea typeface="Times New Roman" panose="02020603050405020304" pitchFamily="18" charset="0"/>
                                      <a:cs typeface="Times New Roman" panose="02020603050405020304" pitchFamily="18" charset="0"/>
                                    </a:rPr>
                                    <m:t>s</m:t>
                                  </m:r>
                                </m:sub>
                              </m:sSub>
                            </m:num>
                            <m:den>
                              <m:sSub>
                                <m:sSubPr>
                                  <m:ctrlPr>
                                    <a:rPr lang="es-ES" i="1">
                                      <a:latin typeface="Cambria Math" panose="02040503050406030204" pitchFamily="18" charset="0"/>
                                      <a:ea typeface="Times New Roman" panose="02020603050405020304" pitchFamily="18" charset="0"/>
                                      <a:cs typeface="Times New Roman" panose="02020603050405020304" pitchFamily="18" charset="0"/>
                                    </a:rPr>
                                  </m:ctrlPr>
                                </m:sSubPr>
                                <m:e>
                                  <m:r>
                                    <a:rPr lang="es-ES" i="1">
                                      <a:latin typeface="Cambria Math" panose="02040503050406030204" pitchFamily="18" charset="0"/>
                                      <a:ea typeface="Times New Roman" panose="02020603050405020304" pitchFamily="18" charset="0"/>
                                      <a:cs typeface="Times New Roman" panose="02020603050405020304" pitchFamily="18" charset="0"/>
                                    </a:rPr>
                                    <m:t>𝐾</m:t>
                                  </m:r>
                                </m:e>
                                <m:sub>
                                  <m:r>
                                    <m:rPr>
                                      <m:nor/>
                                    </m:rPr>
                                    <a:rPr lang="es-ES">
                                      <a:latin typeface="Cambria Math" panose="02040503050406030204" pitchFamily="18" charset="0"/>
                                      <a:ea typeface="Times New Roman" panose="02020603050405020304" pitchFamily="18" charset="0"/>
                                      <a:cs typeface="Times New Roman" panose="02020603050405020304" pitchFamily="18" charset="0"/>
                                    </a:rPr>
                                    <m:t>i</m:t>
                                  </m:r>
                                  <m:r>
                                    <m:rPr>
                                      <m:nor/>
                                    </m:rPr>
                                    <a:rPr lang="es-ES">
                                      <a:latin typeface="Cambria Math" panose="02040503050406030204" pitchFamily="18" charset="0"/>
                                      <a:ea typeface="Times New Roman" panose="02020603050405020304" pitchFamily="18" charset="0"/>
                                      <a:cs typeface="Times New Roman" panose="02020603050405020304" pitchFamily="18" charset="0"/>
                                    </a:rPr>
                                    <m:t>,</m:t>
                                  </m:r>
                                  <m:r>
                                    <a:rPr lang="es-ES" i="1">
                                      <a:latin typeface="Cambria Math" panose="02040503050406030204" pitchFamily="18" charset="0"/>
                                      <a:ea typeface="Times New Roman" panose="02020603050405020304" pitchFamily="18" charset="0"/>
                                      <a:cs typeface="Times New Roman" panose="02020603050405020304" pitchFamily="18" charset="0"/>
                                    </a:rPr>
                                    <m:t>𝐼𝑥</m:t>
                                  </m:r>
                                </m:sub>
                              </m:sSub>
                            </m:den>
                          </m:f>
                          <m:r>
                            <a:rPr lang="es-ES" i="1">
                              <a:latin typeface="Cambria Math" panose="02040503050406030204" pitchFamily="18" charset="0"/>
                              <a:ea typeface="Times New Roman" panose="02020603050405020304" pitchFamily="18" charset="0"/>
                              <a:cs typeface="Times New Roman" panose="02020603050405020304" pitchFamily="18" charset="0"/>
                            </a:rPr>
                            <m:t>𝑠</m:t>
                          </m:r>
                          <m:r>
                            <a:rPr lang="es-ES" i="1">
                              <a:latin typeface="Cambria Math" panose="02040503050406030204" pitchFamily="18" charset="0"/>
                              <a:ea typeface="Times New Roman" panose="02020603050405020304" pitchFamily="18" charset="0"/>
                              <a:cs typeface="Times New Roman" panose="02020603050405020304" pitchFamily="18" charset="0"/>
                            </a:rPr>
                            <m:t>+1</m:t>
                          </m:r>
                        </m:den>
                      </m:f>
                      <m:r>
                        <a:rPr lang="es-ES">
                          <a:latin typeface="Cambria Math" panose="02040503050406030204" pitchFamily="18" charset="0"/>
                          <a:ea typeface="Times New Roman" panose="02020603050405020304" pitchFamily="18" charset="0"/>
                          <a:cs typeface="Times New Roman" panose="02020603050405020304" pitchFamily="18" charset="0"/>
                        </a:rPr>
                        <m:t> </m:t>
                      </m:r>
                      <m:r>
                        <m:rPr>
                          <m:nor/>
                        </m:rPr>
                        <a:rPr lang="es-ES">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s-E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ea typeface="Times New Roman" panose="02020603050405020304" pitchFamily="18" charset="0"/>
                              <a:cs typeface="Times New Roman" panose="02020603050405020304" pitchFamily="18" charset="0"/>
                            </a:rPr>
                          </m:ctrlPr>
                        </m:sSubPr>
                        <m:e>
                          <m:r>
                            <a:rPr lang="es-ES" i="1">
                              <a:latin typeface="Cambria Math" panose="02040503050406030204" pitchFamily="18" charset="0"/>
                              <a:ea typeface="Times New Roman" panose="02020603050405020304" pitchFamily="18" charset="0"/>
                              <a:cs typeface="Times New Roman" panose="02020603050405020304" pitchFamily="18" charset="0"/>
                            </a:rPr>
                            <m:t>𝐺</m:t>
                          </m:r>
                        </m:e>
                        <m:sub>
                          <m:r>
                            <m:rPr>
                              <m:nor/>
                            </m:rPr>
                            <a:rPr lang="es-ES">
                              <a:latin typeface="Cambria Math" panose="02040503050406030204" pitchFamily="18" charset="0"/>
                              <a:ea typeface="Times New Roman" panose="02020603050405020304" pitchFamily="18" charset="0"/>
                              <a:cs typeface="Times New Roman" panose="02020603050405020304" pitchFamily="18" charset="0"/>
                            </a:rPr>
                            <m:t>p</m:t>
                          </m:r>
                          <m:r>
                            <m:rPr>
                              <m:nor/>
                            </m:rPr>
                            <a:rPr lang="es-ES">
                              <a:latin typeface="Cambria Math" panose="02040503050406030204" pitchFamily="18" charset="0"/>
                              <a:ea typeface="Times New Roman" panose="02020603050405020304" pitchFamily="18" charset="0"/>
                              <a:cs typeface="Times New Roman" panose="02020603050405020304" pitchFamily="18" charset="0"/>
                            </a:rPr>
                            <m:t>,1</m:t>
                          </m:r>
                          <m:r>
                            <m:rPr>
                              <m:nor/>
                            </m:rPr>
                            <a:rPr lang="es-ES">
                              <a:latin typeface="Cambria Math" panose="02040503050406030204" pitchFamily="18" charset="0"/>
                              <a:ea typeface="Times New Roman" panose="02020603050405020304" pitchFamily="18" charset="0"/>
                              <a:cs typeface="Times New Roman" panose="02020603050405020304" pitchFamily="18" charset="0"/>
                            </a:rPr>
                            <m:t>st</m:t>
                          </m:r>
                        </m:sub>
                      </m:sSub>
                      <m:d>
                        <m:dPr>
                          <m:ctrlPr>
                            <a:rPr lang="es-ES" i="1">
                              <a:latin typeface="Cambria Math" panose="02040503050406030204" pitchFamily="18" charset="0"/>
                              <a:ea typeface="Times New Roman" panose="02020603050405020304" pitchFamily="18" charset="0"/>
                              <a:cs typeface="Times New Roman" panose="02020603050405020304" pitchFamily="18" charset="0"/>
                            </a:rPr>
                          </m:ctrlPr>
                        </m:dPr>
                        <m:e>
                          <m:r>
                            <a:rPr lang="es-ES" i="1">
                              <a:latin typeface="Cambria Math" panose="02040503050406030204" pitchFamily="18" charset="0"/>
                              <a:ea typeface="Times New Roman" panose="02020603050405020304" pitchFamily="18" charset="0"/>
                              <a:cs typeface="Times New Roman" panose="02020603050405020304" pitchFamily="18" charset="0"/>
                            </a:rPr>
                            <m:t>𝑠</m:t>
                          </m:r>
                        </m:e>
                      </m:d>
                      <m:r>
                        <a:rPr lang="es-ES" i="1">
                          <a:latin typeface="Cambria Math" panose="02040503050406030204" pitchFamily="18" charset="0"/>
                          <a:ea typeface="Times New Roman" panose="02020603050405020304" pitchFamily="18" charset="0"/>
                          <a:cs typeface="Times New Roman" panose="02020603050405020304" pitchFamily="18" charset="0"/>
                        </a:rPr>
                        <m:t>=</m:t>
                      </m:r>
                      <m:f>
                        <m:fPr>
                          <m:ctrlPr>
                            <a:rPr lang="es-ES" i="1">
                              <a:latin typeface="Cambria Math" panose="02040503050406030204" pitchFamily="18" charset="0"/>
                              <a:ea typeface="Times New Roman" panose="02020603050405020304" pitchFamily="18" charset="0"/>
                              <a:cs typeface="Times New Roman" panose="02020603050405020304" pitchFamily="18" charset="0"/>
                            </a:rPr>
                          </m:ctrlPr>
                        </m:fPr>
                        <m:num>
                          <m:r>
                            <a:rPr lang="es-ES" i="1">
                              <a:latin typeface="Cambria Math" panose="02040503050406030204" pitchFamily="18" charset="0"/>
                              <a:ea typeface="Times New Roman" panose="02020603050405020304" pitchFamily="18" charset="0"/>
                              <a:cs typeface="Times New Roman" panose="02020603050405020304" pitchFamily="18" charset="0"/>
                            </a:rPr>
                            <m:t>1</m:t>
                          </m:r>
                        </m:num>
                        <m:den>
                          <m:sSub>
                            <m:sSubPr>
                              <m:ctrlPr>
                                <a:rPr lang="es-ES" i="1">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s-ES">
                                  <a:latin typeface="Cambria Math" panose="02040503050406030204" pitchFamily="18" charset="0"/>
                                  <a:ea typeface="Times New Roman" panose="02020603050405020304" pitchFamily="18" charset="0"/>
                                  <a:cs typeface="Times New Roman" panose="02020603050405020304" pitchFamily="18" charset="0"/>
                                </a:rPr>
                                <m:t>τ</m:t>
                              </m:r>
                            </m:e>
                            <m:sub>
                              <m:r>
                                <m:rPr>
                                  <m:nor/>
                                </m:rPr>
                                <a:rPr lang="es-ES">
                                  <a:latin typeface="Cambria Math" panose="02040503050406030204" pitchFamily="18" charset="0"/>
                                  <a:ea typeface="Times New Roman" panose="02020603050405020304" pitchFamily="18" charset="0"/>
                                  <a:cs typeface="Times New Roman" panose="02020603050405020304" pitchFamily="18" charset="0"/>
                                </a:rPr>
                                <m:t>s</m:t>
                              </m:r>
                            </m:sub>
                          </m:sSub>
                          <m:r>
                            <a:rPr lang="es-ES" i="1">
                              <a:latin typeface="Cambria Math" panose="02040503050406030204" pitchFamily="18" charset="0"/>
                              <a:ea typeface="Times New Roman" panose="02020603050405020304" pitchFamily="18" charset="0"/>
                              <a:cs typeface="Times New Roman" panose="02020603050405020304" pitchFamily="18" charset="0"/>
                            </a:rPr>
                            <m:t>𝑠</m:t>
                          </m:r>
                          <m:r>
                            <a:rPr lang="es-ES" i="1">
                              <a:latin typeface="Cambria Math" panose="02040503050406030204" pitchFamily="18" charset="0"/>
                              <a:ea typeface="Times New Roman" panose="02020603050405020304" pitchFamily="18" charset="0"/>
                              <a:cs typeface="Times New Roman" panose="02020603050405020304" pitchFamily="18" charset="0"/>
                            </a:rPr>
                            <m:t>+1</m:t>
                          </m:r>
                        </m:den>
                      </m:f>
                    </m:oMath>
                  </m:oMathPara>
                </a14:m>
                <a:endParaRPr lang="es-ES"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Rectangle 2">
                <a:extLst>
                  <a:ext uri="{FF2B5EF4-FFF2-40B4-BE49-F238E27FC236}">
                    <a16:creationId xmlns:a16="http://schemas.microsoft.com/office/drawing/2014/main" id="{91747552-A133-4186-B9F5-28B031A21B63}"/>
                  </a:ext>
                </a:extLst>
              </p:cNvPr>
              <p:cNvSpPr>
                <a:spLocks noRot="1" noChangeAspect="1" noMove="1" noResize="1" noEditPoints="1" noAdjustHandles="1" noChangeArrowheads="1" noChangeShapeType="1" noTextEdit="1"/>
              </p:cNvSpPr>
              <p:nvPr/>
            </p:nvSpPr>
            <p:spPr>
              <a:xfrm>
                <a:off x="504000" y="2140570"/>
                <a:ext cx="8182800" cy="224580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CE591CA2-1C51-4408-BD02-43240E8FE24E}"/>
                  </a:ext>
                </a:extLst>
              </p:cNvPr>
              <p:cNvSpPr/>
              <p:nvPr/>
            </p:nvSpPr>
            <p:spPr>
              <a:xfrm>
                <a:off x="2200154" y="4503381"/>
                <a:ext cx="4572000" cy="1523238"/>
              </a:xfrm>
              <a:prstGeom prst="rect">
                <a:avLst/>
              </a:prstGeom>
            </p:spPr>
            <p:txBody>
              <a:bodyPr>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s-ES" b="1" i="1">
                              <a:latin typeface="Cambria Math" panose="02040503050406030204" pitchFamily="18" charset="0"/>
                              <a:ea typeface="Times New Roman" panose="02020603050405020304" pitchFamily="18" charset="0"/>
                              <a:cs typeface="Times New Roman" panose="02020603050405020304" pitchFamily="18" charset="0"/>
                            </a:rPr>
                          </m:ctrlPr>
                        </m:sSubPr>
                        <m:e>
                          <m:r>
                            <a:rPr lang="es-ES" b="1" i="1">
                              <a:latin typeface="Cambria Math" panose="02040503050406030204" pitchFamily="18" charset="0"/>
                              <a:ea typeface="Times New Roman" panose="02020603050405020304" pitchFamily="18" charset="0"/>
                              <a:cs typeface="Times New Roman" panose="02020603050405020304" pitchFamily="18" charset="0"/>
                            </a:rPr>
                            <m:t>𝑲</m:t>
                          </m:r>
                        </m:e>
                        <m:sub>
                          <m:r>
                            <a:rPr lang="es-ES" b="1" i="1">
                              <a:latin typeface="Cambria Math" panose="02040503050406030204" pitchFamily="18" charset="0"/>
                              <a:ea typeface="Times New Roman" panose="02020603050405020304" pitchFamily="18" charset="0"/>
                              <a:cs typeface="Times New Roman" panose="02020603050405020304" pitchFamily="18" charset="0"/>
                            </a:rPr>
                            <m:t>𝒑</m:t>
                          </m:r>
                        </m:sub>
                      </m:sSub>
                      <m:r>
                        <a:rPr lang="es-ES" b="1" i="1">
                          <a:latin typeface="Cambria Math" panose="02040503050406030204" pitchFamily="18" charset="0"/>
                          <a:ea typeface="Times New Roman" panose="02020603050405020304" pitchFamily="18" charset="0"/>
                          <a:cs typeface="Times New Roman" panose="02020603050405020304" pitchFamily="18" charset="0"/>
                        </a:rPr>
                        <m:t>=</m:t>
                      </m:r>
                      <m:f>
                        <m:fPr>
                          <m:ctrlPr>
                            <a:rPr lang="es-ES" b="1" i="1">
                              <a:latin typeface="Cambria Math" panose="02040503050406030204" pitchFamily="18" charset="0"/>
                              <a:ea typeface="Times New Roman" panose="02020603050405020304" pitchFamily="18" charset="0"/>
                              <a:cs typeface="Times New Roman" panose="02020603050405020304" pitchFamily="18" charset="0"/>
                            </a:rPr>
                          </m:ctrlPr>
                        </m:fPr>
                        <m:num>
                          <m:r>
                            <a:rPr lang="es-ES" b="1" i="1">
                              <a:latin typeface="Cambria Math" panose="02040503050406030204" pitchFamily="18" charset="0"/>
                              <a:ea typeface="Times New Roman" panose="02020603050405020304" pitchFamily="18" charset="0"/>
                              <a:cs typeface="Times New Roman" panose="02020603050405020304" pitchFamily="18" charset="0"/>
                            </a:rPr>
                            <m:t>𝟓</m:t>
                          </m:r>
                          <m:sSub>
                            <m:sSubPr>
                              <m:ctrlPr>
                                <a:rPr lang="es-ES" b="1" i="1">
                                  <a:latin typeface="Cambria Math" panose="02040503050406030204" pitchFamily="18" charset="0"/>
                                  <a:ea typeface="Times New Roman" panose="02020603050405020304" pitchFamily="18" charset="0"/>
                                  <a:cs typeface="Times New Roman" panose="02020603050405020304" pitchFamily="18" charset="0"/>
                                </a:rPr>
                              </m:ctrlPr>
                            </m:sSubPr>
                            <m:e>
                              <m:r>
                                <a:rPr lang="es-ES" b="1" i="1">
                                  <a:latin typeface="Cambria Math" panose="02040503050406030204" pitchFamily="18" charset="0"/>
                                  <a:ea typeface="Times New Roman" panose="02020603050405020304" pitchFamily="18" charset="0"/>
                                  <a:cs typeface="Times New Roman" panose="02020603050405020304" pitchFamily="18" charset="0"/>
                                </a:rPr>
                                <m:t>𝑳</m:t>
                              </m:r>
                            </m:e>
                            <m:sub>
                              <m:r>
                                <a:rPr lang="es-ES" b="1" i="1">
                                  <a:latin typeface="Cambria Math" panose="02040503050406030204" pitchFamily="18" charset="0"/>
                                  <a:ea typeface="Times New Roman" panose="02020603050405020304" pitchFamily="18" charset="0"/>
                                  <a:cs typeface="Times New Roman" panose="02020603050405020304" pitchFamily="18" charset="0"/>
                                </a:rPr>
                                <m:t>𝒙</m:t>
                              </m:r>
                            </m:sub>
                          </m:sSub>
                        </m:num>
                        <m:den>
                          <m:sSub>
                            <m:sSubPr>
                              <m:ctrlPr>
                                <a:rPr lang="es-ES" b="1" i="1">
                                  <a:latin typeface="Cambria Math" panose="02040503050406030204" pitchFamily="18" charset="0"/>
                                  <a:ea typeface="Times New Roman" panose="02020603050405020304" pitchFamily="18" charset="0"/>
                                  <a:cs typeface="Times New Roman" panose="02020603050405020304" pitchFamily="18" charset="0"/>
                                </a:rPr>
                              </m:ctrlPr>
                            </m:sSubPr>
                            <m:e>
                              <m:r>
                                <a:rPr lang="es-ES" b="1" i="1">
                                  <a:latin typeface="Cambria Math" panose="02040503050406030204" pitchFamily="18" charset="0"/>
                                  <a:ea typeface="Times New Roman" panose="02020603050405020304" pitchFamily="18" charset="0"/>
                                  <a:cs typeface="Times New Roman" panose="02020603050405020304" pitchFamily="18" charset="0"/>
                                </a:rPr>
                                <m:t>𝒕</m:t>
                              </m:r>
                            </m:e>
                            <m:sub>
                              <m:r>
                                <a:rPr lang="es-ES" b="1" i="1">
                                  <a:latin typeface="Cambria Math" panose="02040503050406030204" pitchFamily="18" charset="0"/>
                                  <a:ea typeface="Times New Roman" panose="02020603050405020304" pitchFamily="18" charset="0"/>
                                  <a:cs typeface="Times New Roman" panose="02020603050405020304" pitchFamily="18" charset="0"/>
                                </a:rPr>
                                <m:t>𝒔</m:t>
                              </m:r>
                            </m:sub>
                          </m:sSub>
                        </m:den>
                      </m:f>
                    </m:oMath>
                  </m:oMathPara>
                </a14:m>
                <a:endParaRPr lang="es-ES"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s-ES" b="1" i="1">
                              <a:latin typeface="Cambria Math" panose="02040503050406030204" pitchFamily="18" charset="0"/>
                              <a:ea typeface="Times New Roman" panose="02020603050405020304" pitchFamily="18" charset="0"/>
                              <a:cs typeface="Times New Roman" panose="02020603050405020304" pitchFamily="18" charset="0"/>
                            </a:rPr>
                          </m:ctrlPr>
                        </m:sSubPr>
                        <m:e>
                          <m:r>
                            <a:rPr lang="es-ES" b="1" i="1">
                              <a:latin typeface="Cambria Math" panose="02040503050406030204" pitchFamily="18" charset="0"/>
                              <a:ea typeface="Times New Roman" panose="02020603050405020304" pitchFamily="18" charset="0"/>
                              <a:cs typeface="Times New Roman" panose="02020603050405020304" pitchFamily="18" charset="0"/>
                            </a:rPr>
                            <m:t>𝑲</m:t>
                          </m:r>
                        </m:e>
                        <m:sub>
                          <m:r>
                            <a:rPr lang="es-ES" b="1" i="1">
                              <a:latin typeface="Cambria Math" panose="02040503050406030204" pitchFamily="18" charset="0"/>
                              <a:ea typeface="Times New Roman" panose="02020603050405020304" pitchFamily="18" charset="0"/>
                              <a:cs typeface="Times New Roman" panose="02020603050405020304" pitchFamily="18" charset="0"/>
                            </a:rPr>
                            <m:t>𝒊</m:t>
                          </m:r>
                        </m:sub>
                      </m:sSub>
                      <m:r>
                        <a:rPr lang="es-ES" b="1" i="1">
                          <a:latin typeface="Cambria Math" panose="02040503050406030204" pitchFamily="18" charset="0"/>
                          <a:ea typeface="Times New Roman" panose="02020603050405020304" pitchFamily="18" charset="0"/>
                          <a:cs typeface="Times New Roman" panose="02020603050405020304" pitchFamily="18" charset="0"/>
                        </a:rPr>
                        <m:t>=</m:t>
                      </m:r>
                      <m:f>
                        <m:fPr>
                          <m:ctrlPr>
                            <a:rPr lang="es-ES" b="1" i="1">
                              <a:latin typeface="Cambria Math" panose="02040503050406030204" pitchFamily="18" charset="0"/>
                              <a:ea typeface="Times New Roman" panose="02020603050405020304" pitchFamily="18" charset="0"/>
                              <a:cs typeface="Times New Roman" panose="02020603050405020304" pitchFamily="18" charset="0"/>
                            </a:rPr>
                          </m:ctrlPr>
                        </m:fPr>
                        <m:num>
                          <m:r>
                            <a:rPr lang="es-ES" b="1" i="1">
                              <a:latin typeface="Cambria Math" panose="02040503050406030204" pitchFamily="18" charset="0"/>
                              <a:ea typeface="Times New Roman" panose="02020603050405020304" pitchFamily="18" charset="0"/>
                              <a:cs typeface="Times New Roman" panose="02020603050405020304" pitchFamily="18" charset="0"/>
                            </a:rPr>
                            <m:t>𝟓</m:t>
                          </m:r>
                          <m:sSub>
                            <m:sSubPr>
                              <m:ctrlPr>
                                <a:rPr lang="es-ES" b="1" i="1">
                                  <a:latin typeface="Cambria Math" panose="02040503050406030204" pitchFamily="18" charset="0"/>
                                  <a:ea typeface="Times New Roman" panose="02020603050405020304" pitchFamily="18" charset="0"/>
                                  <a:cs typeface="Times New Roman" panose="02020603050405020304" pitchFamily="18" charset="0"/>
                                </a:rPr>
                              </m:ctrlPr>
                            </m:sSubPr>
                            <m:e>
                              <m:r>
                                <a:rPr lang="es-ES" b="1" i="1">
                                  <a:latin typeface="Cambria Math" panose="02040503050406030204" pitchFamily="18" charset="0"/>
                                  <a:ea typeface="Times New Roman" panose="02020603050405020304" pitchFamily="18" charset="0"/>
                                  <a:cs typeface="Times New Roman" panose="02020603050405020304" pitchFamily="18" charset="0"/>
                                </a:rPr>
                                <m:t>𝑹</m:t>
                              </m:r>
                            </m:e>
                            <m:sub>
                              <m:r>
                                <a:rPr lang="es-ES" b="1" i="1">
                                  <a:latin typeface="Cambria Math" panose="02040503050406030204" pitchFamily="18" charset="0"/>
                                  <a:ea typeface="Times New Roman" panose="02020603050405020304" pitchFamily="18" charset="0"/>
                                  <a:cs typeface="Times New Roman" panose="02020603050405020304" pitchFamily="18" charset="0"/>
                                </a:rPr>
                                <m:t>𝒔</m:t>
                              </m:r>
                            </m:sub>
                          </m:sSub>
                        </m:num>
                        <m:den>
                          <m:sSub>
                            <m:sSubPr>
                              <m:ctrlPr>
                                <a:rPr lang="es-ES" b="1" i="1">
                                  <a:latin typeface="Cambria Math" panose="02040503050406030204" pitchFamily="18" charset="0"/>
                                  <a:ea typeface="Times New Roman" panose="02020603050405020304" pitchFamily="18" charset="0"/>
                                  <a:cs typeface="Times New Roman" panose="02020603050405020304" pitchFamily="18" charset="0"/>
                                </a:rPr>
                              </m:ctrlPr>
                            </m:sSubPr>
                            <m:e>
                              <m:r>
                                <a:rPr lang="es-ES" b="1" i="1">
                                  <a:latin typeface="Cambria Math" panose="02040503050406030204" pitchFamily="18" charset="0"/>
                                  <a:ea typeface="Times New Roman" panose="02020603050405020304" pitchFamily="18" charset="0"/>
                                  <a:cs typeface="Times New Roman" panose="02020603050405020304" pitchFamily="18" charset="0"/>
                                </a:rPr>
                                <m:t>𝒕</m:t>
                              </m:r>
                            </m:e>
                            <m:sub>
                              <m:r>
                                <a:rPr lang="es-ES" b="1" i="1">
                                  <a:latin typeface="Cambria Math" panose="02040503050406030204" pitchFamily="18" charset="0"/>
                                  <a:ea typeface="Times New Roman" panose="02020603050405020304" pitchFamily="18" charset="0"/>
                                  <a:cs typeface="Times New Roman" panose="02020603050405020304" pitchFamily="18" charset="0"/>
                                </a:rPr>
                                <m:t>𝒔</m:t>
                              </m:r>
                            </m:sub>
                          </m:sSub>
                        </m:den>
                      </m:f>
                    </m:oMath>
                  </m:oMathPara>
                </a14:m>
                <a:endParaRPr lang="es-ES" b="1"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7" name="Rectangle 6">
                <a:extLst>
                  <a:ext uri="{FF2B5EF4-FFF2-40B4-BE49-F238E27FC236}">
                    <a16:creationId xmlns:a16="http://schemas.microsoft.com/office/drawing/2014/main" id="{CE591CA2-1C51-4408-BD02-43240E8FE24E}"/>
                  </a:ext>
                </a:extLst>
              </p:cNvPr>
              <p:cNvSpPr>
                <a:spLocks noRot="1" noChangeAspect="1" noMove="1" noResize="1" noEditPoints="1" noAdjustHandles="1" noChangeArrowheads="1" noChangeShapeType="1" noTextEdit="1"/>
              </p:cNvSpPr>
              <p:nvPr/>
            </p:nvSpPr>
            <p:spPr>
              <a:xfrm>
                <a:off x="2200154" y="4503381"/>
                <a:ext cx="4572000" cy="1523238"/>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80743747"/>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idor de peu de pàgina 8"/>
          <p:cNvSpPr>
            <a:spLocks noGrp="1"/>
          </p:cNvSpPr>
          <p:nvPr>
            <p:ph type="ftr" sz="quarter" idx="11"/>
          </p:nvPr>
        </p:nvSpPr>
        <p:spPr/>
        <p:txBody>
          <a:bodyPr/>
          <a:lstStyle/>
          <a:p>
            <a:pPr defTabSz="844083"/>
            <a:r>
              <a:rPr lang="ca-ES">
                <a:solidFill>
                  <a:prstClr val="black">
                    <a:tint val="75000"/>
                  </a:prstClr>
                </a:solidFill>
                <a:latin typeface="Calibri"/>
              </a:rPr>
              <a:t>PMSM motor control</a:t>
            </a:r>
          </a:p>
        </p:txBody>
      </p:sp>
      <p:sp>
        <p:nvSpPr>
          <p:cNvPr id="22" name="Contenidor de contingut 2">
            <a:extLst>
              <a:ext uri="{FF2B5EF4-FFF2-40B4-BE49-F238E27FC236}">
                <a16:creationId xmlns:a16="http://schemas.microsoft.com/office/drawing/2014/main" id="{2981AD2C-85BE-4C78-B414-0286ECDF0713}"/>
              </a:ext>
            </a:extLst>
          </p:cNvPr>
          <p:cNvSpPr>
            <a:spLocks noGrp="1"/>
          </p:cNvSpPr>
          <p:nvPr>
            <p:ph idx="1"/>
          </p:nvPr>
        </p:nvSpPr>
        <p:spPr>
          <a:xfrm>
            <a:off x="332308" y="1593000"/>
            <a:ext cx="8307692" cy="4320000"/>
          </a:xfrm>
        </p:spPr>
        <p:txBody>
          <a:bodyPr>
            <a:normAutofit/>
          </a:bodyPr>
          <a:lstStyle/>
          <a:p>
            <a:pPr marL="422041" indent="0">
              <a:buNone/>
            </a:pPr>
            <a:r>
              <a:rPr lang="en-GB" sz="2585" dirty="0"/>
              <a:t>Current control tuning – 2nd order system</a:t>
            </a:r>
          </a:p>
          <a:p>
            <a:pPr marL="0" indent="0">
              <a:buNone/>
            </a:pPr>
            <a:endParaRPr lang="en-GB" sz="2585" dirty="0"/>
          </a:p>
          <a:p>
            <a:pPr marL="0" indent="0">
              <a:buNone/>
            </a:pPr>
            <a:endParaRPr lang="en-GB" sz="2585" dirty="0"/>
          </a:p>
          <a:p>
            <a:pPr marL="0" indent="0">
              <a:buNone/>
            </a:pPr>
            <a:endParaRPr lang="en-GB" sz="2585" dirty="0"/>
          </a:p>
          <a:p>
            <a:pPr marL="0" indent="0">
              <a:buNone/>
            </a:pPr>
            <a:endParaRPr lang="en-GB" sz="2585" dirty="0"/>
          </a:p>
        </p:txBody>
      </p:sp>
      <p:sp>
        <p:nvSpPr>
          <p:cNvPr id="5" name="Títol 1">
            <a:extLst>
              <a:ext uri="{FF2B5EF4-FFF2-40B4-BE49-F238E27FC236}">
                <a16:creationId xmlns:a16="http://schemas.microsoft.com/office/drawing/2014/main" id="{4A90FA5B-32B3-473A-8609-00834D2E3369}"/>
              </a:ext>
            </a:extLst>
          </p:cNvPr>
          <p:cNvSpPr txBox="1">
            <a:spLocks/>
          </p:cNvSpPr>
          <p:nvPr/>
        </p:nvSpPr>
        <p:spPr>
          <a:xfrm>
            <a:off x="332308" y="596077"/>
            <a:ext cx="8307692" cy="996923"/>
          </a:xfrm>
          <a:prstGeom prst="rect">
            <a:avLst/>
          </a:prstGeom>
        </p:spPr>
        <p:txBody>
          <a:bodyPr vert="horz" lIns="84406" tIns="42203" rIns="84406" bIns="42203"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4062" dirty="0">
                <a:solidFill>
                  <a:schemeClr val="bg1">
                    <a:lumMod val="75000"/>
                  </a:schemeClr>
                </a:solidFill>
              </a:rPr>
              <a:t>PMSM Vector Current Control</a:t>
            </a:r>
          </a:p>
        </p:txBody>
      </p:sp>
      <p:sp>
        <p:nvSpPr>
          <p:cNvPr id="4" name="Slide Number Placeholder 3">
            <a:extLst>
              <a:ext uri="{FF2B5EF4-FFF2-40B4-BE49-F238E27FC236}">
                <a16:creationId xmlns:a16="http://schemas.microsoft.com/office/drawing/2014/main" id="{4F6630F3-7169-4608-89F8-FE4640507FCE}"/>
              </a:ext>
            </a:extLst>
          </p:cNvPr>
          <p:cNvSpPr>
            <a:spLocks noGrp="1"/>
          </p:cNvSpPr>
          <p:nvPr>
            <p:ph type="sldNum" sz="quarter" idx="12"/>
          </p:nvPr>
        </p:nvSpPr>
        <p:spPr/>
        <p:txBody>
          <a:bodyPr/>
          <a:lstStyle/>
          <a:p>
            <a:fld id="{AC73A611-7CB3-407B-8955-E73429FEB09D}" type="slidenum">
              <a:rPr lang="ca-ES" smtClean="0"/>
              <a:pPr/>
              <a:t>67</a:t>
            </a:fld>
            <a:endParaRPr lang="ca-ES"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B32CF07A-3FAB-424E-96FF-C9B6C7DCC98C}"/>
                  </a:ext>
                </a:extLst>
              </p:cNvPr>
              <p:cNvSpPr/>
              <p:nvPr/>
            </p:nvSpPr>
            <p:spPr>
              <a:xfrm>
                <a:off x="55231" y="2518222"/>
                <a:ext cx="9033538" cy="2746778"/>
              </a:xfrm>
              <a:prstGeom prst="rect">
                <a:avLst/>
              </a:prstGeom>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ea typeface="Times New Roman" panose="02020603050405020304" pitchFamily="18" charset="0"/>
                              <a:cs typeface="Times New Roman" panose="02020603050405020304" pitchFamily="18" charset="0"/>
                            </a:rPr>
                          </m:ctrlPr>
                        </m:sSubPr>
                        <m:e>
                          <m:r>
                            <a:rPr lang="es-ES" i="1">
                              <a:latin typeface="Cambria Math" panose="02040503050406030204" pitchFamily="18" charset="0"/>
                              <a:ea typeface="Times New Roman" panose="02020603050405020304" pitchFamily="18" charset="0"/>
                              <a:cs typeface="Times New Roman" panose="02020603050405020304" pitchFamily="18" charset="0"/>
                            </a:rPr>
                            <m:t>𝐺</m:t>
                          </m:r>
                        </m:e>
                        <m:sub>
                          <m:r>
                            <m:rPr>
                              <m:nor/>
                            </m:rPr>
                            <a:rPr lang="es-ES">
                              <a:latin typeface="Cambria Math" panose="02040503050406030204" pitchFamily="18" charset="0"/>
                              <a:ea typeface="Times New Roman" panose="02020603050405020304" pitchFamily="18" charset="0"/>
                              <a:cs typeface="Times New Roman" panose="02020603050405020304" pitchFamily="18" charset="0"/>
                            </a:rPr>
                            <m:t>CL</m:t>
                          </m:r>
                          <m:r>
                            <m:rPr>
                              <m:nor/>
                            </m:rPr>
                            <a:rPr lang="es-ES">
                              <a:latin typeface="Cambria Math" panose="02040503050406030204" pitchFamily="18" charset="0"/>
                              <a:ea typeface="Times New Roman" panose="02020603050405020304" pitchFamily="18" charset="0"/>
                              <a:cs typeface="Times New Roman" panose="02020603050405020304" pitchFamily="18" charset="0"/>
                            </a:rPr>
                            <m:t>,</m:t>
                          </m:r>
                          <m:r>
                            <a:rPr lang="es-ES" i="1">
                              <a:latin typeface="Cambria Math" panose="02040503050406030204" pitchFamily="18" charset="0"/>
                              <a:ea typeface="Times New Roman" panose="02020603050405020304" pitchFamily="18" charset="0"/>
                              <a:cs typeface="Times New Roman" panose="02020603050405020304" pitchFamily="18" charset="0"/>
                            </a:rPr>
                            <m:t>𝐼𝑥</m:t>
                          </m:r>
                        </m:sub>
                      </m:sSub>
                      <m:d>
                        <m:dPr>
                          <m:ctrlPr>
                            <a:rPr lang="es-ES" i="1">
                              <a:latin typeface="Cambria Math" panose="02040503050406030204" pitchFamily="18" charset="0"/>
                              <a:ea typeface="Times New Roman" panose="02020603050405020304" pitchFamily="18" charset="0"/>
                              <a:cs typeface="Times New Roman" panose="02020603050405020304" pitchFamily="18" charset="0"/>
                            </a:rPr>
                          </m:ctrlPr>
                        </m:dPr>
                        <m:e>
                          <m:r>
                            <a:rPr lang="es-ES" i="1">
                              <a:latin typeface="Cambria Math" panose="02040503050406030204" pitchFamily="18" charset="0"/>
                              <a:ea typeface="Times New Roman" panose="02020603050405020304" pitchFamily="18" charset="0"/>
                              <a:cs typeface="Times New Roman" panose="02020603050405020304" pitchFamily="18" charset="0"/>
                            </a:rPr>
                            <m:t>𝑠</m:t>
                          </m:r>
                        </m:e>
                      </m:d>
                      <m:r>
                        <a:rPr lang="es-ES" i="1">
                          <a:latin typeface="Cambria Math" panose="02040503050406030204" pitchFamily="18" charset="0"/>
                          <a:ea typeface="Times New Roman" panose="02020603050405020304" pitchFamily="18" charset="0"/>
                          <a:cs typeface="Times New Roman" panose="02020603050405020304" pitchFamily="18" charset="0"/>
                        </a:rPr>
                        <m:t>=</m:t>
                      </m:r>
                      <m:f>
                        <m:fPr>
                          <m:ctrlPr>
                            <a:rPr lang="es-ES" i="1">
                              <a:latin typeface="Cambria Math" panose="02040503050406030204" pitchFamily="18" charset="0"/>
                              <a:ea typeface="Times New Roman" panose="02020603050405020304" pitchFamily="18" charset="0"/>
                              <a:cs typeface="Times New Roman" panose="02020603050405020304" pitchFamily="18" charset="0"/>
                            </a:rPr>
                          </m:ctrlPr>
                        </m:fPr>
                        <m:num>
                          <m:r>
                            <m:rPr>
                              <m:sty m:val="p"/>
                            </m:rPr>
                            <a:rPr lang="es-ES">
                              <a:latin typeface="Cambria Math" panose="02040503050406030204" pitchFamily="18" charset="0"/>
                              <a:ea typeface="Times New Roman" panose="02020603050405020304" pitchFamily="18" charset="0"/>
                              <a:cs typeface="Times New Roman" panose="02020603050405020304" pitchFamily="18" charset="0"/>
                            </a:rPr>
                            <m:t>Δ</m:t>
                          </m:r>
                          <m:sSub>
                            <m:sSubPr>
                              <m:ctrlPr>
                                <a:rPr lang="es-ES" i="1">
                                  <a:latin typeface="Cambria Math" panose="02040503050406030204" pitchFamily="18" charset="0"/>
                                  <a:ea typeface="Times New Roman" panose="02020603050405020304" pitchFamily="18" charset="0"/>
                                  <a:cs typeface="Times New Roman" panose="02020603050405020304" pitchFamily="18" charset="0"/>
                                </a:rPr>
                              </m:ctrlPr>
                            </m:sSubPr>
                            <m:e>
                              <m:r>
                                <a:rPr lang="es-ES" i="1">
                                  <a:latin typeface="Cambria Math" panose="02040503050406030204" pitchFamily="18" charset="0"/>
                                  <a:ea typeface="Times New Roman" panose="02020603050405020304" pitchFamily="18" charset="0"/>
                                  <a:cs typeface="Times New Roman" panose="02020603050405020304" pitchFamily="18" charset="0"/>
                                </a:rPr>
                                <m:t>𝐼</m:t>
                              </m:r>
                            </m:e>
                            <m:sub>
                              <m:r>
                                <a:rPr lang="es-ES" i="1">
                                  <a:latin typeface="Cambria Math" panose="02040503050406030204" pitchFamily="18" charset="0"/>
                                  <a:ea typeface="Times New Roman" panose="02020603050405020304" pitchFamily="18" charset="0"/>
                                  <a:cs typeface="Times New Roman" panose="02020603050405020304" pitchFamily="18" charset="0"/>
                                </a:rPr>
                                <m:t>𝑥</m:t>
                              </m:r>
                            </m:sub>
                          </m:sSub>
                          <m:d>
                            <m:dPr>
                              <m:ctrlPr>
                                <a:rPr lang="es-ES" i="1">
                                  <a:latin typeface="Cambria Math" panose="02040503050406030204" pitchFamily="18" charset="0"/>
                                  <a:ea typeface="Times New Roman" panose="02020603050405020304" pitchFamily="18" charset="0"/>
                                  <a:cs typeface="Times New Roman" panose="02020603050405020304" pitchFamily="18" charset="0"/>
                                </a:rPr>
                              </m:ctrlPr>
                            </m:dPr>
                            <m:e>
                              <m:r>
                                <a:rPr lang="es-ES" i="1">
                                  <a:latin typeface="Cambria Math" panose="02040503050406030204" pitchFamily="18" charset="0"/>
                                  <a:ea typeface="Times New Roman" panose="02020603050405020304" pitchFamily="18" charset="0"/>
                                  <a:cs typeface="Times New Roman" panose="02020603050405020304" pitchFamily="18" charset="0"/>
                                </a:rPr>
                                <m:t>𝑠</m:t>
                              </m:r>
                            </m:e>
                          </m:d>
                        </m:num>
                        <m:den>
                          <m:r>
                            <m:rPr>
                              <m:sty m:val="p"/>
                            </m:rPr>
                            <a:rPr lang="es-ES">
                              <a:latin typeface="Cambria Math" panose="02040503050406030204" pitchFamily="18" charset="0"/>
                              <a:ea typeface="Times New Roman" panose="02020603050405020304" pitchFamily="18" charset="0"/>
                              <a:cs typeface="Times New Roman" panose="02020603050405020304" pitchFamily="18" charset="0"/>
                            </a:rPr>
                            <m:t>Δ</m:t>
                          </m:r>
                          <m:sSubSup>
                            <m:sSubSupPr>
                              <m:ctrlPr>
                                <a:rPr lang="es-ES" i="1">
                                  <a:latin typeface="Cambria Math" panose="02040503050406030204" pitchFamily="18" charset="0"/>
                                  <a:ea typeface="Times New Roman" panose="02020603050405020304" pitchFamily="18" charset="0"/>
                                  <a:cs typeface="Times New Roman" panose="02020603050405020304" pitchFamily="18" charset="0"/>
                                </a:rPr>
                              </m:ctrlPr>
                            </m:sSubSupPr>
                            <m:e>
                              <m:r>
                                <a:rPr lang="es-ES" i="1">
                                  <a:latin typeface="Cambria Math" panose="02040503050406030204" pitchFamily="18" charset="0"/>
                                  <a:ea typeface="Times New Roman" panose="02020603050405020304" pitchFamily="18" charset="0"/>
                                  <a:cs typeface="Times New Roman" panose="02020603050405020304" pitchFamily="18" charset="0"/>
                                </a:rPr>
                                <m:t>𝐼</m:t>
                              </m:r>
                            </m:e>
                            <m:sub>
                              <m:r>
                                <a:rPr lang="es-ES" i="1">
                                  <a:latin typeface="Cambria Math" panose="02040503050406030204" pitchFamily="18" charset="0"/>
                                  <a:ea typeface="Times New Roman" panose="02020603050405020304" pitchFamily="18" charset="0"/>
                                  <a:cs typeface="Times New Roman" panose="02020603050405020304" pitchFamily="18" charset="0"/>
                                </a:rPr>
                                <m:t>𝑥</m:t>
                              </m:r>
                            </m:sub>
                            <m:sup>
                              <m:r>
                                <a:rPr lang="es-ES" i="1">
                                  <a:latin typeface="Cambria Math" panose="02040503050406030204" pitchFamily="18" charset="0"/>
                                  <a:ea typeface="Times New Roman" panose="02020603050405020304" pitchFamily="18" charset="0"/>
                                  <a:cs typeface="Times New Roman" panose="02020603050405020304" pitchFamily="18" charset="0"/>
                                </a:rPr>
                                <m:t>∗</m:t>
                              </m:r>
                            </m:sup>
                          </m:sSubSup>
                          <m:d>
                            <m:dPr>
                              <m:ctrlPr>
                                <a:rPr lang="es-ES" i="1">
                                  <a:latin typeface="Cambria Math" panose="02040503050406030204" pitchFamily="18" charset="0"/>
                                  <a:ea typeface="Times New Roman" panose="02020603050405020304" pitchFamily="18" charset="0"/>
                                  <a:cs typeface="Times New Roman" panose="02020603050405020304" pitchFamily="18" charset="0"/>
                                </a:rPr>
                              </m:ctrlPr>
                            </m:dPr>
                            <m:e>
                              <m:r>
                                <a:rPr lang="es-ES" i="1">
                                  <a:latin typeface="Cambria Math" panose="02040503050406030204" pitchFamily="18" charset="0"/>
                                  <a:ea typeface="Times New Roman" panose="02020603050405020304" pitchFamily="18" charset="0"/>
                                  <a:cs typeface="Times New Roman" panose="02020603050405020304" pitchFamily="18" charset="0"/>
                                </a:rPr>
                                <m:t>𝑠</m:t>
                              </m:r>
                            </m:e>
                          </m:d>
                        </m:den>
                      </m:f>
                      <m:r>
                        <a:rPr lang="es-ES" i="1">
                          <a:latin typeface="Cambria Math" panose="02040503050406030204" pitchFamily="18" charset="0"/>
                          <a:ea typeface="Times New Roman" panose="02020603050405020304" pitchFamily="18" charset="0"/>
                          <a:cs typeface="Times New Roman" panose="02020603050405020304" pitchFamily="18" charset="0"/>
                        </a:rPr>
                        <m:t>=</m:t>
                      </m:r>
                      <m:f>
                        <m:fPr>
                          <m:ctrlPr>
                            <a:rPr lang="es-ES" i="1">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ES" i="1">
                                  <a:latin typeface="Cambria Math" panose="02040503050406030204" pitchFamily="18" charset="0"/>
                                  <a:ea typeface="Times New Roman" panose="02020603050405020304" pitchFamily="18" charset="0"/>
                                  <a:cs typeface="Times New Roman" panose="02020603050405020304" pitchFamily="18" charset="0"/>
                                </a:rPr>
                              </m:ctrlPr>
                            </m:sSubPr>
                            <m:e>
                              <m:r>
                                <a:rPr lang="es-ES" i="1">
                                  <a:latin typeface="Cambria Math" panose="02040503050406030204" pitchFamily="18" charset="0"/>
                                  <a:ea typeface="Times New Roman" panose="02020603050405020304" pitchFamily="18" charset="0"/>
                                  <a:cs typeface="Times New Roman" panose="02020603050405020304" pitchFamily="18" charset="0"/>
                                </a:rPr>
                                <m:t>𝐺</m:t>
                              </m:r>
                            </m:e>
                            <m:sub>
                              <m:r>
                                <m:rPr>
                                  <m:nor/>
                                </m:rPr>
                                <a:rPr lang="es-ES">
                                  <a:latin typeface="Cambria Math" panose="02040503050406030204" pitchFamily="18" charset="0"/>
                                  <a:ea typeface="Times New Roman" panose="02020603050405020304" pitchFamily="18" charset="0"/>
                                  <a:cs typeface="Times New Roman" panose="02020603050405020304" pitchFamily="18" charset="0"/>
                                </a:rPr>
                                <m:t>c</m:t>
                              </m:r>
                              <m:r>
                                <m:rPr>
                                  <m:nor/>
                                </m:rPr>
                                <a:rPr lang="es-ES">
                                  <a:latin typeface="Cambria Math" panose="02040503050406030204" pitchFamily="18" charset="0"/>
                                  <a:ea typeface="Times New Roman" panose="02020603050405020304" pitchFamily="18" charset="0"/>
                                  <a:cs typeface="Times New Roman" panose="02020603050405020304" pitchFamily="18" charset="0"/>
                                </a:rPr>
                                <m:t>,</m:t>
                              </m:r>
                              <m:r>
                                <a:rPr lang="es-ES" i="1">
                                  <a:latin typeface="Cambria Math" panose="02040503050406030204" pitchFamily="18" charset="0"/>
                                  <a:ea typeface="Times New Roman" panose="02020603050405020304" pitchFamily="18" charset="0"/>
                                  <a:cs typeface="Times New Roman" panose="02020603050405020304" pitchFamily="18" charset="0"/>
                                </a:rPr>
                                <m:t>𝐼𝑥</m:t>
                              </m:r>
                            </m:sub>
                          </m:sSub>
                          <m:d>
                            <m:dPr>
                              <m:ctrlPr>
                                <a:rPr lang="es-ES" i="1">
                                  <a:latin typeface="Cambria Math" panose="02040503050406030204" pitchFamily="18" charset="0"/>
                                  <a:ea typeface="Times New Roman" panose="02020603050405020304" pitchFamily="18" charset="0"/>
                                  <a:cs typeface="Times New Roman" panose="02020603050405020304" pitchFamily="18" charset="0"/>
                                </a:rPr>
                              </m:ctrlPr>
                            </m:dPr>
                            <m:e>
                              <m:r>
                                <a:rPr lang="es-ES" i="1">
                                  <a:latin typeface="Cambria Math" panose="02040503050406030204" pitchFamily="18" charset="0"/>
                                  <a:ea typeface="Times New Roman" panose="02020603050405020304" pitchFamily="18" charset="0"/>
                                  <a:cs typeface="Times New Roman" panose="02020603050405020304" pitchFamily="18" charset="0"/>
                                </a:rPr>
                                <m:t>𝑠</m:t>
                              </m:r>
                            </m:e>
                          </m:d>
                          <m:sSub>
                            <m:sSubPr>
                              <m:ctrlPr>
                                <a:rPr lang="es-ES" i="1">
                                  <a:latin typeface="Cambria Math" panose="02040503050406030204" pitchFamily="18" charset="0"/>
                                  <a:ea typeface="Times New Roman" panose="02020603050405020304" pitchFamily="18" charset="0"/>
                                  <a:cs typeface="Times New Roman" panose="02020603050405020304" pitchFamily="18" charset="0"/>
                                </a:rPr>
                              </m:ctrlPr>
                            </m:sSubPr>
                            <m:e>
                              <m:r>
                                <a:rPr lang="es-ES" i="1">
                                  <a:latin typeface="Cambria Math" panose="02040503050406030204" pitchFamily="18" charset="0"/>
                                  <a:ea typeface="Times New Roman" panose="02020603050405020304" pitchFamily="18" charset="0"/>
                                  <a:cs typeface="Times New Roman" panose="02020603050405020304" pitchFamily="18" charset="0"/>
                                </a:rPr>
                                <m:t>𝐺</m:t>
                              </m:r>
                            </m:e>
                            <m:sub>
                              <m:r>
                                <m:rPr>
                                  <m:nor/>
                                </m:rPr>
                                <a:rPr lang="es-ES">
                                  <a:latin typeface="Cambria Math" panose="02040503050406030204" pitchFamily="18" charset="0"/>
                                  <a:ea typeface="Times New Roman" panose="02020603050405020304" pitchFamily="18" charset="0"/>
                                  <a:cs typeface="Times New Roman" panose="02020603050405020304" pitchFamily="18" charset="0"/>
                                </a:rPr>
                                <m:t>p</m:t>
                              </m:r>
                              <m:r>
                                <m:rPr>
                                  <m:nor/>
                                </m:rPr>
                                <a:rPr lang="es-ES">
                                  <a:latin typeface="Cambria Math" panose="02040503050406030204" pitchFamily="18" charset="0"/>
                                  <a:ea typeface="Times New Roman" panose="02020603050405020304" pitchFamily="18" charset="0"/>
                                  <a:cs typeface="Times New Roman" panose="02020603050405020304" pitchFamily="18" charset="0"/>
                                </a:rPr>
                                <m:t>,</m:t>
                              </m:r>
                              <m:r>
                                <a:rPr lang="es-ES" i="1">
                                  <a:latin typeface="Cambria Math" panose="02040503050406030204" pitchFamily="18" charset="0"/>
                                  <a:ea typeface="Times New Roman" panose="02020603050405020304" pitchFamily="18" charset="0"/>
                                  <a:cs typeface="Times New Roman" panose="02020603050405020304" pitchFamily="18" charset="0"/>
                                </a:rPr>
                                <m:t>𝐼𝑥</m:t>
                              </m:r>
                            </m:sub>
                          </m:sSub>
                          <m:d>
                            <m:dPr>
                              <m:ctrlPr>
                                <a:rPr lang="es-ES" i="1">
                                  <a:latin typeface="Cambria Math" panose="02040503050406030204" pitchFamily="18" charset="0"/>
                                  <a:ea typeface="Times New Roman" panose="02020603050405020304" pitchFamily="18" charset="0"/>
                                  <a:cs typeface="Times New Roman" panose="02020603050405020304" pitchFamily="18" charset="0"/>
                                </a:rPr>
                              </m:ctrlPr>
                            </m:dPr>
                            <m:e>
                              <m:r>
                                <a:rPr lang="es-ES" i="1">
                                  <a:latin typeface="Cambria Math" panose="02040503050406030204" pitchFamily="18" charset="0"/>
                                  <a:ea typeface="Times New Roman" panose="02020603050405020304" pitchFamily="18" charset="0"/>
                                  <a:cs typeface="Times New Roman" panose="02020603050405020304" pitchFamily="18" charset="0"/>
                                </a:rPr>
                                <m:t>𝑠</m:t>
                              </m:r>
                            </m:e>
                          </m:d>
                        </m:num>
                        <m:den>
                          <m:r>
                            <a:rPr lang="es-ES" i="1">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es-ES" i="1">
                                  <a:latin typeface="Cambria Math" panose="02040503050406030204" pitchFamily="18" charset="0"/>
                                  <a:ea typeface="Times New Roman" panose="02020603050405020304" pitchFamily="18" charset="0"/>
                                  <a:cs typeface="Times New Roman" panose="02020603050405020304" pitchFamily="18" charset="0"/>
                                </a:rPr>
                              </m:ctrlPr>
                            </m:sSubPr>
                            <m:e>
                              <m:r>
                                <a:rPr lang="es-ES" i="1">
                                  <a:latin typeface="Cambria Math" panose="02040503050406030204" pitchFamily="18" charset="0"/>
                                  <a:ea typeface="Times New Roman" panose="02020603050405020304" pitchFamily="18" charset="0"/>
                                  <a:cs typeface="Times New Roman" panose="02020603050405020304" pitchFamily="18" charset="0"/>
                                </a:rPr>
                                <m:t>𝐺</m:t>
                              </m:r>
                            </m:e>
                            <m:sub>
                              <m:r>
                                <m:rPr>
                                  <m:nor/>
                                </m:rPr>
                                <a:rPr lang="es-ES">
                                  <a:latin typeface="Cambria Math" panose="02040503050406030204" pitchFamily="18" charset="0"/>
                                  <a:ea typeface="Times New Roman" panose="02020603050405020304" pitchFamily="18" charset="0"/>
                                  <a:cs typeface="Times New Roman" panose="02020603050405020304" pitchFamily="18" charset="0"/>
                                </a:rPr>
                                <m:t>c</m:t>
                              </m:r>
                              <m:r>
                                <m:rPr>
                                  <m:nor/>
                                </m:rPr>
                                <a:rPr lang="es-ES">
                                  <a:latin typeface="Cambria Math" panose="02040503050406030204" pitchFamily="18" charset="0"/>
                                  <a:ea typeface="Times New Roman" panose="02020603050405020304" pitchFamily="18" charset="0"/>
                                  <a:cs typeface="Times New Roman" panose="02020603050405020304" pitchFamily="18" charset="0"/>
                                </a:rPr>
                                <m:t>,</m:t>
                              </m:r>
                              <m:r>
                                <a:rPr lang="es-ES" i="1">
                                  <a:latin typeface="Cambria Math" panose="02040503050406030204" pitchFamily="18" charset="0"/>
                                  <a:ea typeface="Times New Roman" panose="02020603050405020304" pitchFamily="18" charset="0"/>
                                  <a:cs typeface="Times New Roman" panose="02020603050405020304" pitchFamily="18" charset="0"/>
                                </a:rPr>
                                <m:t>𝐼𝑥</m:t>
                              </m:r>
                            </m:sub>
                          </m:sSub>
                          <m:d>
                            <m:dPr>
                              <m:ctrlPr>
                                <a:rPr lang="es-ES" i="1">
                                  <a:latin typeface="Cambria Math" panose="02040503050406030204" pitchFamily="18" charset="0"/>
                                  <a:ea typeface="Times New Roman" panose="02020603050405020304" pitchFamily="18" charset="0"/>
                                  <a:cs typeface="Times New Roman" panose="02020603050405020304" pitchFamily="18" charset="0"/>
                                </a:rPr>
                              </m:ctrlPr>
                            </m:dPr>
                            <m:e>
                              <m:r>
                                <a:rPr lang="es-ES" i="1">
                                  <a:latin typeface="Cambria Math" panose="02040503050406030204" pitchFamily="18" charset="0"/>
                                  <a:ea typeface="Times New Roman" panose="02020603050405020304" pitchFamily="18" charset="0"/>
                                  <a:cs typeface="Times New Roman" panose="02020603050405020304" pitchFamily="18" charset="0"/>
                                </a:rPr>
                                <m:t>𝑠</m:t>
                              </m:r>
                            </m:e>
                          </m:d>
                          <m:sSub>
                            <m:sSubPr>
                              <m:ctrlPr>
                                <a:rPr lang="es-ES" i="1">
                                  <a:latin typeface="Cambria Math" panose="02040503050406030204" pitchFamily="18" charset="0"/>
                                  <a:ea typeface="Times New Roman" panose="02020603050405020304" pitchFamily="18" charset="0"/>
                                  <a:cs typeface="Times New Roman" panose="02020603050405020304" pitchFamily="18" charset="0"/>
                                </a:rPr>
                              </m:ctrlPr>
                            </m:sSubPr>
                            <m:e>
                              <m:r>
                                <a:rPr lang="es-ES" i="1">
                                  <a:latin typeface="Cambria Math" panose="02040503050406030204" pitchFamily="18" charset="0"/>
                                  <a:ea typeface="Times New Roman" panose="02020603050405020304" pitchFamily="18" charset="0"/>
                                  <a:cs typeface="Times New Roman" panose="02020603050405020304" pitchFamily="18" charset="0"/>
                                </a:rPr>
                                <m:t>𝐺</m:t>
                              </m:r>
                            </m:e>
                            <m:sub>
                              <m:r>
                                <m:rPr>
                                  <m:nor/>
                                </m:rPr>
                                <a:rPr lang="es-ES">
                                  <a:latin typeface="Cambria Math" panose="02040503050406030204" pitchFamily="18" charset="0"/>
                                  <a:ea typeface="Times New Roman" panose="02020603050405020304" pitchFamily="18" charset="0"/>
                                  <a:cs typeface="Times New Roman" panose="02020603050405020304" pitchFamily="18" charset="0"/>
                                </a:rPr>
                                <m:t>p</m:t>
                              </m:r>
                              <m:r>
                                <m:rPr>
                                  <m:nor/>
                                </m:rPr>
                                <a:rPr lang="es-ES">
                                  <a:latin typeface="Cambria Math" panose="02040503050406030204" pitchFamily="18" charset="0"/>
                                  <a:ea typeface="Times New Roman" panose="02020603050405020304" pitchFamily="18" charset="0"/>
                                  <a:cs typeface="Times New Roman" panose="02020603050405020304" pitchFamily="18" charset="0"/>
                                </a:rPr>
                                <m:t>,</m:t>
                              </m:r>
                              <m:r>
                                <a:rPr lang="es-ES" i="1">
                                  <a:latin typeface="Cambria Math" panose="02040503050406030204" pitchFamily="18" charset="0"/>
                                  <a:ea typeface="Times New Roman" panose="02020603050405020304" pitchFamily="18" charset="0"/>
                                  <a:cs typeface="Times New Roman" panose="02020603050405020304" pitchFamily="18" charset="0"/>
                                </a:rPr>
                                <m:t>𝐼𝑥</m:t>
                              </m:r>
                            </m:sub>
                          </m:sSub>
                          <m:d>
                            <m:dPr>
                              <m:ctrlPr>
                                <a:rPr lang="es-ES" i="1">
                                  <a:latin typeface="Cambria Math" panose="02040503050406030204" pitchFamily="18" charset="0"/>
                                  <a:ea typeface="Times New Roman" panose="02020603050405020304" pitchFamily="18" charset="0"/>
                                  <a:cs typeface="Times New Roman" panose="02020603050405020304" pitchFamily="18" charset="0"/>
                                </a:rPr>
                              </m:ctrlPr>
                            </m:dPr>
                            <m:e>
                              <m:r>
                                <a:rPr lang="es-ES" i="1">
                                  <a:latin typeface="Cambria Math" panose="02040503050406030204" pitchFamily="18" charset="0"/>
                                  <a:ea typeface="Times New Roman" panose="02020603050405020304" pitchFamily="18" charset="0"/>
                                  <a:cs typeface="Times New Roman" panose="02020603050405020304" pitchFamily="18" charset="0"/>
                                </a:rPr>
                                <m:t>𝑠</m:t>
                              </m:r>
                            </m:e>
                          </m:d>
                        </m:den>
                      </m:f>
                      <m:r>
                        <a:rPr lang="es-ES" i="1">
                          <a:latin typeface="Cambria Math" panose="02040503050406030204" pitchFamily="18" charset="0"/>
                          <a:ea typeface="Times New Roman" panose="02020603050405020304" pitchFamily="18" charset="0"/>
                          <a:cs typeface="Times New Roman" panose="02020603050405020304" pitchFamily="18" charset="0"/>
                        </a:rPr>
                        <m:t>=</m:t>
                      </m:r>
                      <m:f>
                        <m:fPr>
                          <m:ctrlPr>
                            <a:rPr lang="es-ES" i="1">
                              <a:latin typeface="Cambria Math" panose="02040503050406030204" pitchFamily="18" charset="0"/>
                              <a:ea typeface="Times New Roman" panose="02020603050405020304" pitchFamily="18" charset="0"/>
                              <a:cs typeface="Times New Roman" panose="02020603050405020304" pitchFamily="18" charset="0"/>
                            </a:rPr>
                          </m:ctrlPr>
                        </m:fPr>
                        <m:num>
                          <m:d>
                            <m:dPr>
                              <m:ctrlPr>
                                <a:rPr lang="es-ES" i="1">
                                  <a:latin typeface="Cambria Math" panose="02040503050406030204" pitchFamily="18" charset="0"/>
                                  <a:ea typeface="Times New Roman" panose="02020603050405020304" pitchFamily="18" charset="0"/>
                                  <a:cs typeface="Times New Roman" panose="02020603050405020304" pitchFamily="18" charset="0"/>
                                </a:rPr>
                              </m:ctrlPr>
                            </m:dPr>
                            <m:e>
                              <m:r>
                                <a:rPr lang="es-ES" i="1">
                                  <a:latin typeface="Cambria Math" panose="02040503050406030204" pitchFamily="18" charset="0"/>
                                  <a:ea typeface="Times New Roman" panose="02020603050405020304" pitchFamily="18" charset="0"/>
                                  <a:cs typeface="Times New Roman" panose="02020603050405020304" pitchFamily="18" charset="0"/>
                                </a:rPr>
                                <m:t>𝑠</m:t>
                              </m:r>
                              <m:r>
                                <a:rPr lang="es-ES" i="1">
                                  <a:latin typeface="Cambria Math" panose="02040503050406030204" pitchFamily="18" charset="0"/>
                                  <a:ea typeface="Times New Roman" panose="02020603050405020304" pitchFamily="18" charset="0"/>
                                  <a:cs typeface="Times New Roman" panose="02020603050405020304" pitchFamily="18" charset="0"/>
                                </a:rPr>
                                <m:t>+</m:t>
                              </m:r>
                              <m:f>
                                <m:fPr>
                                  <m:ctrlPr>
                                    <a:rPr lang="es-ES" i="1">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ES" i="1">
                                          <a:latin typeface="Cambria Math" panose="02040503050406030204" pitchFamily="18" charset="0"/>
                                          <a:ea typeface="Times New Roman" panose="02020603050405020304" pitchFamily="18" charset="0"/>
                                          <a:cs typeface="Times New Roman" panose="02020603050405020304" pitchFamily="18" charset="0"/>
                                        </a:rPr>
                                      </m:ctrlPr>
                                    </m:sSubPr>
                                    <m:e>
                                      <m:r>
                                        <a:rPr lang="es-ES" i="1">
                                          <a:latin typeface="Cambria Math" panose="02040503050406030204" pitchFamily="18" charset="0"/>
                                          <a:ea typeface="Times New Roman" panose="02020603050405020304" pitchFamily="18" charset="0"/>
                                          <a:cs typeface="Times New Roman" panose="02020603050405020304" pitchFamily="18" charset="0"/>
                                        </a:rPr>
                                        <m:t>𝐾</m:t>
                                      </m:r>
                                    </m:e>
                                    <m:sub>
                                      <m:r>
                                        <m:rPr>
                                          <m:nor/>
                                        </m:rPr>
                                        <a:rPr lang="es-ES">
                                          <a:latin typeface="Cambria Math" panose="02040503050406030204" pitchFamily="18" charset="0"/>
                                          <a:ea typeface="Times New Roman" panose="02020603050405020304" pitchFamily="18" charset="0"/>
                                          <a:cs typeface="Times New Roman" panose="02020603050405020304" pitchFamily="18" charset="0"/>
                                        </a:rPr>
                                        <m:t>i</m:t>
                                      </m:r>
                                      <m:r>
                                        <m:rPr>
                                          <m:nor/>
                                        </m:rPr>
                                        <a:rPr lang="es-ES">
                                          <a:latin typeface="Cambria Math" panose="02040503050406030204" pitchFamily="18" charset="0"/>
                                          <a:ea typeface="Times New Roman" panose="02020603050405020304" pitchFamily="18" charset="0"/>
                                          <a:cs typeface="Times New Roman" panose="02020603050405020304" pitchFamily="18" charset="0"/>
                                        </a:rPr>
                                        <m:t>,</m:t>
                                      </m:r>
                                      <m:r>
                                        <a:rPr lang="es-ES" i="1">
                                          <a:latin typeface="Cambria Math" panose="02040503050406030204" pitchFamily="18" charset="0"/>
                                          <a:ea typeface="Times New Roman" panose="02020603050405020304" pitchFamily="18" charset="0"/>
                                          <a:cs typeface="Times New Roman" panose="02020603050405020304" pitchFamily="18" charset="0"/>
                                        </a:rPr>
                                        <m:t>𝐼𝑥</m:t>
                                      </m:r>
                                    </m:sub>
                                  </m:sSub>
                                </m:num>
                                <m:den>
                                  <m:sSub>
                                    <m:sSubPr>
                                      <m:ctrlPr>
                                        <a:rPr lang="es-ES" i="1">
                                          <a:latin typeface="Cambria Math" panose="02040503050406030204" pitchFamily="18" charset="0"/>
                                          <a:ea typeface="Times New Roman" panose="02020603050405020304" pitchFamily="18" charset="0"/>
                                          <a:cs typeface="Times New Roman" panose="02020603050405020304" pitchFamily="18" charset="0"/>
                                        </a:rPr>
                                      </m:ctrlPr>
                                    </m:sSubPr>
                                    <m:e>
                                      <m:r>
                                        <a:rPr lang="es-ES" i="1">
                                          <a:latin typeface="Cambria Math" panose="02040503050406030204" pitchFamily="18" charset="0"/>
                                          <a:ea typeface="Times New Roman" panose="02020603050405020304" pitchFamily="18" charset="0"/>
                                          <a:cs typeface="Times New Roman" panose="02020603050405020304" pitchFamily="18" charset="0"/>
                                        </a:rPr>
                                        <m:t>𝐾</m:t>
                                      </m:r>
                                    </m:e>
                                    <m:sub>
                                      <m:r>
                                        <m:rPr>
                                          <m:nor/>
                                        </m:rPr>
                                        <a:rPr lang="es-ES">
                                          <a:latin typeface="Cambria Math" panose="02040503050406030204" pitchFamily="18" charset="0"/>
                                          <a:ea typeface="Times New Roman" panose="02020603050405020304" pitchFamily="18" charset="0"/>
                                          <a:cs typeface="Times New Roman" panose="02020603050405020304" pitchFamily="18" charset="0"/>
                                        </a:rPr>
                                        <m:t>p</m:t>
                                      </m:r>
                                      <m:r>
                                        <m:rPr>
                                          <m:nor/>
                                        </m:rPr>
                                        <a:rPr lang="es-ES">
                                          <a:latin typeface="Cambria Math" panose="02040503050406030204" pitchFamily="18" charset="0"/>
                                          <a:ea typeface="Times New Roman" panose="02020603050405020304" pitchFamily="18" charset="0"/>
                                          <a:cs typeface="Times New Roman" panose="02020603050405020304" pitchFamily="18" charset="0"/>
                                        </a:rPr>
                                        <m:t>,</m:t>
                                      </m:r>
                                      <m:r>
                                        <a:rPr lang="es-ES" i="1">
                                          <a:latin typeface="Cambria Math" panose="02040503050406030204" pitchFamily="18" charset="0"/>
                                          <a:ea typeface="Times New Roman" panose="02020603050405020304" pitchFamily="18" charset="0"/>
                                          <a:cs typeface="Times New Roman" panose="02020603050405020304" pitchFamily="18" charset="0"/>
                                        </a:rPr>
                                        <m:t>𝐼𝑥</m:t>
                                      </m:r>
                                    </m:sub>
                                  </m:sSub>
                                </m:den>
                              </m:f>
                            </m:e>
                          </m:d>
                          <m:f>
                            <m:fPr>
                              <m:ctrlPr>
                                <a:rPr lang="es-ES" i="1">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ES" i="1">
                                      <a:latin typeface="Cambria Math" panose="02040503050406030204" pitchFamily="18" charset="0"/>
                                      <a:ea typeface="Times New Roman" panose="02020603050405020304" pitchFamily="18" charset="0"/>
                                      <a:cs typeface="Times New Roman" panose="02020603050405020304" pitchFamily="18" charset="0"/>
                                    </a:rPr>
                                  </m:ctrlPr>
                                </m:sSubPr>
                                <m:e>
                                  <m:r>
                                    <a:rPr lang="es-ES" i="1">
                                      <a:latin typeface="Cambria Math" panose="02040503050406030204" pitchFamily="18" charset="0"/>
                                      <a:ea typeface="Times New Roman" panose="02020603050405020304" pitchFamily="18" charset="0"/>
                                      <a:cs typeface="Times New Roman" panose="02020603050405020304" pitchFamily="18" charset="0"/>
                                    </a:rPr>
                                    <m:t>𝐾</m:t>
                                  </m:r>
                                </m:e>
                                <m:sub>
                                  <m:r>
                                    <m:rPr>
                                      <m:nor/>
                                    </m:rPr>
                                    <a:rPr lang="es-ES">
                                      <a:latin typeface="Cambria Math" panose="02040503050406030204" pitchFamily="18" charset="0"/>
                                      <a:ea typeface="Times New Roman" panose="02020603050405020304" pitchFamily="18" charset="0"/>
                                      <a:cs typeface="Times New Roman" panose="02020603050405020304" pitchFamily="18" charset="0"/>
                                    </a:rPr>
                                    <m:t>p</m:t>
                                  </m:r>
                                  <m:r>
                                    <m:rPr>
                                      <m:nor/>
                                    </m:rPr>
                                    <a:rPr lang="es-ES">
                                      <a:latin typeface="Cambria Math" panose="02040503050406030204" pitchFamily="18" charset="0"/>
                                      <a:ea typeface="Times New Roman" panose="02020603050405020304" pitchFamily="18" charset="0"/>
                                      <a:cs typeface="Times New Roman" panose="02020603050405020304" pitchFamily="18" charset="0"/>
                                    </a:rPr>
                                    <m:t>,</m:t>
                                  </m:r>
                                  <m:r>
                                    <a:rPr lang="es-ES" i="1">
                                      <a:latin typeface="Cambria Math" panose="02040503050406030204" pitchFamily="18" charset="0"/>
                                      <a:ea typeface="Times New Roman" panose="02020603050405020304" pitchFamily="18" charset="0"/>
                                      <a:cs typeface="Times New Roman" panose="02020603050405020304" pitchFamily="18" charset="0"/>
                                    </a:rPr>
                                    <m:t>𝐼𝑥</m:t>
                                  </m:r>
                                </m:sub>
                              </m:sSub>
                              <m:sSub>
                                <m:sSubPr>
                                  <m:ctrlPr>
                                    <a:rPr lang="es-ES" i="1">
                                      <a:latin typeface="Cambria Math" panose="02040503050406030204" pitchFamily="18" charset="0"/>
                                      <a:ea typeface="Times New Roman" panose="02020603050405020304" pitchFamily="18" charset="0"/>
                                      <a:cs typeface="Times New Roman" panose="02020603050405020304" pitchFamily="18" charset="0"/>
                                    </a:rPr>
                                  </m:ctrlPr>
                                </m:sSubPr>
                                <m:e>
                                  <m:r>
                                    <a:rPr lang="es-ES" i="1">
                                      <a:latin typeface="Cambria Math" panose="02040503050406030204" pitchFamily="18" charset="0"/>
                                      <a:ea typeface="Times New Roman" panose="02020603050405020304" pitchFamily="18" charset="0"/>
                                      <a:cs typeface="Times New Roman" panose="02020603050405020304" pitchFamily="18" charset="0"/>
                                    </a:rPr>
                                    <m:t>𝑀</m:t>
                                  </m:r>
                                </m:e>
                                <m:sub>
                                  <m:r>
                                    <a:rPr lang="es-ES" i="1">
                                      <a:latin typeface="Cambria Math" panose="02040503050406030204" pitchFamily="18" charset="0"/>
                                      <a:ea typeface="Times New Roman" panose="02020603050405020304" pitchFamily="18" charset="0"/>
                                      <a:cs typeface="Times New Roman" panose="02020603050405020304" pitchFamily="18" charset="0"/>
                                    </a:rPr>
                                    <m:t>𝐼𝑥</m:t>
                                  </m:r>
                                </m:sub>
                              </m:sSub>
                            </m:num>
                            <m:den>
                              <m:sSub>
                                <m:sSubPr>
                                  <m:ctrlPr>
                                    <a:rPr lang="es-ES" i="1">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s-ES">
                                      <a:latin typeface="Cambria Math" panose="02040503050406030204" pitchFamily="18" charset="0"/>
                                      <a:ea typeface="Times New Roman" panose="02020603050405020304" pitchFamily="18" charset="0"/>
                                      <a:cs typeface="Times New Roman" panose="02020603050405020304" pitchFamily="18" charset="0"/>
                                    </a:rPr>
                                    <m:t>τ</m:t>
                                  </m:r>
                                </m:e>
                                <m:sub>
                                  <m:r>
                                    <a:rPr lang="es-ES" i="1">
                                      <a:latin typeface="Cambria Math" panose="02040503050406030204" pitchFamily="18" charset="0"/>
                                      <a:ea typeface="Times New Roman" panose="02020603050405020304" pitchFamily="18" charset="0"/>
                                      <a:cs typeface="Times New Roman" panose="02020603050405020304" pitchFamily="18" charset="0"/>
                                    </a:rPr>
                                    <m:t>𝐼𝑥</m:t>
                                  </m:r>
                                </m:sub>
                              </m:sSub>
                            </m:den>
                          </m:f>
                        </m:num>
                        <m:den>
                          <m:sSup>
                            <m:sSupPr>
                              <m:ctrlPr>
                                <a:rPr lang="es-ES" i="1">
                                  <a:latin typeface="Cambria Math" panose="02040503050406030204" pitchFamily="18" charset="0"/>
                                  <a:ea typeface="Times New Roman" panose="02020603050405020304" pitchFamily="18" charset="0"/>
                                  <a:cs typeface="Times New Roman" panose="02020603050405020304" pitchFamily="18" charset="0"/>
                                </a:rPr>
                              </m:ctrlPr>
                            </m:sSupPr>
                            <m:e>
                              <m:r>
                                <a:rPr lang="es-ES" i="1">
                                  <a:latin typeface="Cambria Math" panose="02040503050406030204" pitchFamily="18" charset="0"/>
                                  <a:ea typeface="Times New Roman" panose="02020603050405020304" pitchFamily="18" charset="0"/>
                                  <a:cs typeface="Times New Roman" panose="02020603050405020304" pitchFamily="18" charset="0"/>
                                </a:rPr>
                                <m:t>𝑠</m:t>
                              </m:r>
                            </m:e>
                            <m:sup>
                              <m:r>
                                <a:rPr lang="es-ES" i="1">
                                  <a:latin typeface="Cambria Math" panose="02040503050406030204" pitchFamily="18" charset="0"/>
                                  <a:ea typeface="Times New Roman" panose="02020603050405020304" pitchFamily="18" charset="0"/>
                                  <a:cs typeface="Times New Roman" panose="02020603050405020304" pitchFamily="18" charset="0"/>
                                </a:rPr>
                                <m:t>2</m:t>
                              </m:r>
                            </m:sup>
                          </m:sSup>
                          <m:r>
                            <a:rPr lang="es-ES" i="1">
                              <a:latin typeface="Cambria Math" panose="02040503050406030204" pitchFamily="18" charset="0"/>
                              <a:ea typeface="Times New Roman" panose="02020603050405020304" pitchFamily="18" charset="0"/>
                              <a:cs typeface="Times New Roman" panose="02020603050405020304" pitchFamily="18" charset="0"/>
                            </a:rPr>
                            <m:t>+</m:t>
                          </m:r>
                          <m:d>
                            <m:dPr>
                              <m:ctrlPr>
                                <a:rPr lang="es-ES" i="1">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ES" i="1">
                                      <a:latin typeface="Cambria Math" panose="02040503050406030204" pitchFamily="18" charset="0"/>
                                      <a:ea typeface="Times New Roman" panose="02020603050405020304" pitchFamily="18" charset="0"/>
                                      <a:cs typeface="Times New Roman" panose="02020603050405020304" pitchFamily="18" charset="0"/>
                                    </a:rPr>
                                  </m:ctrlPr>
                                </m:fPr>
                                <m:num>
                                  <m:r>
                                    <a:rPr lang="es-ES" i="1">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es-ES" i="1">
                                          <a:latin typeface="Cambria Math" panose="02040503050406030204" pitchFamily="18" charset="0"/>
                                          <a:ea typeface="Times New Roman" panose="02020603050405020304" pitchFamily="18" charset="0"/>
                                          <a:cs typeface="Times New Roman" panose="02020603050405020304" pitchFamily="18" charset="0"/>
                                        </a:rPr>
                                      </m:ctrlPr>
                                    </m:sSubPr>
                                    <m:e>
                                      <m:r>
                                        <a:rPr lang="es-ES" i="1">
                                          <a:latin typeface="Cambria Math" panose="02040503050406030204" pitchFamily="18" charset="0"/>
                                          <a:ea typeface="Times New Roman" panose="02020603050405020304" pitchFamily="18" charset="0"/>
                                          <a:cs typeface="Times New Roman" panose="02020603050405020304" pitchFamily="18" charset="0"/>
                                        </a:rPr>
                                        <m:t>𝐾</m:t>
                                      </m:r>
                                    </m:e>
                                    <m:sub>
                                      <m:r>
                                        <m:rPr>
                                          <m:nor/>
                                        </m:rPr>
                                        <a:rPr lang="es-ES">
                                          <a:latin typeface="Cambria Math" panose="02040503050406030204" pitchFamily="18" charset="0"/>
                                          <a:ea typeface="Times New Roman" panose="02020603050405020304" pitchFamily="18" charset="0"/>
                                          <a:cs typeface="Times New Roman" panose="02020603050405020304" pitchFamily="18" charset="0"/>
                                        </a:rPr>
                                        <m:t>p</m:t>
                                      </m:r>
                                      <m:r>
                                        <m:rPr>
                                          <m:nor/>
                                        </m:rPr>
                                        <a:rPr lang="es-ES">
                                          <a:latin typeface="Cambria Math" panose="02040503050406030204" pitchFamily="18" charset="0"/>
                                          <a:ea typeface="Times New Roman" panose="02020603050405020304" pitchFamily="18" charset="0"/>
                                          <a:cs typeface="Times New Roman" panose="02020603050405020304" pitchFamily="18" charset="0"/>
                                        </a:rPr>
                                        <m:t>,</m:t>
                                      </m:r>
                                      <m:r>
                                        <a:rPr lang="es-ES" i="1">
                                          <a:latin typeface="Cambria Math" panose="02040503050406030204" pitchFamily="18" charset="0"/>
                                          <a:ea typeface="Times New Roman" panose="02020603050405020304" pitchFamily="18" charset="0"/>
                                          <a:cs typeface="Times New Roman" panose="02020603050405020304" pitchFamily="18" charset="0"/>
                                        </a:rPr>
                                        <m:t>𝐼𝑥</m:t>
                                      </m:r>
                                    </m:sub>
                                  </m:sSub>
                                  <m:sSub>
                                    <m:sSubPr>
                                      <m:ctrlPr>
                                        <a:rPr lang="es-ES" i="1">
                                          <a:latin typeface="Cambria Math" panose="02040503050406030204" pitchFamily="18" charset="0"/>
                                          <a:ea typeface="Times New Roman" panose="02020603050405020304" pitchFamily="18" charset="0"/>
                                          <a:cs typeface="Times New Roman" panose="02020603050405020304" pitchFamily="18" charset="0"/>
                                        </a:rPr>
                                      </m:ctrlPr>
                                    </m:sSubPr>
                                    <m:e>
                                      <m:r>
                                        <a:rPr lang="es-ES" i="1">
                                          <a:latin typeface="Cambria Math" panose="02040503050406030204" pitchFamily="18" charset="0"/>
                                          <a:ea typeface="Times New Roman" panose="02020603050405020304" pitchFamily="18" charset="0"/>
                                          <a:cs typeface="Times New Roman" panose="02020603050405020304" pitchFamily="18" charset="0"/>
                                        </a:rPr>
                                        <m:t>𝑀</m:t>
                                      </m:r>
                                    </m:e>
                                    <m:sub>
                                      <m:r>
                                        <a:rPr lang="es-ES" i="1">
                                          <a:latin typeface="Cambria Math" panose="02040503050406030204" pitchFamily="18" charset="0"/>
                                          <a:ea typeface="Times New Roman" panose="02020603050405020304" pitchFamily="18" charset="0"/>
                                          <a:cs typeface="Times New Roman" panose="02020603050405020304" pitchFamily="18" charset="0"/>
                                        </a:rPr>
                                        <m:t>𝐼𝑥</m:t>
                                      </m:r>
                                    </m:sub>
                                  </m:sSub>
                                </m:num>
                                <m:den>
                                  <m:sSub>
                                    <m:sSubPr>
                                      <m:ctrlPr>
                                        <a:rPr lang="es-ES" i="1">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s-ES">
                                          <a:latin typeface="Cambria Math" panose="02040503050406030204" pitchFamily="18" charset="0"/>
                                          <a:ea typeface="Times New Roman" panose="02020603050405020304" pitchFamily="18" charset="0"/>
                                          <a:cs typeface="Times New Roman" panose="02020603050405020304" pitchFamily="18" charset="0"/>
                                        </a:rPr>
                                        <m:t>τ</m:t>
                                      </m:r>
                                    </m:e>
                                    <m:sub>
                                      <m:r>
                                        <a:rPr lang="es-ES" i="1">
                                          <a:latin typeface="Cambria Math" panose="02040503050406030204" pitchFamily="18" charset="0"/>
                                          <a:ea typeface="Times New Roman" panose="02020603050405020304" pitchFamily="18" charset="0"/>
                                          <a:cs typeface="Times New Roman" panose="02020603050405020304" pitchFamily="18" charset="0"/>
                                        </a:rPr>
                                        <m:t>𝐼𝑥</m:t>
                                      </m:r>
                                    </m:sub>
                                  </m:sSub>
                                </m:den>
                              </m:f>
                            </m:e>
                          </m:d>
                          <m:r>
                            <a:rPr lang="es-ES" i="1">
                              <a:latin typeface="Cambria Math" panose="02040503050406030204" pitchFamily="18" charset="0"/>
                              <a:ea typeface="Times New Roman" panose="02020603050405020304" pitchFamily="18" charset="0"/>
                              <a:cs typeface="Times New Roman" panose="02020603050405020304" pitchFamily="18" charset="0"/>
                            </a:rPr>
                            <m:t>𝑠</m:t>
                          </m:r>
                          <m:r>
                            <a:rPr lang="es-ES" i="1">
                              <a:latin typeface="Cambria Math" panose="02040503050406030204" pitchFamily="18" charset="0"/>
                              <a:ea typeface="Times New Roman" panose="02020603050405020304" pitchFamily="18" charset="0"/>
                              <a:cs typeface="Times New Roman" panose="02020603050405020304" pitchFamily="18" charset="0"/>
                            </a:rPr>
                            <m:t>+</m:t>
                          </m:r>
                          <m:f>
                            <m:fPr>
                              <m:ctrlPr>
                                <a:rPr lang="es-ES" i="1">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ES" i="1">
                                      <a:latin typeface="Cambria Math" panose="02040503050406030204" pitchFamily="18" charset="0"/>
                                      <a:ea typeface="Times New Roman" panose="02020603050405020304" pitchFamily="18" charset="0"/>
                                      <a:cs typeface="Times New Roman" panose="02020603050405020304" pitchFamily="18" charset="0"/>
                                    </a:rPr>
                                  </m:ctrlPr>
                                </m:sSubPr>
                                <m:e>
                                  <m:r>
                                    <a:rPr lang="es-ES" i="1">
                                      <a:latin typeface="Cambria Math" panose="02040503050406030204" pitchFamily="18" charset="0"/>
                                      <a:ea typeface="Times New Roman" panose="02020603050405020304" pitchFamily="18" charset="0"/>
                                      <a:cs typeface="Times New Roman" panose="02020603050405020304" pitchFamily="18" charset="0"/>
                                    </a:rPr>
                                    <m:t>𝐾</m:t>
                                  </m:r>
                                </m:e>
                                <m:sub>
                                  <m:r>
                                    <m:rPr>
                                      <m:nor/>
                                    </m:rPr>
                                    <a:rPr lang="es-ES">
                                      <a:latin typeface="Cambria Math" panose="02040503050406030204" pitchFamily="18" charset="0"/>
                                      <a:ea typeface="Times New Roman" panose="02020603050405020304" pitchFamily="18" charset="0"/>
                                      <a:cs typeface="Times New Roman" panose="02020603050405020304" pitchFamily="18" charset="0"/>
                                    </a:rPr>
                                    <m:t>i</m:t>
                                  </m:r>
                                  <m:r>
                                    <m:rPr>
                                      <m:nor/>
                                    </m:rPr>
                                    <a:rPr lang="es-ES">
                                      <a:latin typeface="Cambria Math" panose="02040503050406030204" pitchFamily="18" charset="0"/>
                                      <a:ea typeface="Times New Roman" panose="02020603050405020304" pitchFamily="18" charset="0"/>
                                      <a:cs typeface="Times New Roman" panose="02020603050405020304" pitchFamily="18" charset="0"/>
                                    </a:rPr>
                                    <m:t>,</m:t>
                                  </m:r>
                                  <m:r>
                                    <a:rPr lang="es-ES" i="1">
                                      <a:latin typeface="Cambria Math" panose="02040503050406030204" pitchFamily="18" charset="0"/>
                                      <a:ea typeface="Times New Roman" panose="02020603050405020304" pitchFamily="18" charset="0"/>
                                      <a:cs typeface="Times New Roman" panose="02020603050405020304" pitchFamily="18" charset="0"/>
                                    </a:rPr>
                                    <m:t>𝐼𝑥</m:t>
                                  </m:r>
                                </m:sub>
                              </m:sSub>
                              <m:sSub>
                                <m:sSubPr>
                                  <m:ctrlPr>
                                    <a:rPr lang="es-ES" i="1">
                                      <a:latin typeface="Cambria Math" panose="02040503050406030204" pitchFamily="18" charset="0"/>
                                      <a:ea typeface="Times New Roman" panose="02020603050405020304" pitchFamily="18" charset="0"/>
                                      <a:cs typeface="Times New Roman" panose="02020603050405020304" pitchFamily="18" charset="0"/>
                                    </a:rPr>
                                  </m:ctrlPr>
                                </m:sSubPr>
                                <m:e>
                                  <m:r>
                                    <a:rPr lang="es-ES" i="1">
                                      <a:latin typeface="Cambria Math" panose="02040503050406030204" pitchFamily="18" charset="0"/>
                                      <a:ea typeface="Times New Roman" panose="02020603050405020304" pitchFamily="18" charset="0"/>
                                      <a:cs typeface="Times New Roman" panose="02020603050405020304" pitchFamily="18" charset="0"/>
                                    </a:rPr>
                                    <m:t>𝑀</m:t>
                                  </m:r>
                                </m:e>
                                <m:sub>
                                  <m:r>
                                    <a:rPr lang="es-ES" i="1">
                                      <a:latin typeface="Cambria Math" panose="02040503050406030204" pitchFamily="18" charset="0"/>
                                      <a:ea typeface="Times New Roman" panose="02020603050405020304" pitchFamily="18" charset="0"/>
                                      <a:cs typeface="Times New Roman" panose="02020603050405020304" pitchFamily="18" charset="0"/>
                                    </a:rPr>
                                    <m:t>𝐼𝑥</m:t>
                                  </m:r>
                                </m:sub>
                              </m:sSub>
                            </m:num>
                            <m:den>
                              <m:sSub>
                                <m:sSubPr>
                                  <m:ctrlPr>
                                    <a:rPr lang="es-ES" i="1">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s-ES">
                                      <a:latin typeface="Cambria Math" panose="02040503050406030204" pitchFamily="18" charset="0"/>
                                      <a:ea typeface="Times New Roman" panose="02020603050405020304" pitchFamily="18" charset="0"/>
                                      <a:cs typeface="Times New Roman" panose="02020603050405020304" pitchFamily="18" charset="0"/>
                                    </a:rPr>
                                    <m:t>τ</m:t>
                                  </m:r>
                                </m:e>
                                <m:sub>
                                  <m:r>
                                    <a:rPr lang="es-ES" i="1">
                                      <a:latin typeface="Cambria Math" panose="02040503050406030204" pitchFamily="18" charset="0"/>
                                      <a:ea typeface="Times New Roman" panose="02020603050405020304" pitchFamily="18" charset="0"/>
                                      <a:cs typeface="Times New Roman" panose="02020603050405020304" pitchFamily="18" charset="0"/>
                                    </a:rPr>
                                    <m:t>𝐼𝑥</m:t>
                                  </m:r>
                                </m:sub>
                              </m:sSub>
                            </m:den>
                          </m:f>
                        </m:den>
                      </m:f>
                    </m:oMath>
                  </m:oMathPara>
                </a14:m>
                <a:endParaRPr lang="es-E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dirty="0">
                    <a:latin typeface="Calibri" panose="020F0502020204030204" pitchFamily="34" charset="0"/>
                    <a:ea typeface="Times New Roman" panose="02020603050405020304" pitchFamily="18" charset="0"/>
                    <a:cs typeface="Times New Roman" panose="02020603050405020304" pitchFamily="18" charset="0"/>
                  </a:rPr>
                  <a:t> </a:t>
                </a:r>
                <a:endParaRPr lang="es-E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ea typeface="Times New Roman" panose="02020603050405020304" pitchFamily="18" charset="0"/>
                              <a:cs typeface="Times New Roman" panose="02020603050405020304" pitchFamily="18" charset="0"/>
                            </a:rPr>
                          </m:ctrlPr>
                        </m:sSubPr>
                        <m:e>
                          <m:r>
                            <a:rPr lang="es-ES" i="1">
                              <a:latin typeface="Cambria Math" panose="02040503050406030204" pitchFamily="18" charset="0"/>
                              <a:ea typeface="Times New Roman" panose="02020603050405020304" pitchFamily="18" charset="0"/>
                              <a:cs typeface="Times New Roman" panose="02020603050405020304" pitchFamily="18" charset="0"/>
                            </a:rPr>
                            <m:t>𝐺</m:t>
                          </m:r>
                        </m:e>
                        <m:sub>
                          <m:r>
                            <m:rPr>
                              <m:nor/>
                            </m:rPr>
                            <a:rPr lang="es-ES">
                              <a:latin typeface="Cambria Math" panose="02040503050406030204" pitchFamily="18" charset="0"/>
                              <a:ea typeface="Times New Roman" panose="02020603050405020304" pitchFamily="18" charset="0"/>
                              <a:cs typeface="Times New Roman" panose="02020603050405020304" pitchFamily="18" charset="0"/>
                            </a:rPr>
                            <m:t>p</m:t>
                          </m:r>
                          <m:r>
                            <m:rPr>
                              <m:nor/>
                            </m:rPr>
                            <a:rPr lang="es-ES">
                              <a:latin typeface="Cambria Math" panose="02040503050406030204" pitchFamily="18" charset="0"/>
                              <a:ea typeface="Times New Roman" panose="02020603050405020304" pitchFamily="18" charset="0"/>
                              <a:cs typeface="Times New Roman" panose="02020603050405020304" pitchFamily="18" charset="0"/>
                            </a:rPr>
                            <m:t>,2</m:t>
                          </m:r>
                          <m:r>
                            <m:rPr>
                              <m:nor/>
                            </m:rPr>
                            <a:rPr lang="es-ES">
                              <a:latin typeface="Cambria Math" panose="02040503050406030204" pitchFamily="18" charset="0"/>
                              <a:ea typeface="Times New Roman" panose="02020603050405020304" pitchFamily="18" charset="0"/>
                              <a:cs typeface="Times New Roman" panose="02020603050405020304" pitchFamily="18" charset="0"/>
                            </a:rPr>
                            <m:t>nd</m:t>
                          </m:r>
                        </m:sub>
                      </m:sSub>
                      <m:d>
                        <m:dPr>
                          <m:ctrlPr>
                            <a:rPr lang="es-ES" i="1">
                              <a:latin typeface="Cambria Math" panose="02040503050406030204" pitchFamily="18" charset="0"/>
                              <a:ea typeface="Times New Roman" panose="02020603050405020304" pitchFamily="18" charset="0"/>
                              <a:cs typeface="Times New Roman" panose="02020603050405020304" pitchFamily="18" charset="0"/>
                            </a:rPr>
                          </m:ctrlPr>
                        </m:dPr>
                        <m:e>
                          <m:r>
                            <a:rPr lang="es-ES" i="1">
                              <a:latin typeface="Cambria Math" panose="02040503050406030204" pitchFamily="18" charset="0"/>
                              <a:ea typeface="Times New Roman" panose="02020603050405020304" pitchFamily="18" charset="0"/>
                              <a:cs typeface="Times New Roman" panose="02020603050405020304" pitchFamily="18" charset="0"/>
                            </a:rPr>
                            <m:t>𝑠</m:t>
                          </m:r>
                        </m:e>
                      </m:d>
                      <m:r>
                        <a:rPr lang="es-ES" i="1">
                          <a:latin typeface="Cambria Math" panose="02040503050406030204" pitchFamily="18" charset="0"/>
                          <a:ea typeface="Times New Roman" panose="02020603050405020304" pitchFamily="18" charset="0"/>
                          <a:cs typeface="Times New Roman" panose="02020603050405020304" pitchFamily="18" charset="0"/>
                        </a:rPr>
                        <m:t>=</m:t>
                      </m:r>
                      <m:f>
                        <m:fPr>
                          <m:ctrlPr>
                            <a:rPr lang="es-ES" i="1">
                              <a:latin typeface="Cambria Math" panose="02040503050406030204" pitchFamily="18" charset="0"/>
                              <a:ea typeface="Times New Roman" panose="02020603050405020304" pitchFamily="18" charset="0"/>
                              <a:cs typeface="Times New Roman" panose="02020603050405020304" pitchFamily="18" charset="0"/>
                            </a:rPr>
                          </m:ctrlPr>
                        </m:fPr>
                        <m:num>
                          <m:sSubSup>
                            <m:sSubSupPr>
                              <m:ctrlPr>
                                <a:rPr lang="es-ES" i="1">
                                  <a:latin typeface="Cambria Math" panose="02040503050406030204" pitchFamily="18" charset="0"/>
                                  <a:ea typeface="Times New Roman" panose="02020603050405020304" pitchFamily="18" charset="0"/>
                                  <a:cs typeface="Times New Roman" panose="02020603050405020304" pitchFamily="18" charset="0"/>
                                </a:rPr>
                              </m:ctrlPr>
                            </m:sSubSupPr>
                            <m:e>
                              <m:r>
                                <m:rPr>
                                  <m:sty m:val="p"/>
                                </m:rPr>
                                <a:rPr lang="es-ES">
                                  <a:latin typeface="Cambria Math" panose="02040503050406030204" pitchFamily="18" charset="0"/>
                                  <a:ea typeface="Times New Roman" panose="02020603050405020304" pitchFamily="18" charset="0"/>
                                  <a:cs typeface="Times New Roman" panose="02020603050405020304" pitchFamily="18" charset="0"/>
                                </a:rPr>
                                <m:t>ω</m:t>
                              </m:r>
                            </m:e>
                            <m:sub>
                              <m:r>
                                <m:rPr>
                                  <m:nor/>
                                </m:rPr>
                                <a:rPr lang="es-ES">
                                  <a:latin typeface="Cambria Math" panose="02040503050406030204" pitchFamily="18" charset="0"/>
                                  <a:ea typeface="Times New Roman" panose="02020603050405020304" pitchFamily="18" charset="0"/>
                                  <a:cs typeface="Times New Roman" panose="02020603050405020304" pitchFamily="18" charset="0"/>
                                </a:rPr>
                                <m:t>ns</m:t>
                              </m:r>
                            </m:sub>
                            <m:sup>
                              <m:r>
                                <a:rPr lang="es-ES" i="1">
                                  <a:latin typeface="Cambria Math" panose="02040503050406030204" pitchFamily="18" charset="0"/>
                                  <a:ea typeface="Times New Roman" panose="02020603050405020304" pitchFamily="18" charset="0"/>
                                  <a:cs typeface="Times New Roman" panose="02020603050405020304" pitchFamily="18" charset="0"/>
                                </a:rPr>
                                <m:t>2</m:t>
                              </m:r>
                            </m:sup>
                          </m:sSubSup>
                        </m:num>
                        <m:den>
                          <m:sSup>
                            <m:sSupPr>
                              <m:ctrlPr>
                                <a:rPr lang="es-ES" i="1">
                                  <a:latin typeface="Cambria Math" panose="02040503050406030204" pitchFamily="18" charset="0"/>
                                  <a:ea typeface="Times New Roman" panose="02020603050405020304" pitchFamily="18" charset="0"/>
                                  <a:cs typeface="Times New Roman" panose="02020603050405020304" pitchFamily="18" charset="0"/>
                                </a:rPr>
                              </m:ctrlPr>
                            </m:sSupPr>
                            <m:e>
                              <m:r>
                                <a:rPr lang="es-ES" i="1">
                                  <a:latin typeface="Cambria Math" panose="02040503050406030204" pitchFamily="18" charset="0"/>
                                  <a:ea typeface="Times New Roman" panose="02020603050405020304" pitchFamily="18" charset="0"/>
                                  <a:cs typeface="Times New Roman" panose="02020603050405020304" pitchFamily="18" charset="0"/>
                                </a:rPr>
                                <m:t>𝑠</m:t>
                              </m:r>
                            </m:e>
                            <m:sup>
                              <m:r>
                                <a:rPr lang="es-ES" i="1">
                                  <a:latin typeface="Cambria Math" panose="02040503050406030204" pitchFamily="18" charset="0"/>
                                  <a:ea typeface="Times New Roman" panose="02020603050405020304" pitchFamily="18" charset="0"/>
                                  <a:cs typeface="Times New Roman" panose="02020603050405020304" pitchFamily="18" charset="0"/>
                                </a:rPr>
                                <m:t>2</m:t>
                              </m:r>
                            </m:sup>
                          </m:sSup>
                          <m:r>
                            <a:rPr lang="es-ES" i="1">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es-ES" i="1">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s-ES">
                                  <a:latin typeface="Cambria Math" panose="02040503050406030204" pitchFamily="18" charset="0"/>
                                  <a:ea typeface="Times New Roman" panose="02020603050405020304" pitchFamily="18" charset="0"/>
                                  <a:cs typeface="Times New Roman" panose="02020603050405020304" pitchFamily="18" charset="0"/>
                                </a:rPr>
                                <m:t>ξ</m:t>
                              </m:r>
                            </m:e>
                            <m:sub>
                              <m:r>
                                <m:rPr>
                                  <m:nor/>
                                </m:rPr>
                                <a:rPr lang="es-ES">
                                  <a:latin typeface="Cambria Math" panose="02040503050406030204" pitchFamily="18" charset="0"/>
                                  <a:ea typeface="Times New Roman" panose="02020603050405020304" pitchFamily="18" charset="0"/>
                                  <a:cs typeface="Times New Roman" panose="02020603050405020304" pitchFamily="18" charset="0"/>
                                </a:rPr>
                                <m:t>s</m:t>
                              </m:r>
                            </m:sub>
                          </m:sSub>
                          <m:sSub>
                            <m:sSubPr>
                              <m:ctrlPr>
                                <a:rPr lang="es-ES" i="1">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s-ES">
                                  <a:latin typeface="Cambria Math" panose="02040503050406030204" pitchFamily="18" charset="0"/>
                                  <a:ea typeface="Times New Roman" panose="02020603050405020304" pitchFamily="18" charset="0"/>
                                  <a:cs typeface="Times New Roman" panose="02020603050405020304" pitchFamily="18" charset="0"/>
                                </a:rPr>
                                <m:t>ω</m:t>
                              </m:r>
                            </m:e>
                            <m:sub>
                              <m:r>
                                <m:rPr>
                                  <m:nor/>
                                </m:rPr>
                                <a:rPr lang="es-ES">
                                  <a:latin typeface="Cambria Math" panose="02040503050406030204" pitchFamily="18" charset="0"/>
                                  <a:ea typeface="Times New Roman" panose="02020603050405020304" pitchFamily="18" charset="0"/>
                                  <a:cs typeface="Times New Roman" panose="02020603050405020304" pitchFamily="18" charset="0"/>
                                </a:rPr>
                                <m:t>ns</m:t>
                              </m:r>
                            </m:sub>
                          </m:sSub>
                          <m:r>
                            <a:rPr lang="es-ES" i="1">
                              <a:latin typeface="Cambria Math" panose="02040503050406030204" pitchFamily="18" charset="0"/>
                              <a:ea typeface="Times New Roman" panose="02020603050405020304" pitchFamily="18" charset="0"/>
                              <a:cs typeface="Times New Roman" panose="02020603050405020304" pitchFamily="18" charset="0"/>
                            </a:rPr>
                            <m:t>𝑠</m:t>
                          </m:r>
                          <m:r>
                            <a:rPr lang="es-ES"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s-ES" i="1">
                                  <a:latin typeface="Cambria Math" panose="02040503050406030204" pitchFamily="18" charset="0"/>
                                  <a:ea typeface="Times New Roman" panose="02020603050405020304" pitchFamily="18" charset="0"/>
                                  <a:cs typeface="Times New Roman" panose="02020603050405020304" pitchFamily="18" charset="0"/>
                                </a:rPr>
                              </m:ctrlPr>
                            </m:sSubSupPr>
                            <m:e>
                              <m:r>
                                <m:rPr>
                                  <m:sty m:val="p"/>
                                </m:rPr>
                                <a:rPr lang="es-ES">
                                  <a:latin typeface="Cambria Math" panose="02040503050406030204" pitchFamily="18" charset="0"/>
                                  <a:ea typeface="Times New Roman" panose="02020603050405020304" pitchFamily="18" charset="0"/>
                                  <a:cs typeface="Times New Roman" panose="02020603050405020304" pitchFamily="18" charset="0"/>
                                </a:rPr>
                                <m:t>ω</m:t>
                              </m:r>
                            </m:e>
                            <m:sub>
                              <m:r>
                                <m:rPr>
                                  <m:nor/>
                                </m:rPr>
                                <a:rPr lang="es-ES">
                                  <a:latin typeface="Cambria Math" panose="02040503050406030204" pitchFamily="18" charset="0"/>
                                  <a:ea typeface="Times New Roman" panose="02020603050405020304" pitchFamily="18" charset="0"/>
                                  <a:cs typeface="Times New Roman" panose="02020603050405020304" pitchFamily="18" charset="0"/>
                                </a:rPr>
                                <m:t>ns</m:t>
                              </m:r>
                            </m:sub>
                            <m:sup>
                              <m:r>
                                <a:rPr lang="es-ES" i="1">
                                  <a:latin typeface="Cambria Math" panose="02040503050406030204" pitchFamily="18" charset="0"/>
                                  <a:ea typeface="Times New Roman" panose="02020603050405020304" pitchFamily="18" charset="0"/>
                                  <a:cs typeface="Times New Roman" panose="02020603050405020304" pitchFamily="18" charset="0"/>
                                </a:rPr>
                                <m:t>2</m:t>
                              </m:r>
                            </m:sup>
                          </m:sSubSup>
                        </m:den>
                      </m:f>
                      <m:r>
                        <a:rPr lang="es-ES">
                          <a:latin typeface="Cambria Math" panose="02040503050406030204" pitchFamily="18" charset="0"/>
                          <a:ea typeface="Times New Roman" panose="02020603050405020304" pitchFamily="18" charset="0"/>
                          <a:cs typeface="Times New Roman" panose="02020603050405020304" pitchFamily="18" charset="0"/>
                        </a:rPr>
                        <m:t> </m:t>
                      </m:r>
                      <m:r>
                        <m:rPr>
                          <m:nor/>
                        </m:rPr>
                        <a:rPr lang="es-ES">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s-ES"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 name="Rectangle 1">
                <a:extLst>
                  <a:ext uri="{FF2B5EF4-FFF2-40B4-BE49-F238E27FC236}">
                    <a16:creationId xmlns:a16="http://schemas.microsoft.com/office/drawing/2014/main" id="{B32CF07A-3FAB-424E-96FF-C9B6C7DCC98C}"/>
                  </a:ext>
                </a:extLst>
              </p:cNvPr>
              <p:cNvSpPr>
                <a:spLocks noRot="1" noChangeAspect="1" noMove="1" noResize="1" noEditPoints="1" noAdjustHandles="1" noChangeArrowheads="1" noChangeShapeType="1" noTextEdit="1"/>
              </p:cNvSpPr>
              <p:nvPr/>
            </p:nvSpPr>
            <p:spPr>
              <a:xfrm>
                <a:off x="55231" y="2518222"/>
                <a:ext cx="9033538" cy="2746778"/>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2500476"/>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idor de peu de pàgina 8"/>
          <p:cNvSpPr>
            <a:spLocks noGrp="1"/>
          </p:cNvSpPr>
          <p:nvPr>
            <p:ph type="ftr" sz="quarter" idx="11"/>
          </p:nvPr>
        </p:nvSpPr>
        <p:spPr/>
        <p:txBody>
          <a:bodyPr/>
          <a:lstStyle/>
          <a:p>
            <a:pPr defTabSz="844083"/>
            <a:r>
              <a:rPr lang="ca-ES">
                <a:solidFill>
                  <a:prstClr val="black">
                    <a:tint val="75000"/>
                  </a:prstClr>
                </a:solidFill>
                <a:latin typeface="Calibri"/>
              </a:rPr>
              <a:t>PMSM motor control</a:t>
            </a:r>
          </a:p>
        </p:txBody>
      </p:sp>
      <p:sp>
        <p:nvSpPr>
          <p:cNvPr id="22" name="Contenidor de contingut 2">
            <a:extLst>
              <a:ext uri="{FF2B5EF4-FFF2-40B4-BE49-F238E27FC236}">
                <a16:creationId xmlns:a16="http://schemas.microsoft.com/office/drawing/2014/main" id="{2981AD2C-85BE-4C78-B414-0286ECDF0713}"/>
              </a:ext>
            </a:extLst>
          </p:cNvPr>
          <p:cNvSpPr>
            <a:spLocks noGrp="1"/>
          </p:cNvSpPr>
          <p:nvPr>
            <p:ph idx="1"/>
          </p:nvPr>
        </p:nvSpPr>
        <p:spPr>
          <a:xfrm>
            <a:off x="332308" y="1593000"/>
            <a:ext cx="8307692" cy="4320000"/>
          </a:xfrm>
        </p:spPr>
        <p:txBody>
          <a:bodyPr>
            <a:normAutofit/>
          </a:bodyPr>
          <a:lstStyle/>
          <a:p>
            <a:pPr marL="422041" indent="0">
              <a:buNone/>
            </a:pPr>
            <a:r>
              <a:rPr lang="en-GB" sz="2585" dirty="0"/>
              <a:t>Current control tuning – 2nd order system</a:t>
            </a:r>
          </a:p>
          <a:p>
            <a:pPr marL="0" indent="0">
              <a:buNone/>
            </a:pPr>
            <a:endParaRPr lang="en-GB" sz="2585" dirty="0"/>
          </a:p>
          <a:p>
            <a:pPr marL="0" indent="0">
              <a:buNone/>
            </a:pPr>
            <a:endParaRPr lang="en-GB" sz="2585" dirty="0"/>
          </a:p>
          <a:p>
            <a:pPr marL="0" indent="0">
              <a:buNone/>
            </a:pPr>
            <a:endParaRPr lang="en-GB" sz="2585" dirty="0"/>
          </a:p>
          <a:p>
            <a:pPr marL="0" indent="0">
              <a:buNone/>
            </a:pPr>
            <a:endParaRPr lang="en-GB" sz="2585" dirty="0"/>
          </a:p>
        </p:txBody>
      </p:sp>
      <p:sp>
        <p:nvSpPr>
          <p:cNvPr id="5" name="Títol 1">
            <a:extLst>
              <a:ext uri="{FF2B5EF4-FFF2-40B4-BE49-F238E27FC236}">
                <a16:creationId xmlns:a16="http://schemas.microsoft.com/office/drawing/2014/main" id="{4A90FA5B-32B3-473A-8609-00834D2E3369}"/>
              </a:ext>
            </a:extLst>
          </p:cNvPr>
          <p:cNvSpPr txBox="1">
            <a:spLocks/>
          </p:cNvSpPr>
          <p:nvPr/>
        </p:nvSpPr>
        <p:spPr>
          <a:xfrm>
            <a:off x="332308" y="596077"/>
            <a:ext cx="8307692" cy="996923"/>
          </a:xfrm>
          <a:prstGeom prst="rect">
            <a:avLst/>
          </a:prstGeom>
        </p:spPr>
        <p:txBody>
          <a:bodyPr vert="horz" lIns="84406" tIns="42203" rIns="84406" bIns="42203"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4062" dirty="0">
                <a:solidFill>
                  <a:schemeClr val="bg1">
                    <a:lumMod val="75000"/>
                  </a:schemeClr>
                </a:solidFill>
              </a:rPr>
              <a:t>PMSM Vector Current Control</a:t>
            </a:r>
          </a:p>
        </p:txBody>
      </p:sp>
      <p:sp>
        <p:nvSpPr>
          <p:cNvPr id="4" name="Slide Number Placeholder 3">
            <a:extLst>
              <a:ext uri="{FF2B5EF4-FFF2-40B4-BE49-F238E27FC236}">
                <a16:creationId xmlns:a16="http://schemas.microsoft.com/office/drawing/2014/main" id="{4F6630F3-7169-4608-89F8-FE4640507FCE}"/>
              </a:ext>
            </a:extLst>
          </p:cNvPr>
          <p:cNvSpPr>
            <a:spLocks noGrp="1"/>
          </p:cNvSpPr>
          <p:nvPr>
            <p:ph type="sldNum" sz="quarter" idx="12"/>
          </p:nvPr>
        </p:nvSpPr>
        <p:spPr/>
        <p:txBody>
          <a:bodyPr/>
          <a:lstStyle/>
          <a:p>
            <a:fld id="{AC73A611-7CB3-407B-8955-E73429FEB09D}" type="slidenum">
              <a:rPr lang="ca-ES" smtClean="0"/>
              <a:pPr/>
              <a:t>68</a:t>
            </a:fld>
            <a:endParaRPr lang="ca-ES" dirty="0"/>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22B3B13E-222E-4F99-A207-0607C478387F}"/>
                  </a:ext>
                </a:extLst>
              </p:cNvPr>
              <p:cNvSpPr/>
              <p:nvPr/>
            </p:nvSpPr>
            <p:spPr>
              <a:xfrm>
                <a:off x="2286000" y="2075597"/>
                <a:ext cx="4572000" cy="3798156"/>
              </a:xfrm>
              <a:prstGeom prst="rect">
                <a:avLst/>
              </a:prstGeom>
            </p:spPr>
            <p:txBody>
              <a:bodyPr>
                <a:spAutoFit/>
              </a:bodyPr>
              <a:lstStyle/>
              <a:p>
                <a:pPr>
                  <a:lnSpc>
                    <a:spcPct val="107000"/>
                  </a:lnSpc>
                  <a:spcAft>
                    <a:spcPts val="800"/>
                  </a:spcAft>
                </a:pPr>
                <a:r>
                  <a:rPr lang="es-ES" dirty="0">
                    <a:latin typeface="Calibri" panose="020F0502020204030204" pitchFamily="34" charset="0"/>
                    <a:ea typeface="Times New Roman" panose="02020603050405020304" pitchFamily="18" charset="0"/>
                    <a:cs typeface="Times New Roman" panose="02020603050405020304" pitchFamily="18" charset="0"/>
                  </a:rPr>
                  <a:t> </a:t>
                </a:r>
                <a:endParaRPr lang="es-E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s-ES" b="1" i="1">
                              <a:latin typeface="Cambria Math" panose="02040503050406030204" pitchFamily="18" charset="0"/>
                              <a:ea typeface="Times New Roman" panose="02020603050405020304" pitchFamily="18" charset="0"/>
                              <a:cs typeface="Times New Roman" panose="02020603050405020304" pitchFamily="18" charset="0"/>
                            </a:rPr>
                          </m:ctrlPr>
                        </m:sSubPr>
                        <m:e>
                          <m:r>
                            <a:rPr lang="es-ES" b="1" i="1">
                              <a:latin typeface="Cambria Math" panose="02040503050406030204" pitchFamily="18" charset="0"/>
                              <a:ea typeface="Times New Roman" panose="02020603050405020304" pitchFamily="18" charset="0"/>
                              <a:cs typeface="Times New Roman" panose="02020603050405020304" pitchFamily="18" charset="0"/>
                            </a:rPr>
                            <m:t>𝑲</m:t>
                          </m:r>
                        </m:e>
                        <m:sub>
                          <m:r>
                            <a:rPr lang="es-ES" b="1" i="1">
                              <a:latin typeface="Cambria Math" panose="02040503050406030204" pitchFamily="18" charset="0"/>
                              <a:ea typeface="Times New Roman" panose="02020603050405020304" pitchFamily="18" charset="0"/>
                              <a:cs typeface="Times New Roman" panose="02020603050405020304" pitchFamily="18" charset="0"/>
                            </a:rPr>
                            <m:t>𝒑</m:t>
                          </m:r>
                        </m:sub>
                      </m:sSub>
                      <m:r>
                        <a:rPr lang="es-ES" b="1" i="1">
                          <a:latin typeface="Cambria Math" panose="02040503050406030204" pitchFamily="18" charset="0"/>
                          <a:ea typeface="Times New Roman" panose="02020603050405020304" pitchFamily="18" charset="0"/>
                          <a:cs typeface="Times New Roman" panose="02020603050405020304" pitchFamily="18" charset="0"/>
                        </a:rPr>
                        <m:t> = </m:t>
                      </m:r>
                      <m:r>
                        <a:rPr lang="es-ES" b="1" i="1">
                          <a:latin typeface="Cambria Math" panose="02040503050406030204" pitchFamily="18" charset="0"/>
                          <a:ea typeface="Times New Roman" panose="02020603050405020304" pitchFamily="18" charset="0"/>
                          <a:cs typeface="Times New Roman" panose="02020603050405020304" pitchFamily="18" charset="0"/>
                        </a:rPr>
                        <m:t>𝟐</m:t>
                      </m:r>
                      <m:r>
                        <a:rPr lang="es-ES" b="1"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ES" b="1" i="1">
                              <a:latin typeface="Cambria Math" panose="02040503050406030204" pitchFamily="18" charset="0"/>
                              <a:ea typeface="Times New Roman" panose="02020603050405020304" pitchFamily="18" charset="0"/>
                              <a:cs typeface="Times New Roman" panose="02020603050405020304" pitchFamily="18" charset="0"/>
                            </a:rPr>
                          </m:ctrlPr>
                        </m:sSubPr>
                        <m:e>
                          <m:r>
                            <a:rPr lang="es-ES" b="1" i="1">
                              <a:latin typeface="Cambria Math" panose="02040503050406030204" pitchFamily="18" charset="0"/>
                              <a:ea typeface="Times New Roman" panose="02020603050405020304" pitchFamily="18" charset="0"/>
                              <a:cs typeface="Times New Roman" panose="02020603050405020304" pitchFamily="18" charset="0"/>
                            </a:rPr>
                            <m:t>𝝃</m:t>
                          </m:r>
                        </m:e>
                        <m:sub>
                          <m:r>
                            <a:rPr lang="es-ES" b="1" i="1">
                              <a:latin typeface="Cambria Math" panose="02040503050406030204" pitchFamily="18" charset="0"/>
                              <a:ea typeface="Times New Roman" panose="02020603050405020304" pitchFamily="18" charset="0"/>
                              <a:cs typeface="Times New Roman" panose="02020603050405020304" pitchFamily="18" charset="0"/>
                            </a:rPr>
                            <m:t>𝒔</m:t>
                          </m:r>
                        </m:sub>
                      </m:sSub>
                      <m:r>
                        <a:rPr lang="es-ES" b="1"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ES" b="1" i="1">
                              <a:latin typeface="Cambria Math" panose="02040503050406030204" pitchFamily="18" charset="0"/>
                              <a:ea typeface="Times New Roman" panose="02020603050405020304" pitchFamily="18" charset="0"/>
                              <a:cs typeface="Times New Roman" panose="02020603050405020304" pitchFamily="18" charset="0"/>
                            </a:rPr>
                          </m:ctrlPr>
                        </m:sSubPr>
                        <m:e>
                          <m:r>
                            <a:rPr lang="es-ES" b="1" i="1">
                              <a:latin typeface="Cambria Math" panose="02040503050406030204" pitchFamily="18" charset="0"/>
                              <a:ea typeface="Times New Roman" panose="02020603050405020304" pitchFamily="18" charset="0"/>
                              <a:cs typeface="Times New Roman" panose="02020603050405020304" pitchFamily="18" charset="0"/>
                            </a:rPr>
                            <m:t>𝝎</m:t>
                          </m:r>
                        </m:e>
                        <m:sub>
                          <m:r>
                            <a:rPr lang="es-ES" b="1" i="1">
                              <a:latin typeface="Cambria Math" panose="02040503050406030204" pitchFamily="18" charset="0"/>
                              <a:ea typeface="Times New Roman" panose="02020603050405020304" pitchFamily="18" charset="0"/>
                              <a:cs typeface="Times New Roman" panose="02020603050405020304" pitchFamily="18" charset="0"/>
                            </a:rPr>
                            <m:t>𝒏𝒔</m:t>
                          </m:r>
                        </m:sub>
                      </m:sSub>
                      <m:sSub>
                        <m:sSubPr>
                          <m:ctrlPr>
                            <a:rPr lang="es-ES" b="1" i="1">
                              <a:latin typeface="Cambria Math" panose="02040503050406030204" pitchFamily="18" charset="0"/>
                              <a:ea typeface="Times New Roman" panose="02020603050405020304" pitchFamily="18" charset="0"/>
                              <a:cs typeface="Times New Roman" panose="02020603050405020304" pitchFamily="18" charset="0"/>
                            </a:rPr>
                          </m:ctrlPr>
                        </m:sSubPr>
                        <m:e>
                          <m:r>
                            <a:rPr lang="es-ES" b="1" i="1">
                              <a:latin typeface="Cambria Math" panose="02040503050406030204" pitchFamily="18" charset="0"/>
                              <a:ea typeface="Times New Roman" panose="02020603050405020304" pitchFamily="18" charset="0"/>
                              <a:cs typeface="Times New Roman" panose="02020603050405020304" pitchFamily="18" charset="0"/>
                            </a:rPr>
                            <m:t>𝑳</m:t>
                          </m:r>
                        </m:e>
                        <m:sub>
                          <m:r>
                            <a:rPr lang="es-ES" b="1" i="1">
                              <a:latin typeface="Cambria Math" panose="02040503050406030204" pitchFamily="18" charset="0"/>
                              <a:ea typeface="Times New Roman" panose="02020603050405020304" pitchFamily="18" charset="0"/>
                              <a:cs typeface="Times New Roman" panose="02020603050405020304" pitchFamily="18" charset="0"/>
                            </a:rPr>
                            <m:t>𝒙</m:t>
                          </m:r>
                        </m:sub>
                      </m:sSub>
                      <m:r>
                        <a:rPr lang="es-ES" b="1"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ES" b="1" i="1">
                              <a:latin typeface="Cambria Math" panose="02040503050406030204" pitchFamily="18" charset="0"/>
                              <a:ea typeface="Times New Roman" panose="02020603050405020304" pitchFamily="18" charset="0"/>
                              <a:cs typeface="Times New Roman" panose="02020603050405020304" pitchFamily="18" charset="0"/>
                            </a:rPr>
                          </m:ctrlPr>
                        </m:sSubPr>
                        <m:e>
                          <m:r>
                            <a:rPr lang="es-ES" b="1" i="1">
                              <a:latin typeface="Cambria Math" panose="02040503050406030204" pitchFamily="18" charset="0"/>
                              <a:ea typeface="Times New Roman" panose="02020603050405020304" pitchFamily="18" charset="0"/>
                              <a:cs typeface="Times New Roman" panose="02020603050405020304" pitchFamily="18" charset="0"/>
                            </a:rPr>
                            <m:t>𝑹</m:t>
                          </m:r>
                        </m:e>
                        <m:sub>
                          <m:r>
                            <a:rPr lang="es-ES" b="1" i="1">
                              <a:latin typeface="Cambria Math" panose="02040503050406030204" pitchFamily="18" charset="0"/>
                              <a:ea typeface="Times New Roman" panose="02020603050405020304" pitchFamily="18" charset="0"/>
                              <a:cs typeface="Times New Roman" panose="02020603050405020304" pitchFamily="18" charset="0"/>
                            </a:rPr>
                            <m:t>𝒔</m:t>
                          </m:r>
                        </m:sub>
                      </m:sSub>
                    </m:oMath>
                  </m:oMathPara>
                </a14:m>
                <a:endParaRPr lang="es-ES"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b="1" dirty="0">
                    <a:latin typeface="Calibri" panose="020F0502020204030204" pitchFamily="34" charset="0"/>
                    <a:ea typeface="Times New Roman" panose="02020603050405020304" pitchFamily="18" charset="0"/>
                    <a:cs typeface="Times New Roman" panose="02020603050405020304" pitchFamily="18" charset="0"/>
                  </a:rPr>
                  <a:t> </a:t>
                </a:r>
                <a:endParaRPr lang="es-ES"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s-ES" b="1" i="1">
                              <a:latin typeface="Cambria Math" panose="02040503050406030204" pitchFamily="18" charset="0"/>
                              <a:ea typeface="Times New Roman" panose="02020603050405020304" pitchFamily="18" charset="0"/>
                              <a:cs typeface="Times New Roman" panose="02020603050405020304" pitchFamily="18" charset="0"/>
                            </a:rPr>
                          </m:ctrlPr>
                        </m:sSubPr>
                        <m:e>
                          <m:r>
                            <a:rPr lang="es-ES" b="1" i="1">
                              <a:latin typeface="Cambria Math" panose="02040503050406030204" pitchFamily="18" charset="0"/>
                              <a:ea typeface="Times New Roman" panose="02020603050405020304" pitchFamily="18" charset="0"/>
                              <a:cs typeface="Times New Roman" panose="02020603050405020304" pitchFamily="18" charset="0"/>
                            </a:rPr>
                            <m:t>𝑲</m:t>
                          </m:r>
                        </m:e>
                        <m:sub>
                          <m:r>
                            <a:rPr lang="es-ES" b="1" i="1">
                              <a:latin typeface="Cambria Math" panose="02040503050406030204" pitchFamily="18" charset="0"/>
                              <a:ea typeface="Times New Roman" panose="02020603050405020304" pitchFamily="18" charset="0"/>
                              <a:cs typeface="Times New Roman" panose="02020603050405020304" pitchFamily="18" charset="0"/>
                            </a:rPr>
                            <m:t>𝒊</m:t>
                          </m:r>
                        </m:sub>
                      </m:sSub>
                      <m:r>
                        <a:rPr lang="es-ES" b="1"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s-ES" b="1" i="1">
                              <a:latin typeface="Cambria Math" panose="02040503050406030204" pitchFamily="18" charset="0"/>
                              <a:ea typeface="Times New Roman" panose="02020603050405020304" pitchFamily="18" charset="0"/>
                              <a:cs typeface="Times New Roman" panose="02020603050405020304" pitchFamily="18" charset="0"/>
                            </a:rPr>
                          </m:ctrlPr>
                        </m:sSubSupPr>
                        <m:e>
                          <m:r>
                            <a:rPr lang="es-ES" b="1" i="1">
                              <a:latin typeface="Cambria Math" panose="02040503050406030204" pitchFamily="18" charset="0"/>
                              <a:ea typeface="Times New Roman" panose="02020603050405020304" pitchFamily="18" charset="0"/>
                              <a:cs typeface="Times New Roman" panose="02020603050405020304" pitchFamily="18" charset="0"/>
                            </a:rPr>
                            <m:t>𝝎</m:t>
                          </m:r>
                        </m:e>
                        <m:sub>
                          <m:r>
                            <a:rPr lang="es-ES" b="1" i="1">
                              <a:latin typeface="Cambria Math" panose="02040503050406030204" pitchFamily="18" charset="0"/>
                              <a:ea typeface="Times New Roman" panose="02020603050405020304" pitchFamily="18" charset="0"/>
                              <a:cs typeface="Times New Roman" panose="02020603050405020304" pitchFamily="18" charset="0"/>
                            </a:rPr>
                            <m:t>𝒏𝒔</m:t>
                          </m:r>
                        </m:sub>
                        <m:sup>
                          <m:r>
                            <a:rPr lang="es-ES" b="1" i="1">
                              <a:latin typeface="Cambria Math" panose="02040503050406030204" pitchFamily="18" charset="0"/>
                              <a:ea typeface="Times New Roman" panose="02020603050405020304" pitchFamily="18" charset="0"/>
                              <a:cs typeface="Times New Roman" panose="02020603050405020304" pitchFamily="18" charset="0"/>
                            </a:rPr>
                            <m:t>𝟐</m:t>
                          </m:r>
                        </m:sup>
                      </m:sSubSup>
                      <m:sSub>
                        <m:sSubPr>
                          <m:ctrlPr>
                            <a:rPr lang="es-ES" b="1" i="1">
                              <a:latin typeface="Cambria Math" panose="02040503050406030204" pitchFamily="18" charset="0"/>
                              <a:ea typeface="Times New Roman" panose="02020603050405020304" pitchFamily="18" charset="0"/>
                              <a:cs typeface="Times New Roman" panose="02020603050405020304" pitchFamily="18" charset="0"/>
                            </a:rPr>
                          </m:ctrlPr>
                        </m:sSubPr>
                        <m:e>
                          <m:r>
                            <a:rPr lang="es-ES" b="1" i="1">
                              <a:latin typeface="Cambria Math" panose="02040503050406030204" pitchFamily="18" charset="0"/>
                              <a:ea typeface="Times New Roman" panose="02020603050405020304" pitchFamily="18" charset="0"/>
                              <a:cs typeface="Times New Roman" panose="02020603050405020304" pitchFamily="18" charset="0"/>
                            </a:rPr>
                            <m:t>𝑳</m:t>
                          </m:r>
                        </m:e>
                        <m:sub>
                          <m:r>
                            <a:rPr lang="es-ES" b="1" i="1">
                              <a:latin typeface="Cambria Math" panose="02040503050406030204" pitchFamily="18" charset="0"/>
                              <a:ea typeface="Times New Roman" panose="02020603050405020304" pitchFamily="18" charset="0"/>
                              <a:cs typeface="Times New Roman" panose="02020603050405020304" pitchFamily="18" charset="0"/>
                            </a:rPr>
                            <m:t>𝒙</m:t>
                          </m:r>
                        </m:sub>
                      </m:sSub>
                    </m:oMath>
                  </m:oMathPara>
                </a14:m>
                <a:endParaRPr lang="es-ES"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E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dirty="0">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s-ES" i="1">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s-ES">
                            <a:latin typeface="Cambria Math" panose="02040503050406030204" pitchFamily="18" charset="0"/>
                            <a:ea typeface="Times New Roman" panose="02020603050405020304" pitchFamily="18" charset="0"/>
                            <a:cs typeface="Times New Roman" panose="02020603050405020304" pitchFamily="18" charset="0"/>
                          </a:rPr>
                          <m:t>ξ</m:t>
                        </m:r>
                      </m:e>
                      <m:sub>
                        <m:r>
                          <m:rPr>
                            <m:nor/>
                          </m:rPr>
                          <a:rPr lang="es-ES">
                            <a:latin typeface="Cambria Math" panose="02040503050406030204" pitchFamily="18" charset="0"/>
                            <a:ea typeface="Times New Roman" panose="02020603050405020304" pitchFamily="18" charset="0"/>
                            <a:cs typeface="Times New Roman" panose="02020603050405020304" pitchFamily="18" charset="0"/>
                          </a:rPr>
                          <m:t>s</m:t>
                        </m:r>
                      </m:sub>
                    </m:sSub>
                    <m:r>
                      <a:rPr lang="es-ES" i="1">
                        <a:latin typeface="Cambria Math" panose="02040503050406030204" pitchFamily="18" charset="0"/>
                        <a:ea typeface="Times New Roman" panose="02020603050405020304" pitchFamily="18" charset="0"/>
                        <a:cs typeface="Times New Roman" panose="02020603050405020304" pitchFamily="18" charset="0"/>
                      </a:rPr>
                      <m:t>=</m:t>
                    </m:r>
                    <m:rad>
                      <m:radPr>
                        <m:degHide m:val="on"/>
                        <m:ctrlPr>
                          <a:rPr lang="es-ES" i="1">
                            <a:latin typeface="Cambria Math" panose="02040503050406030204" pitchFamily="18" charset="0"/>
                            <a:ea typeface="Times New Roman" panose="02020603050405020304" pitchFamily="18" charset="0"/>
                            <a:cs typeface="Times New Roman" panose="02020603050405020304" pitchFamily="18" charset="0"/>
                          </a:rPr>
                        </m:ctrlPr>
                      </m:radPr>
                      <m:deg/>
                      <m:e>
                        <m:f>
                          <m:fPr>
                            <m:ctrlPr>
                              <a:rPr lang="es-ES" i="1">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lang="es-ES" i="1">
                                    <a:latin typeface="Cambria Math" panose="02040503050406030204" pitchFamily="18" charset="0"/>
                                    <a:ea typeface="Times New Roman" panose="02020603050405020304" pitchFamily="18" charset="0"/>
                                    <a:cs typeface="Times New Roman" panose="02020603050405020304" pitchFamily="18" charset="0"/>
                                  </a:rPr>
                                </m:ctrlPr>
                              </m:sSupPr>
                              <m:e>
                                <m:r>
                                  <m:rPr>
                                    <m:nor/>
                                  </m:rPr>
                                  <a:rPr lang="es-ES">
                                    <a:latin typeface="Cambria Math" panose="02040503050406030204" pitchFamily="18" charset="0"/>
                                    <a:ea typeface="Times New Roman" panose="02020603050405020304" pitchFamily="18" charset="0"/>
                                    <a:cs typeface="Times New Roman" panose="02020603050405020304" pitchFamily="18" charset="0"/>
                                  </a:rPr>
                                  <m:t>In</m:t>
                                </m:r>
                              </m:e>
                              <m:sup>
                                <m:r>
                                  <a:rPr lang="es-ES" i="1">
                                    <a:latin typeface="Cambria Math" panose="02040503050406030204" pitchFamily="18" charset="0"/>
                                    <a:ea typeface="Times New Roman" panose="02020603050405020304" pitchFamily="18" charset="0"/>
                                    <a:cs typeface="Times New Roman" panose="02020603050405020304" pitchFamily="18" charset="0"/>
                                  </a:rPr>
                                  <m:t>2</m:t>
                                </m:r>
                              </m:sup>
                            </m:sSup>
                            <m:d>
                              <m:dPr>
                                <m:ctrlPr>
                                  <a:rPr lang="es-ES" i="1">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s-ES" i="1">
                                        <a:latin typeface="Cambria Math" panose="02040503050406030204" pitchFamily="18" charset="0"/>
                                        <a:ea typeface="Times New Roman" panose="02020603050405020304" pitchFamily="18" charset="0"/>
                                        <a:cs typeface="Times New Roman" panose="02020603050405020304" pitchFamily="18" charset="0"/>
                                      </a:rPr>
                                    </m:ctrlPr>
                                  </m:sSubPr>
                                  <m:e>
                                    <m:r>
                                      <a:rPr lang="es-ES" i="1">
                                        <a:latin typeface="Cambria Math" panose="02040503050406030204" pitchFamily="18" charset="0"/>
                                        <a:ea typeface="Times New Roman" panose="02020603050405020304" pitchFamily="18" charset="0"/>
                                        <a:cs typeface="Times New Roman" panose="02020603050405020304" pitchFamily="18" charset="0"/>
                                      </a:rPr>
                                      <m:t>𝑀</m:t>
                                    </m:r>
                                  </m:e>
                                  <m:sub>
                                    <m:r>
                                      <m:rPr>
                                        <m:nor/>
                                      </m:rPr>
                                      <a:rPr lang="es-ES">
                                        <a:latin typeface="Cambria Math" panose="02040503050406030204" pitchFamily="18" charset="0"/>
                                        <a:ea typeface="Times New Roman" panose="02020603050405020304" pitchFamily="18" charset="0"/>
                                        <a:cs typeface="Times New Roman" panose="02020603050405020304" pitchFamily="18" charset="0"/>
                                      </a:rPr>
                                      <m:t>p</m:t>
                                    </m:r>
                                  </m:sub>
                                </m:sSub>
                              </m:e>
                            </m:d>
                          </m:num>
                          <m:den>
                            <m:sSup>
                              <m:sSupPr>
                                <m:ctrlPr>
                                  <a:rPr lang="es-ES" i="1">
                                    <a:latin typeface="Cambria Math" panose="02040503050406030204" pitchFamily="18" charset="0"/>
                                    <a:ea typeface="Times New Roman" panose="02020603050405020304" pitchFamily="18" charset="0"/>
                                    <a:cs typeface="Times New Roman" panose="02020603050405020304" pitchFamily="18" charset="0"/>
                                  </a:rPr>
                                </m:ctrlPr>
                              </m:sSupPr>
                              <m:e>
                                <m:r>
                                  <m:rPr>
                                    <m:sty m:val="p"/>
                                  </m:rPr>
                                  <a:rPr lang="es-ES">
                                    <a:latin typeface="Cambria Math" panose="02040503050406030204" pitchFamily="18" charset="0"/>
                                    <a:ea typeface="Times New Roman" panose="02020603050405020304" pitchFamily="18" charset="0"/>
                                    <a:cs typeface="Times New Roman" panose="02020603050405020304" pitchFamily="18" charset="0"/>
                                  </a:rPr>
                                  <m:t>π</m:t>
                                </m:r>
                              </m:e>
                              <m:sup>
                                <m:r>
                                  <a:rPr lang="es-ES" i="1">
                                    <a:latin typeface="Cambria Math" panose="02040503050406030204" pitchFamily="18" charset="0"/>
                                    <a:ea typeface="Times New Roman" panose="02020603050405020304" pitchFamily="18" charset="0"/>
                                    <a:cs typeface="Times New Roman" panose="02020603050405020304" pitchFamily="18" charset="0"/>
                                  </a:rPr>
                                  <m:t>2</m:t>
                                </m:r>
                              </m:sup>
                            </m:sSup>
                            <m:r>
                              <a:rPr lang="es-ES"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s-ES" i="1">
                                    <a:latin typeface="Cambria Math" panose="02040503050406030204" pitchFamily="18" charset="0"/>
                                    <a:ea typeface="Times New Roman" panose="02020603050405020304" pitchFamily="18" charset="0"/>
                                    <a:cs typeface="Times New Roman" panose="02020603050405020304" pitchFamily="18" charset="0"/>
                                  </a:rPr>
                                </m:ctrlPr>
                              </m:sSupPr>
                              <m:e>
                                <m:r>
                                  <m:rPr>
                                    <m:nor/>
                                  </m:rPr>
                                  <a:rPr lang="es-ES">
                                    <a:latin typeface="Cambria Math" panose="02040503050406030204" pitchFamily="18" charset="0"/>
                                    <a:ea typeface="Times New Roman" panose="02020603050405020304" pitchFamily="18" charset="0"/>
                                    <a:cs typeface="Times New Roman" panose="02020603050405020304" pitchFamily="18" charset="0"/>
                                  </a:rPr>
                                  <m:t>In</m:t>
                                </m:r>
                              </m:e>
                              <m:sup>
                                <m:r>
                                  <a:rPr lang="es-ES" i="1">
                                    <a:latin typeface="Cambria Math" panose="02040503050406030204" pitchFamily="18" charset="0"/>
                                    <a:ea typeface="Times New Roman" panose="02020603050405020304" pitchFamily="18" charset="0"/>
                                    <a:cs typeface="Times New Roman" panose="02020603050405020304" pitchFamily="18" charset="0"/>
                                  </a:rPr>
                                  <m:t>2</m:t>
                                </m:r>
                              </m:sup>
                            </m:sSup>
                            <m:d>
                              <m:dPr>
                                <m:ctrlPr>
                                  <a:rPr lang="es-ES" i="1">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s-ES" i="1">
                                        <a:latin typeface="Cambria Math" panose="02040503050406030204" pitchFamily="18" charset="0"/>
                                        <a:ea typeface="Times New Roman" panose="02020603050405020304" pitchFamily="18" charset="0"/>
                                        <a:cs typeface="Times New Roman" panose="02020603050405020304" pitchFamily="18" charset="0"/>
                                      </a:rPr>
                                    </m:ctrlPr>
                                  </m:sSubPr>
                                  <m:e>
                                    <m:r>
                                      <a:rPr lang="es-ES" i="1">
                                        <a:latin typeface="Cambria Math" panose="02040503050406030204" pitchFamily="18" charset="0"/>
                                        <a:ea typeface="Times New Roman" panose="02020603050405020304" pitchFamily="18" charset="0"/>
                                        <a:cs typeface="Times New Roman" panose="02020603050405020304" pitchFamily="18" charset="0"/>
                                      </a:rPr>
                                      <m:t>𝑀</m:t>
                                    </m:r>
                                  </m:e>
                                  <m:sub>
                                    <m:r>
                                      <m:rPr>
                                        <m:nor/>
                                      </m:rPr>
                                      <a:rPr lang="es-ES">
                                        <a:latin typeface="Cambria Math" panose="02040503050406030204" pitchFamily="18" charset="0"/>
                                        <a:ea typeface="Times New Roman" panose="02020603050405020304" pitchFamily="18" charset="0"/>
                                        <a:cs typeface="Times New Roman" panose="02020603050405020304" pitchFamily="18" charset="0"/>
                                      </a:rPr>
                                      <m:t>p</m:t>
                                    </m:r>
                                  </m:sub>
                                </m:sSub>
                              </m:e>
                            </m:d>
                          </m:den>
                        </m:f>
                      </m:e>
                    </m:rad>
                  </m:oMath>
                </a14:m>
                <a:endParaRPr lang="es-E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ea typeface="Times New Roman" panose="02020603050405020304" pitchFamily="18" charset="0"/>
                              <a:cs typeface="Times New Roman" panose="02020603050405020304" pitchFamily="18" charset="0"/>
                            </a:rPr>
                          </m:ctrlPr>
                        </m:sSubPr>
                        <m:e>
                          <m:r>
                            <a:rPr lang="es-ES" i="1">
                              <a:latin typeface="Cambria Math" panose="02040503050406030204" pitchFamily="18" charset="0"/>
                              <a:ea typeface="Times New Roman" panose="02020603050405020304" pitchFamily="18" charset="0"/>
                              <a:cs typeface="Times New Roman" panose="02020603050405020304" pitchFamily="18" charset="0"/>
                            </a:rPr>
                            <m:t>𝑡</m:t>
                          </m:r>
                        </m:e>
                        <m:sub>
                          <m:r>
                            <m:rPr>
                              <m:nor/>
                            </m:rPr>
                            <a:rPr lang="es-ES">
                              <a:latin typeface="Cambria Math" panose="02040503050406030204" pitchFamily="18" charset="0"/>
                              <a:ea typeface="Times New Roman" panose="02020603050405020304" pitchFamily="18" charset="0"/>
                              <a:cs typeface="Times New Roman" panose="02020603050405020304" pitchFamily="18" charset="0"/>
                            </a:rPr>
                            <m:t>s</m:t>
                          </m:r>
                        </m:sub>
                      </m:sSub>
                      <m:d>
                        <m:dPr>
                          <m:ctrlPr>
                            <a:rPr lang="es-ES" i="1">
                              <a:latin typeface="Cambria Math" panose="02040503050406030204" pitchFamily="18" charset="0"/>
                              <a:ea typeface="Times New Roman" panose="02020603050405020304" pitchFamily="18" charset="0"/>
                              <a:cs typeface="Times New Roman" panose="02020603050405020304" pitchFamily="18" charset="0"/>
                            </a:rPr>
                          </m:ctrlPr>
                        </m:dPr>
                        <m:e>
                          <m:r>
                            <a:rPr lang="es-ES" i="1" smtClean="0">
                              <a:latin typeface="Cambria Math" panose="02040503050406030204" pitchFamily="18" charset="0"/>
                              <a:ea typeface="Times New Roman" panose="02020603050405020304" pitchFamily="18" charset="0"/>
                              <a:cs typeface="Times New Roman" panose="02020603050405020304" pitchFamily="18" charset="0"/>
                            </a:rPr>
                            <m:t>5%</m:t>
                          </m:r>
                        </m:e>
                      </m:d>
                      <m:r>
                        <a:rPr lang="es-ES" i="1">
                          <a:latin typeface="Cambria Math" panose="02040503050406030204" pitchFamily="18" charset="0"/>
                          <a:ea typeface="Times New Roman" panose="02020603050405020304" pitchFamily="18" charset="0"/>
                          <a:cs typeface="Times New Roman" panose="02020603050405020304" pitchFamily="18" charset="0"/>
                        </a:rPr>
                        <m:t>=</m:t>
                      </m:r>
                      <m:f>
                        <m:fPr>
                          <m:ctrlPr>
                            <a:rPr lang="es-ES" i="1">
                              <a:latin typeface="Cambria Math" panose="02040503050406030204" pitchFamily="18" charset="0"/>
                              <a:ea typeface="Times New Roman" panose="02020603050405020304" pitchFamily="18" charset="0"/>
                              <a:cs typeface="Times New Roman" panose="02020603050405020304" pitchFamily="18" charset="0"/>
                            </a:rPr>
                          </m:ctrlPr>
                        </m:fPr>
                        <m:num>
                          <m:r>
                            <a:rPr lang="es-ES" i="1">
                              <a:latin typeface="Cambria Math" panose="02040503050406030204" pitchFamily="18" charset="0"/>
                              <a:ea typeface="Times New Roman" panose="02020603050405020304" pitchFamily="18" charset="0"/>
                              <a:cs typeface="Times New Roman" panose="02020603050405020304" pitchFamily="18" charset="0"/>
                            </a:rPr>
                            <m:t>3</m:t>
                          </m:r>
                        </m:num>
                        <m:den>
                          <m:sSub>
                            <m:sSubPr>
                              <m:ctrlPr>
                                <a:rPr lang="es-ES" i="1">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s-ES">
                                  <a:latin typeface="Cambria Math" panose="02040503050406030204" pitchFamily="18" charset="0"/>
                                  <a:ea typeface="Times New Roman" panose="02020603050405020304" pitchFamily="18" charset="0"/>
                                  <a:cs typeface="Times New Roman" panose="02020603050405020304" pitchFamily="18" charset="0"/>
                                </a:rPr>
                                <m:t>ξ</m:t>
                              </m:r>
                            </m:e>
                            <m:sub>
                              <m:r>
                                <m:rPr>
                                  <m:nor/>
                                </m:rPr>
                                <a:rPr lang="es-ES">
                                  <a:latin typeface="Cambria Math" panose="02040503050406030204" pitchFamily="18" charset="0"/>
                                  <a:ea typeface="Times New Roman" panose="02020603050405020304" pitchFamily="18" charset="0"/>
                                  <a:cs typeface="Times New Roman" panose="02020603050405020304" pitchFamily="18" charset="0"/>
                                </a:rPr>
                                <m:t>s</m:t>
                              </m:r>
                            </m:sub>
                          </m:sSub>
                          <m:sSub>
                            <m:sSubPr>
                              <m:ctrlPr>
                                <a:rPr lang="es-ES" i="1">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s-ES">
                                  <a:latin typeface="Cambria Math" panose="02040503050406030204" pitchFamily="18" charset="0"/>
                                  <a:ea typeface="Times New Roman" panose="02020603050405020304" pitchFamily="18" charset="0"/>
                                  <a:cs typeface="Times New Roman" panose="02020603050405020304" pitchFamily="18" charset="0"/>
                                </a:rPr>
                                <m:t>ω</m:t>
                              </m:r>
                            </m:e>
                            <m:sub>
                              <m:r>
                                <m:rPr>
                                  <m:nor/>
                                </m:rPr>
                                <a:rPr lang="es-ES">
                                  <a:latin typeface="Cambria Math" panose="02040503050406030204" pitchFamily="18" charset="0"/>
                                  <a:ea typeface="Times New Roman" panose="02020603050405020304" pitchFamily="18" charset="0"/>
                                  <a:cs typeface="Times New Roman" panose="02020603050405020304" pitchFamily="18" charset="0"/>
                                </a:rPr>
                                <m:t>ns</m:t>
                              </m:r>
                            </m:sub>
                          </m:sSub>
                        </m:den>
                      </m:f>
                    </m:oMath>
                  </m:oMathPara>
                </a14:m>
                <a:endParaRPr lang="es-ES"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Rectangle 2">
                <a:extLst>
                  <a:ext uri="{FF2B5EF4-FFF2-40B4-BE49-F238E27FC236}">
                    <a16:creationId xmlns:a16="http://schemas.microsoft.com/office/drawing/2014/main" id="{22B3B13E-222E-4F99-A207-0607C478387F}"/>
                  </a:ext>
                </a:extLst>
              </p:cNvPr>
              <p:cNvSpPr>
                <a:spLocks noRot="1" noChangeAspect="1" noMove="1" noResize="1" noEditPoints="1" noAdjustHandles="1" noChangeArrowheads="1" noChangeShapeType="1" noTextEdit="1"/>
              </p:cNvSpPr>
              <p:nvPr/>
            </p:nvSpPr>
            <p:spPr>
              <a:xfrm>
                <a:off x="2286000" y="2075597"/>
                <a:ext cx="4572000" cy="3798156"/>
              </a:xfrm>
              <a:prstGeom prst="rect">
                <a:avLst/>
              </a:prstGeom>
              <a:blipFill>
                <a:blip r:embed="rId3"/>
                <a:stretch>
                  <a:fillRect/>
                </a:stretch>
              </a:blipFill>
            </p:spPr>
            <p:txBody>
              <a:bodyPr/>
              <a:lstStyle/>
              <a:p>
                <a:r>
                  <a:rPr lang="es-ES">
                    <a:noFill/>
                  </a:rPr>
                  <a:t> </a:t>
                </a:r>
              </a:p>
            </p:txBody>
          </p:sp>
        </mc:Fallback>
      </mc:AlternateContent>
    </p:spTree>
    <p:extLst>
      <p:ext uri="{BB962C8B-B14F-4D97-AF65-F5344CB8AC3E}">
        <p14:creationId xmlns:p14="http://schemas.microsoft.com/office/powerpoint/2010/main" val="3495473720"/>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idor de peu de pàgina 8"/>
          <p:cNvSpPr>
            <a:spLocks noGrp="1"/>
          </p:cNvSpPr>
          <p:nvPr>
            <p:ph type="ftr" sz="quarter" idx="11"/>
          </p:nvPr>
        </p:nvSpPr>
        <p:spPr/>
        <p:txBody>
          <a:bodyPr/>
          <a:lstStyle/>
          <a:p>
            <a:pPr defTabSz="844083"/>
            <a:r>
              <a:rPr lang="ca-ES">
                <a:solidFill>
                  <a:prstClr val="black">
                    <a:tint val="75000"/>
                  </a:prstClr>
                </a:solidFill>
                <a:latin typeface="Calibri"/>
              </a:rPr>
              <a:t>PMSM motor control</a:t>
            </a:r>
          </a:p>
        </p:txBody>
      </p:sp>
      <p:sp>
        <p:nvSpPr>
          <p:cNvPr id="22" name="Contenidor de contingut 2">
            <a:extLst>
              <a:ext uri="{FF2B5EF4-FFF2-40B4-BE49-F238E27FC236}">
                <a16:creationId xmlns:a16="http://schemas.microsoft.com/office/drawing/2014/main" id="{2981AD2C-85BE-4C78-B414-0286ECDF0713}"/>
              </a:ext>
            </a:extLst>
          </p:cNvPr>
          <p:cNvSpPr>
            <a:spLocks noGrp="1"/>
          </p:cNvSpPr>
          <p:nvPr>
            <p:ph idx="1"/>
          </p:nvPr>
        </p:nvSpPr>
        <p:spPr>
          <a:xfrm>
            <a:off x="332308" y="1593000"/>
            <a:ext cx="8307692" cy="4320000"/>
          </a:xfrm>
        </p:spPr>
        <p:txBody>
          <a:bodyPr>
            <a:normAutofit/>
          </a:bodyPr>
          <a:lstStyle/>
          <a:p>
            <a:pPr marL="422041" indent="0">
              <a:buNone/>
            </a:pPr>
            <a:r>
              <a:rPr lang="en-GB" sz="2585" dirty="0"/>
              <a:t>Current control tuning – Response Comparison</a:t>
            </a:r>
          </a:p>
          <a:p>
            <a:pPr marL="0" indent="0">
              <a:buNone/>
            </a:pPr>
            <a:endParaRPr lang="en-GB" sz="2585" dirty="0"/>
          </a:p>
          <a:p>
            <a:pPr marL="0" indent="0">
              <a:buNone/>
            </a:pPr>
            <a:endParaRPr lang="en-GB" sz="2585" dirty="0"/>
          </a:p>
          <a:p>
            <a:pPr marL="0" indent="0">
              <a:buNone/>
            </a:pPr>
            <a:endParaRPr lang="en-GB" sz="2585" dirty="0"/>
          </a:p>
          <a:p>
            <a:pPr marL="0" indent="0">
              <a:buNone/>
            </a:pPr>
            <a:endParaRPr lang="en-GB" sz="2585" dirty="0"/>
          </a:p>
        </p:txBody>
      </p:sp>
      <p:sp>
        <p:nvSpPr>
          <p:cNvPr id="5" name="Títol 1">
            <a:extLst>
              <a:ext uri="{FF2B5EF4-FFF2-40B4-BE49-F238E27FC236}">
                <a16:creationId xmlns:a16="http://schemas.microsoft.com/office/drawing/2014/main" id="{4A90FA5B-32B3-473A-8609-00834D2E3369}"/>
              </a:ext>
            </a:extLst>
          </p:cNvPr>
          <p:cNvSpPr txBox="1">
            <a:spLocks/>
          </p:cNvSpPr>
          <p:nvPr/>
        </p:nvSpPr>
        <p:spPr>
          <a:xfrm>
            <a:off x="332308" y="596077"/>
            <a:ext cx="8307692" cy="996923"/>
          </a:xfrm>
          <a:prstGeom prst="rect">
            <a:avLst/>
          </a:prstGeom>
        </p:spPr>
        <p:txBody>
          <a:bodyPr vert="horz" lIns="84406" tIns="42203" rIns="84406" bIns="42203"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4062" dirty="0">
                <a:solidFill>
                  <a:schemeClr val="bg1">
                    <a:lumMod val="75000"/>
                  </a:schemeClr>
                </a:solidFill>
              </a:rPr>
              <a:t>PMSM Vector Current Control</a:t>
            </a:r>
          </a:p>
        </p:txBody>
      </p:sp>
      <p:sp>
        <p:nvSpPr>
          <p:cNvPr id="4" name="Slide Number Placeholder 3">
            <a:extLst>
              <a:ext uri="{FF2B5EF4-FFF2-40B4-BE49-F238E27FC236}">
                <a16:creationId xmlns:a16="http://schemas.microsoft.com/office/drawing/2014/main" id="{4F6630F3-7169-4608-89F8-FE4640507FCE}"/>
              </a:ext>
            </a:extLst>
          </p:cNvPr>
          <p:cNvSpPr>
            <a:spLocks noGrp="1"/>
          </p:cNvSpPr>
          <p:nvPr>
            <p:ph type="sldNum" sz="quarter" idx="12"/>
          </p:nvPr>
        </p:nvSpPr>
        <p:spPr/>
        <p:txBody>
          <a:bodyPr/>
          <a:lstStyle/>
          <a:p>
            <a:fld id="{AC73A611-7CB3-407B-8955-E73429FEB09D}" type="slidenum">
              <a:rPr lang="ca-ES" smtClean="0"/>
              <a:pPr/>
              <a:t>69</a:t>
            </a:fld>
            <a:endParaRPr lang="ca-ES" dirty="0"/>
          </a:p>
        </p:txBody>
      </p:sp>
      <p:pic>
        <p:nvPicPr>
          <p:cNvPr id="2" name="Imatge 1">
            <a:extLst>
              <a:ext uri="{FF2B5EF4-FFF2-40B4-BE49-F238E27FC236}">
                <a16:creationId xmlns:a16="http://schemas.microsoft.com/office/drawing/2014/main" id="{0B2A4F81-D5AA-4BDF-9889-A94DDD250F96}"/>
              </a:ext>
            </a:extLst>
          </p:cNvPr>
          <p:cNvPicPr>
            <a:picLocks noChangeAspect="1"/>
          </p:cNvPicPr>
          <p:nvPr/>
        </p:nvPicPr>
        <p:blipFill>
          <a:blip r:embed="rId2"/>
          <a:stretch>
            <a:fillRect/>
          </a:stretch>
        </p:blipFill>
        <p:spPr>
          <a:xfrm>
            <a:off x="694317" y="2123022"/>
            <a:ext cx="7418185" cy="3703306"/>
          </a:xfrm>
          <a:prstGeom prst="rect">
            <a:avLst/>
          </a:prstGeom>
        </p:spPr>
      </p:pic>
    </p:spTree>
    <p:extLst>
      <p:ext uri="{BB962C8B-B14F-4D97-AF65-F5344CB8AC3E}">
        <p14:creationId xmlns:p14="http://schemas.microsoft.com/office/powerpoint/2010/main" val="4090369388"/>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Título"/>
          <p:cNvSpPr>
            <a:spLocks noGrp="1"/>
          </p:cNvSpPr>
          <p:nvPr>
            <p:ph type="title"/>
          </p:nvPr>
        </p:nvSpPr>
        <p:spPr/>
        <p:txBody>
          <a:bodyPr>
            <a:normAutofit/>
          </a:bodyPr>
          <a:lstStyle/>
          <a:p>
            <a:r>
              <a:rPr lang="en-GB" noProof="0" dirty="0">
                <a:solidFill>
                  <a:schemeClr val="bg1">
                    <a:lumMod val="75000"/>
                  </a:schemeClr>
                </a:solidFill>
              </a:rPr>
              <a:t>Electrical and Torque equations</a:t>
            </a:r>
          </a:p>
        </p:txBody>
      </p:sp>
      <p:graphicFrame>
        <p:nvGraphicFramePr>
          <p:cNvPr id="5" name="Table 4">
            <a:extLst>
              <a:ext uri="{FF2B5EF4-FFF2-40B4-BE49-F238E27FC236}">
                <a16:creationId xmlns:a16="http://schemas.microsoft.com/office/drawing/2014/main" id="{08E095E0-B3DB-41CB-A91E-F2DCF5A34065}"/>
              </a:ext>
            </a:extLst>
          </p:cNvPr>
          <p:cNvGraphicFramePr>
            <a:graphicFrameLocks noGrp="1"/>
          </p:cNvGraphicFramePr>
          <p:nvPr>
            <p:extLst/>
          </p:nvPr>
        </p:nvGraphicFramePr>
        <p:xfrm>
          <a:off x="332308" y="1924145"/>
          <a:ext cx="6740769" cy="343486"/>
        </p:xfrm>
        <a:graphic>
          <a:graphicData uri="http://schemas.openxmlformats.org/drawingml/2006/table">
            <a:tbl>
              <a:tblPr firstRow="1" bandRow="1">
                <a:tableStyleId>{5940675A-B579-460E-94D1-54222C63F5DA}</a:tableStyleId>
              </a:tblPr>
              <a:tblGrid>
                <a:gridCol w="2372232">
                  <a:extLst>
                    <a:ext uri="{9D8B030D-6E8A-4147-A177-3AD203B41FA5}">
                      <a16:colId xmlns:a16="http://schemas.microsoft.com/office/drawing/2014/main" val="3054657908"/>
                    </a:ext>
                  </a:extLst>
                </a:gridCol>
                <a:gridCol w="4368537">
                  <a:extLst>
                    <a:ext uri="{9D8B030D-6E8A-4147-A177-3AD203B41FA5}">
                      <a16:colId xmlns:a16="http://schemas.microsoft.com/office/drawing/2014/main" val="4066210342"/>
                    </a:ext>
                  </a:extLst>
                </a:gridCol>
              </a:tblGrid>
              <a:tr h="342314">
                <a:tc>
                  <a:txBody>
                    <a:bodyPr/>
                    <a:lstStyle/>
                    <a:p>
                      <a:r>
                        <a:rPr lang="en-GB" sz="1700" dirty="0"/>
                        <a:t>Electrical equations</a:t>
                      </a:r>
                    </a:p>
                  </a:txBody>
                  <a:tcPr marL="84406" marR="84406" marT="42203" marB="42203">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sz="1700" dirty="0"/>
                    </a:p>
                  </a:txBody>
                  <a:tcPr marL="84406" marR="84406" marT="42203" marB="42203">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28383735"/>
                  </a:ext>
                </a:extLst>
              </a:tr>
            </a:tbl>
          </a:graphicData>
        </a:graphic>
      </p:graphicFrame>
      <p:sp>
        <p:nvSpPr>
          <p:cNvPr id="7" name="Content Placeholder 3">
            <a:extLst>
              <a:ext uri="{FF2B5EF4-FFF2-40B4-BE49-F238E27FC236}">
                <a16:creationId xmlns:a16="http://schemas.microsoft.com/office/drawing/2014/main" id="{1B999EBD-3DF2-4A56-A42D-0B004A657200}"/>
              </a:ext>
            </a:extLst>
          </p:cNvPr>
          <p:cNvSpPr>
            <a:spLocks noGrp="1"/>
          </p:cNvSpPr>
          <p:nvPr>
            <p:ph idx="1"/>
          </p:nvPr>
        </p:nvSpPr>
        <p:spPr>
          <a:xfrm>
            <a:off x="332308" y="1493307"/>
            <a:ext cx="8307692" cy="498462"/>
          </a:xfrm>
        </p:spPr>
        <p:txBody>
          <a:bodyPr>
            <a:normAutofit/>
          </a:bodyPr>
          <a:lstStyle/>
          <a:p>
            <a:pPr marL="0" indent="0">
              <a:buNone/>
            </a:pPr>
            <a:r>
              <a:rPr lang="en-GB" sz="1846" i="1" u="sng" dirty="0"/>
              <a:t>Transient mode</a:t>
            </a:r>
            <a:endParaRPr lang="en-GB" sz="1846" i="1" u="sng" dirty="0">
              <a:sym typeface="Wingdings" panose="05000000000000000000" pitchFamily="2" charset="2"/>
            </a:endParaRPr>
          </a:p>
          <a:p>
            <a:pPr lvl="1"/>
            <a:endParaRPr lang="en-GB" sz="1846" dirty="0"/>
          </a:p>
        </p:txBody>
      </p:sp>
      <p:graphicFrame>
        <p:nvGraphicFramePr>
          <p:cNvPr id="9" name="Table 8">
            <a:extLst>
              <a:ext uri="{FF2B5EF4-FFF2-40B4-BE49-F238E27FC236}">
                <a16:creationId xmlns:a16="http://schemas.microsoft.com/office/drawing/2014/main" id="{BA1408D2-6DB2-4E34-98C7-50DE7D6A5118}"/>
              </a:ext>
            </a:extLst>
          </p:cNvPr>
          <p:cNvGraphicFramePr>
            <a:graphicFrameLocks noGrp="1"/>
          </p:cNvGraphicFramePr>
          <p:nvPr>
            <p:extLst/>
          </p:nvPr>
        </p:nvGraphicFramePr>
        <p:xfrm>
          <a:off x="332308" y="4693751"/>
          <a:ext cx="6740769" cy="343486"/>
        </p:xfrm>
        <a:graphic>
          <a:graphicData uri="http://schemas.openxmlformats.org/drawingml/2006/table">
            <a:tbl>
              <a:tblPr firstRow="1" bandRow="1">
                <a:tableStyleId>{5940675A-B579-460E-94D1-54222C63F5DA}</a:tableStyleId>
              </a:tblPr>
              <a:tblGrid>
                <a:gridCol w="2372232">
                  <a:extLst>
                    <a:ext uri="{9D8B030D-6E8A-4147-A177-3AD203B41FA5}">
                      <a16:colId xmlns:a16="http://schemas.microsoft.com/office/drawing/2014/main" val="3675752695"/>
                    </a:ext>
                  </a:extLst>
                </a:gridCol>
                <a:gridCol w="4368537">
                  <a:extLst>
                    <a:ext uri="{9D8B030D-6E8A-4147-A177-3AD203B41FA5}">
                      <a16:colId xmlns:a16="http://schemas.microsoft.com/office/drawing/2014/main" val="732477094"/>
                    </a:ext>
                  </a:extLst>
                </a:gridCol>
              </a:tblGrid>
              <a:tr h="342314">
                <a:tc>
                  <a:txBody>
                    <a:bodyPr/>
                    <a:lstStyle/>
                    <a:p>
                      <a:r>
                        <a:rPr lang="en-GB" sz="1700" dirty="0"/>
                        <a:t>Electrical equations</a:t>
                      </a:r>
                    </a:p>
                  </a:txBody>
                  <a:tcPr marL="84406" marR="84406" marT="42203" marB="42203">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sz="1700" dirty="0"/>
                    </a:p>
                  </a:txBody>
                  <a:tcPr marL="84406" marR="84406" marT="42203" marB="42203">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28811169"/>
                  </a:ext>
                </a:extLst>
              </a:tr>
            </a:tbl>
          </a:graphicData>
        </a:graphic>
      </p:graphicFrame>
      <p:graphicFrame>
        <p:nvGraphicFramePr>
          <p:cNvPr id="8" name="Table 7">
            <a:extLst>
              <a:ext uri="{FF2B5EF4-FFF2-40B4-BE49-F238E27FC236}">
                <a16:creationId xmlns:a16="http://schemas.microsoft.com/office/drawing/2014/main" id="{3079B222-E4D2-47B6-A31E-329EA3CDF669}"/>
              </a:ext>
            </a:extLst>
          </p:cNvPr>
          <p:cNvGraphicFramePr>
            <a:graphicFrameLocks noGrp="1"/>
          </p:cNvGraphicFramePr>
          <p:nvPr>
            <p:extLst/>
          </p:nvPr>
        </p:nvGraphicFramePr>
        <p:xfrm>
          <a:off x="332308" y="5580692"/>
          <a:ext cx="6740769" cy="343486"/>
        </p:xfrm>
        <a:graphic>
          <a:graphicData uri="http://schemas.openxmlformats.org/drawingml/2006/table">
            <a:tbl>
              <a:tblPr firstRow="1" bandRow="1">
                <a:tableStyleId>{5940675A-B579-460E-94D1-54222C63F5DA}</a:tableStyleId>
              </a:tblPr>
              <a:tblGrid>
                <a:gridCol w="2372232">
                  <a:extLst>
                    <a:ext uri="{9D8B030D-6E8A-4147-A177-3AD203B41FA5}">
                      <a16:colId xmlns:a16="http://schemas.microsoft.com/office/drawing/2014/main" val="714802358"/>
                    </a:ext>
                  </a:extLst>
                </a:gridCol>
                <a:gridCol w="4368537">
                  <a:extLst>
                    <a:ext uri="{9D8B030D-6E8A-4147-A177-3AD203B41FA5}">
                      <a16:colId xmlns:a16="http://schemas.microsoft.com/office/drawing/2014/main" val="2736286860"/>
                    </a:ext>
                  </a:extLst>
                </a:gridCol>
              </a:tblGrid>
              <a:tr h="342314">
                <a:tc>
                  <a:txBody>
                    <a:bodyPr/>
                    <a:lstStyle/>
                    <a:p>
                      <a:r>
                        <a:rPr lang="en-GB" sz="1700" dirty="0"/>
                        <a:t>Torque equation</a:t>
                      </a:r>
                    </a:p>
                  </a:txBody>
                  <a:tcPr marL="84406" marR="84406" marT="42203" marB="42203">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sz="1700" dirty="0"/>
                    </a:p>
                  </a:txBody>
                  <a:tcPr marL="84406" marR="84406" marT="42203" marB="42203">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3902896"/>
                  </a:ext>
                </a:extLst>
              </a:tr>
            </a:tbl>
          </a:graphicData>
        </a:graphic>
      </p:graphicFrame>
      <p:sp>
        <p:nvSpPr>
          <p:cNvPr id="10" name="Content Placeholder 3">
            <a:extLst>
              <a:ext uri="{FF2B5EF4-FFF2-40B4-BE49-F238E27FC236}">
                <a16:creationId xmlns:a16="http://schemas.microsoft.com/office/drawing/2014/main" id="{5C288B2B-6A50-441E-A9F5-1EDB1FCA2E03}"/>
              </a:ext>
            </a:extLst>
          </p:cNvPr>
          <p:cNvSpPr txBox="1">
            <a:spLocks/>
          </p:cNvSpPr>
          <p:nvPr/>
        </p:nvSpPr>
        <p:spPr>
          <a:xfrm>
            <a:off x="332308" y="2967520"/>
            <a:ext cx="8307692" cy="498462"/>
          </a:xfrm>
          <a:prstGeom prst="rect">
            <a:avLst/>
          </a:prstGeom>
        </p:spPr>
        <p:txBody>
          <a:bodyPr vert="horz" lIns="84406" tIns="42203" rIns="84406" bIns="42203"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46" i="1" u="sng" dirty="0"/>
              <a:t>Steady-state mode</a:t>
            </a:r>
            <a:endParaRPr lang="en-GB" sz="1846" i="1" u="sng" dirty="0">
              <a:sym typeface="Wingdings" panose="05000000000000000000" pitchFamily="2" charset="2"/>
            </a:endParaRPr>
          </a:p>
          <a:p>
            <a:pPr lvl="1"/>
            <a:endParaRPr lang="en-GB" sz="1846" dirty="0"/>
          </a:p>
        </p:txBody>
      </p:sp>
      <p:sp>
        <p:nvSpPr>
          <p:cNvPr id="11" name="Content Placeholder 3">
            <a:extLst>
              <a:ext uri="{FF2B5EF4-FFF2-40B4-BE49-F238E27FC236}">
                <a16:creationId xmlns:a16="http://schemas.microsoft.com/office/drawing/2014/main" id="{3EFACB5F-4B3A-4E37-B84B-A343B1ECAA14}"/>
              </a:ext>
            </a:extLst>
          </p:cNvPr>
          <p:cNvSpPr txBox="1">
            <a:spLocks/>
          </p:cNvSpPr>
          <p:nvPr/>
        </p:nvSpPr>
        <p:spPr>
          <a:xfrm>
            <a:off x="332308" y="4240898"/>
            <a:ext cx="8307692" cy="498462"/>
          </a:xfrm>
          <a:prstGeom prst="rect">
            <a:avLst/>
          </a:prstGeom>
          <a:ln>
            <a:noFill/>
          </a:ln>
        </p:spPr>
        <p:txBody>
          <a:bodyPr vert="horz" lIns="84406" tIns="42203" rIns="84406" bIns="42203"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46" i="1" u="sng" dirty="0"/>
              <a:t>Steady-state mode at high speeds</a:t>
            </a:r>
            <a:endParaRPr lang="en-GB" sz="1846" i="1" u="sng" dirty="0">
              <a:sym typeface="Wingdings" panose="05000000000000000000" pitchFamily="2" charset="2"/>
            </a:endParaRPr>
          </a:p>
          <a:p>
            <a:pPr lvl="1"/>
            <a:endParaRPr lang="en-GB" sz="1846" dirty="0"/>
          </a:p>
        </p:txBody>
      </p:sp>
      <p:graphicFrame>
        <p:nvGraphicFramePr>
          <p:cNvPr id="12" name="Table 11">
            <a:extLst>
              <a:ext uri="{FF2B5EF4-FFF2-40B4-BE49-F238E27FC236}">
                <a16:creationId xmlns:a16="http://schemas.microsoft.com/office/drawing/2014/main" id="{2BF12092-85C1-4399-B2EF-A74DC58DB8E1}"/>
              </a:ext>
            </a:extLst>
          </p:cNvPr>
          <p:cNvGraphicFramePr>
            <a:graphicFrameLocks noGrp="1"/>
          </p:cNvGraphicFramePr>
          <p:nvPr>
            <p:extLst/>
          </p:nvPr>
        </p:nvGraphicFramePr>
        <p:xfrm>
          <a:off x="332308" y="3385205"/>
          <a:ext cx="6740769" cy="343486"/>
        </p:xfrm>
        <a:graphic>
          <a:graphicData uri="http://schemas.openxmlformats.org/drawingml/2006/table">
            <a:tbl>
              <a:tblPr firstRow="1" bandRow="1">
                <a:tableStyleId>{5940675A-B579-460E-94D1-54222C63F5DA}</a:tableStyleId>
              </a:tblPr>
              <a:tblGrid>
                <a:gridCol w="2372232">
                  <a:extLst>
                    <a:ext uri="{9D8B030D-6E8A-4147-A177-3AD203B41FA5}">
                      <a16:colId xmlns:a16="http://schemas.microsoft.com/office/drawing/2014/main" val="3675752695"/>
                    </a:ext>
                  </a:extLst>
                </a:gridCol>
                <a:gridCol w="4368537">
                  <a:extLst>
                    <a:ext uri="{9D8B030D-6E8A-4147-A177-3AD203B41FA5}">
                      <a16:colId xmlns:a16="http://schemas.microsoft.com/office/drawing/2014/main" val="732477094"/>
                    </a:ext>
                  </a:extLst>
                </a:gridCol>
              </a:tblGrid>
              <a:tr h="342314">
                <a:tc>
                  <a:txBody>
                    <a:bodyPr/>
                    <a:lstStyle/>
                    <a:p>
                      <a:r>
                        <a:rPr lang="en-GB" sz="1700" dirty="0"/>
                        <a:t>Electrical equations</a:t>
                      </a:r>
                    </a:p>
                  </a:txBody>
                  <a:tcPr marL="84406" marR="84406" marT="42203" marB="42203">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sz="1700" dirty="0"/>
                    </a:p>
                  </a:txBody>
                  <a:tcPr marL="84406" marR="84406" marT="42203" marB="42203">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28811169"/>
                  </a:ext>
                </a:extLst>
              </a:tr>
            </a:tbl>
          </a:graphicData>
        </a:graphic>
      </p:graphicFrame>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C5A1C888-44ED-43F0-ADCC-333D12449E75}"/>
                  </a:ext>
                </a:extLst>
              </p:cNvPr>
              <p:cNvSpPr/>
              <p:nvPr/>
            </p:nvSpPr>
            <p:spPr>
              <a:xfrm>
                <a:off x="2492308" y="1781740"/>
                <a:ext cx="4572000" cy="1069267"/>
              </a:xfrm>
              <a:prstGeom prst="rect">
                <a:avLst/>
              </a:prstGeom>
            </p:spPr>
            <p:txBody>
              <a:bodyPr>
                <a:spAutoFit/>
              </a:bodyPr>
              <a:lstStyle/>
              <a:p>
                <a:pPr/>
                <a14:m>
                  <m:oMathPara xmlns:m="http://schemas.openxmlformats.org/officeDocument/2006/math">
                    <m:oMathParaPr>
                      <m:jc m:val="left"/>
                    </m:oMathParaPr>
                    <m:oMath xmlns:m="http://schemas.openxmlformats.org/officeDocument/2006/math">
                      <m:sSub>
                        <m:sSubPr>
                          <m:ctrlPr>
                            <a:rPr lang="es-ES" sz="1662" i="1">
                              <a:latin typeface="Cambria Math" panose="02040503050406030204" pitchFamily="18" charset="0"/>
                            </a:rPr>
                          </m:ctrlPr>
                        </m:sSubPr>
                        <m:e>
                          <m:r>
                            <a:rPr lang="en-GB" sz="1662" i="1">
                              <a:latin typeface="Cambria Math" panose="02040503050406030204" pitchFamily="18" charset="0"/>
                            </a:rPr>
                            <m:t>𝑉</m:t>
                          </m:r>
                        </m:e>
                        <m:sub>
                          <m:r>
                            <a:rPr lang="en-GB" sz="1662" i="1">
                              <a:latin typeface="Cambria Math" panose="02040503050406030204" pitchFamily="18" charset="0"/>
                            </a:rPr>
                            <m:t>𝑑</m:t>
                          </m:r>
                        </m:sub>
                      </m:sSub>
                      <m:r>
                        <a:rPr lang="en-GB" sz="1662" i="1">
                          <a:latin typeface="Cambria Math" panose="02040503050406030204" pitchFamily="18" charset="0"/>
                        </a:rPr>
                        <m:t>=</m:t>
                      </m:r>
                      <m:sSub>
                        <m:sSubPr>
                          <m:ctrlPr>
                            <a:rPr lang="es-ES" sz="1662" i="1">
                              <a:latin typeface="Cambria Math" panose="02040503050406030204" pitchFamily="18" charset="0"/>
                            </a:rPr>
                          </m:ctrlPr>
                        </m:sSubPr>
                        <m:e>
                          <m:r>
                            <a:rPr lang="en-GB" sz="1662" i="1">
                              <a:latin typeface="Cambria Math" panose="02040503050406030204" pitchFamily="18" charset="0"/>
                            </a:rPr>
                            <m:t>𝑅</m:t>
                          </m:r>
                        </m:e>
                        <m:sub>
                          <m:r>
                            <a:rPr lang="en-GB" sz="1662" i="1">
                              <a:latin typeface="Cambria Math" panose="02040503050406030204" pitchFamily="18" charset="0"/>
                            </a:rPr>
                            <m:t>𝑠</m:t>
                          </m:r>
                        </m:sub>
                      </m:sSub>
                      <m:r>
                        <a:rPr lang="en-GB" sz="1662" i="1">
                          <a:latin typeface="Cambria Math" panose="02040503050406030204" pitchFamily="18" charset="0"/>
                        </a:rPr>
                        <m:t>·</m:t>
                      </m:r>
                      <m:sSub>
                        <m:sSubPr>
                          <m:ctrlPr>
                            <a:rPr lang="es-ES" sz="1662" i="1">
                              <a:latin typeface="Cambria Math" panose="02040503050406030204" pitchFamily="18" charset="0"/>
                            </a:rPr>
                          </m:ctrlPr>
                        </m:sSubPr>
                        <m:e>
                          <m:r>
                            <a:rPr lang="en-GB" sz="1662" i="1">
                              <a:latin typeface="Cambria Math" panose="02040503050406030204" pitchFamily="18" charset="0"/>
                            </a:rPr>
                            <m:t>𝐼</m:t>
                          </m:r>
                        </m:e>
                        <m:sub>
                          <m:r>
                            <a:rPr lang="en-GB" sz="1662" i="1">
                              <a:latin typeface="Cambria Math" panose="02040503050406030204" pitchFamily="18" charset="0"/>
                            </a:rPr>
                            <m:t>𝑑</m:t>
                          </m:r>
                        </m:sub>
                      </m:sSub>
                      <m:r>
                        <a:rPr lang="en-GB" sz="1662" i="1">
                          <a:latin typeface="Cambria Math" panose="02040503050406030204" pitchFamily="18" charset="0"/>
                        </a:rPr>
                        <m:t>+</m:t>
                      </m:r>
                      <m:sSub>
                        <m:sSubPr>
                          <m:ctrlPr>
                            <a:rPr lang="es-ES" sz="1662" i="1">
                              <a:latin typeface="Cambria Math" panose="02040503050406030204" pitchFamily="18" charset="0"/>
                            </a:rPr>
                          </m:ctrlPr>
                        </m:sSubPr>
                        <m:e>
                          <m:r>
                            <a:rPr lang="en-GB" sz="1662" i="1">
                              <a:latin typeface="Cambria Math" panose="02040503050406030204" pitchFamily="18" charset="0"/>
                            </a:rPr>
                            <m:t>𝐿</m:t>
                          </m:r>
                        </m:e>
                        <m:sub>
                          <m:r>
                            <a:rPr lang="en-GB" sz="1662" i="1">
                              <a:latin typeface="Cambria Math" panose="02040503050406030204" pitchFamily="18" charset="0"/>
                            </a:rPr>
                            <m:t>𝑑</m:t>
                          </m:r>
                        </m:sub>
                      </m:sSub>
                      <m:r>
                        <a:rPr lang="en-GB" sz="1662" i="1">
                          <a:latin typeface="Cambria Math" panose="02040503050406030204" pitchFamily="18" charset="0"/>
                        </a:rPr>
                        <m:t>·</m:t>
                      </m:r>
                      <m:f>
                        <m:fPr>
                          <m:ctrlPr>
                            <a:rPr lang="es-ES" sz="1662" i="1">
                              <a:latin typeface="Cambria Math" panose="02040503050406030204" pitchFamily="18" charset="0"/>
                            </a:rPr>
                          </m:ctrlPr>
                        </m:fPr>
                        <m:num>
                          <m:r>
                            <a:rPr lang="en-GB" sz="1662" i="1">
                              <a:latin typeface="Cambria Math" panose="02040503050406030204" pitchFamily="18" charset="0"/>
                            </a:rPr>
                            <m:t>𝑑</m:t>
                          </m:r>
                          <m:sSub>
                            <m:sSubPr>
                              <m:ctrlPr>
                                <a:rPr lang="es-ES" sz="1662" i="1">
                                  <a:latin typeface="Cambria Math" panose="02040503050406030204" pitchFamily="18" charset="0"/>
                                </a:rPr>
                              </m:ctrlPr>
                            </m:sSubPr>
                            <m:e>
                              <m:r>
                                <a:rPr lang="en-GB" sz="1662" i="1">
                                  <a:latin typeface="Cambria Math" panose="02040503050406030204" pitchFamily="18" charset="0"/>
                                </a:rPr>
                                <m:t>𝐼</m:t>
                              </m:r>
                            </m:e>
                            <m:sub>
                              <m:r>
                                <a:rPr lang="en-GB" sz="1662" i="1">
                                  <a:latin typeface="Cambria Math" panose="02040503050406030204" pitchFamily="18" charset="0"/>
                                </a:rPr>
                                <m:t>𝑑</m:t>
                              </m:r>
                            </m:sub>
                          </m:sSub>
                        </m:num>
                        <m:den>
                          <m:r>
                            <a:rPr lang="en-GB" sz="1662" i="1">
                              <a:latin typeface="Cambria Math" panose="02040503050406030204" pitchFamily="18" charset="0"/>
                            </a:rPr>
                            <m:t>𝑑𝑡</m:t>
                          </m:r>
                        </m:den>
                      </m:f>
                      <m:r>
                        <a:rPr lang="en-GB" sz="1662" i="1">
                          <a:latin typeface="Cambria Math" panose="02040503050406030204" pitchFamily="18" charset="0"/>
                        </a:rPr>
                        <m:t>−</m:t>
                      </m:r>
                      <m:sSub>
                        <m:sSubPr>
                          <m:ctrlPr>
                            <a:rPr lang="es-ES" sz="1662" i="1">
                              <a:latin typeface="Cambria Math" panose="02040503050406030204" pitchFamily="18" charset="0"/>
                            </a:rPr>
                          </m:ctrlPr>
                        </m:sSubPr>
                        <m:e>
                          <m:r>
                            <a:rPr lang="en-GB" sz="1662" i="1">
                              <a:latin typeface="Cambria Math" panose="02040503050406030204" pitchFamily="18" charset="0"/>
                            </a:rPr>
                            <m:t>𝜔</m:t>
                          </m:r>
                        </m:e>
                        <m:sub>
                          <m:r>
                            <a:rPr lang="en-GB" sz="1662" i="1">
                              <a:latin typeface="Cambria Math" panose="02040503050406030204" pitchFamily="18" charset="0"/>
                            </a:rPr>
                            <m:t>𝑒</m:t>
                          </m:r>
                        </m:sub>
                      </m:sSub>
                      <m:r>
                        <a:rPr lang="en-GB" sz="1662" i="1">
                          <a:latin typeface="Cambria Math" panose="02040503050406030204" pitchFamily="18" charset="0"/>
                        </a:rPr>
                        <m:t>·</m:t>
                      </m:r>
                      <m:sSub>
                        <m:sSubPr>
                          <m:ctrlPr>
                            <a:rPr lang="es-ES" sz="1662" i="1">
                              <a:latin typeface="Cambria Math" panose="02040503050406030204" pitchFamily="18" charset="0"/>
                            </a:rPr>
                          </m:ctrlPr>
                        </m:sSubPr>
                        <m:e>
                          <m:r>
                            <a:rPr lang="en-GB" sz="1662" i="1">
                              <a:latin typeface="Cambria Math" panose="02040503050406030204" pitchFamily="18" charset="0"/>
                            </a:rPr>
                            <m:t>𝐿</m:t>
                          </m:r>
                        </m:e>
                        <m:sub>
                          <m:r>
                            <a:rPr lang="en-GB" sz="1662" i="1">
                              <a:latin typeface="Cambria Math" panose="02040503050406030204" pitchFamily="18" charset="0"/>
                            </a:rPr>
                            <m:t>𝑞</m:t>
                          </m:r>
                        </m:sub>
                      </m:sSub>
                      <m:r>
                        <a:rPr lang="en-GB" sz="1662" i="1">
                          <a:latin typeface="Cambria Math" panose="02040503050406030204" pitchFamily="18" charset="0"/>
                        </a:rPr>
                        <m:t>·</m:t>
                      </m:r>
                      <m:sSub>
                        <m:sSubPr>
                          <m:ctrlPr>
                            <a:rPr lang="es-ES" sz="1662" i="1">
                              <a:latin typeface="Cambria Math" panose="02040503050406030204" pitchFamily="18" charset="0"/>
                            </a:rPr>
                          </m:ctrlPr>
                        </m:sSubPr>
                        <m:e>
                          <m:r>
                            <a:rPr lang="en-GB" sz="1662" i="1">
                              <a:latin typeface="Cambria Math" panose="02040503050406030204" pitchFamily="18" charset="0"/>
                            </a:rPr>
                            <m:t>𝐼</m:t>
                          </m:r>
                        </m:e>
                        <m:sub>
                          <m:r>
                            <a:rPr lang="en-GB" sz="1662" i="1">
                              <a:latin typeface="Cambria Math" panose="02040503050406030204" pitchFamily="18" charset="0"/>
                            </a:rPr>
                            <m:t>𝑞</m:t>
                          </m:r>
                        </m:sub>
                      </m:sSub>
                    </m:oMath>
                  </m:oMathPara>
                </a14:m>
                <a:endParaRPr lang="en-GB" sz="1662" dirty="0"/>
              </a:p>
              <a:p>
                <a:pPr/>
                <a14:m>
                  <m:oMathPara xmlns:m="http://schemas.openxmlformats.org/officeDocument/2006/math">
                    <m:oMathParaPr>
                      <m:jc m:val="left"/>
                    </m:oMathParaPr>
                    <m:oMath xmlns:m="http://schemas.openxmlformats.org/officeDocument/2006/math">
                      <m:sSub>
                        <m:sSubPr>
                          <m:ctrlPr>
                            <a:rPr lang="es-ES" sz="1662" i="1">
                              <a:latin typeface="Cambria Math" panose="02040503050406030204" pitchFamily="18" charset="0"/>
                            </a:rPr>
                          </m:ctrlPr>
                        </m:sSubPr>
                        <m:e>
                          <m:r>
                            <a:rPr lang="en-GB" sz="1662" i="1">
                              <a:latin typeface="Cambria Math" panose="02040503050406030204" pitchFamily="18" charset="0"/>
                            </a:rPr>
                            <m:t>𝑉</m:t>
                          </m:r>
                        </m:e>
                        <m:sub>
                          <m:r>
                            <a:rPr lang="en-GB" sz="1662" i="1">
                              <a:latin typeface="Cambria Math" panose="02040503050406030204" pitchFamily="18" charset="0"/>
                            </a:rPr>
                            <m:t>𝑞</m:t>
                          </m:r>
                        </m:sub>
                      </m:sSub>
                      <m:r>
                        <a:rPr lang="en-GB" sz="1662" i="1">
                          <a:latin typeface="Cambria Math" panose="02040503050406030204" pitchFamily="18" charset="0"/>
                        </a:rPr>
                        <m:t>=</m:t>
                      </m:r>
                      <m:sSub>
                        <m:sSubPr>
                          <m:ctrlPr>
                            <a:rPr lang="es-ES" sz="1662" i="1">
                              <a:latin typeface="Cambria Math" panose="02040503050406030204" pitchFamily="18" charset="0"/>
                            </a:rPr>
                          </m:ctrlPr>
                        </m:sSubPr>
                        <m:e>
                          <m:r>
                            <a:rPr lang="en-GB" sz="1662" i="1">
                              <a:latin typeface="Cambria Math" panose="02040503050406030204" pitchFamily="18" charset="0"/>
                            </a:rPr>
                            <m:t>𝑅</m:t>
                          </m:r>
                        </m:e>
                        <m:sub>
                          <m:r>
                            <a:rPr lang="en-GB" sz="1662" i="1">
                              <a:latin typeface="Cambria Math" panose="02040503050406030204" pitchFamily="18" charset="0"/>
                            </a:rPr>
                            <m:t>𝑠</m:t>
                          </m:r>
                        </m:sub>
                      </m:sSub>
                      <m:r>
                        <a:rPr lang="en-GB" sz="1662" i="1">
                          <a:latin typeface="Cambria Math" panose="02040503050406030204" pitchFamily="18" charset="0"/>
                        </a:rPr>
                        <m:t>·</m:t>
                      </m:r>
                      <m:sSub>
                        <m:sSubPr>
                          <m:ctrlPr>
                            <a:rPr lang="es-ES" sz="1662" i="1">
                              <a:latin typeface="Cambria Math" panose="02040503050406030204" pitchFamily="18" charset="0"/>
                            </a:rPr>
                          </m:ctrlPr>
                        </m:sSubPr>
                        <m:e>
                          <m:r>
                            <a:rPr lang="en-GB" sz="1662" i="1">
                              <a:latin typeface="Cambria Math" panose="02040503050406030204" pitchFamily="18" charset="0"/>
                            </a:rPr>
                            <m:t>𝐼</m:t>
                          </m:r>
                        </m:e>
                        <m:sub>
                          <m:r>
                            <a:rPr lang="en-GB" sz="1662" i="1">
                              <a:latin typeface="Cambria Math" panose="02040503050406030204" pitchFamily="18" charset="0"/>
                            </a:rPr>
                            <m:t>𝑞</m:t>
                          </m:r>
                        </m:sub>
                      </m:sSub>
                      <m:r>
                        <a:rPr lang="en-GB" sz="1662" i="1">
                          <a:latin typeface="Cambria Math" panose="02040503050406030204" pitchFamily="18" charset="0"/>
                        </a:rPr>
                        <m:t>+</m:t>
                      </m:r>
                      <m:sSub>
                        <m:sSubPr>
                          <m:ctrlPr>
                            <a:rPr lang="es-ES" sz="1662" i="1">
                              <a:latin typeface="Cambria Math" panose="02040503050406030204" pitchFamily="18" charset="0"/>
                            </a:rPr>
                          </m:ctrlPr>
                        </m:sSubPr>
                        <m:e>
                          <m:r>
                            <a:rPr lang="en-GB" sz="1662" i="1">
                              <a:latin typeface="Cambria Math" panose="02040503050406030204" pitchFamily="18" charset="0"/>
                            </a:rPr>
                            <m:t>𝐿</m:t>
                          </m:r>
                        </m:e>
                        <m:sub>
                          <m:r>
                            <a:rPr lang="en-GB" sz="1662" i="1">
                              <a:latin typeface="Cambria Math" panose="02040503050406030204" pitchFamily="18" charset="0"/>
                            </a:rPr>
                            <m:t>𝑞</m:t>
                          </m:r>
                        </m:sub>
                      </m:sSub>
                      <m:r>
                        <a:rPr lang="en-GB" sz="1662" i="1">
                          <a:latin typeface="Cambria Math" panose="02040503050406030204" pitchFamily="18" charset="0"/>
                        </a:rPr>
                        <m:t>·</m:t>
                      </m:r>
                      <m:f>
                        <m:fPr>
                          <m:ctrlPr>
                            <a:rPr lang="es-ES" sz="1662" i="1">
                              <a:latin typeface="Cambria Math" panose="02040503050406030204" pitchFamily="18" charset="0"/>
                            </a:rPr>
                          </m:ctrlPr>
                        </m:fPr>
                        <m:num>
                          <m:r>
                            <a:rPr lang="en-GB" sz="1662" i="1">
                              <a:latin typeface="Cambria Math" panose="02040503050406030204" pitchFamily="18" charset="0"/>
                            </a:rPr>
                            <m:t>𝑑</m:t>
                          </m:r>
                          <m:sSub>
                            <m:sSubPr>
                              <m:ctrlPr>
                                <a:rPr lang="es-ES" sz="1662" i="1">
                                  <a:latin typeface="Cambria Math" panose="02040503050406030204" pitchFamily="18" charset="0"/>
                                </a:rPr>
                              </m:ctrlPr>
                            </m:sSubPr>
                            <m:e>
                              <m:r>
                                <a:rPr lang="en-GB" sz="1662" i="1">
                                  <a:latin typeface="Cambria Math" panose="02040503050406030204" pitchFamily="18" charset="0"/>
                                </a:rPr>
                                <m:t>𝐼</m:t>
                              </m:r>
                            </m:e>
                            <m:sub>
                              <m:r>
                                <a:rPr lang="en-GB" sz="1662" i="1">
                                  <a:latin typeface="Cambria Math" panose="02040503050406030204" pitchFamily="18" charset="0"/>
                                </a:rPr>
                                <m:t>𝑞</m:t>
                              </m:r>
                            </m:sub>
                          </m:sSub>
                        </m:num>
                        <m:den>
                          <m:r>
                            <a:rPr lang="en-GB" sz="1662" i="1">
                              <a:latin typeface="Cambria Math" panose="02040503050406030204" pitchFamily="18" charset="0"/>
                            </a:rPr>
                            <m:t>𝑑𝑡</m:t>
                          </m:r>
                        </m:den>
                      </m:f>
                      <m:r>
                        <a:rPr lang="en-GB" sz="1662" i="1">
                          <a:latin typeface="Cambria Math" panose="02040503050406030204" pitchFamily="18" charset="0"/>
                        </a:rPr>
                        <m:t>+</m:t>
                      </m:r>
                      <m:sSub>
                        <m:sSubPr>
                          <m:ctrlPr>
                            <a:rPr lang="es-ES" sz="1662" i="1">
                              <a:latin typeface="Cambria Math" panose="02040503050406030204" pitchFamily="18" charset="0"/>
                            </a:rPr>
                          </m:ctrlPr>
                        </m:sSubPr>
                        <m:e>
                          <m:r>
                            <a:rPr lang="en-GB" sz="1662" i="1">
                              <a:latin typeface="Cambria Math" panose="02040503050406030204" pitchFamily="18" charset="0"/>
                            </a:rPr>
                            <m:t>𝜔</m:t>
                          </m:r>
                        </m:e>
                        <m:sub>
                          <m:r>
                            <a:rPr lang="en-GB" sz="1662" i="1">
                              <a:latin typeface="Cambria Math" panose="02040503050406030204" pitchFamily="18" charset="0"/>
                            </a:rPr>
                            <m:t>𝑒</m:t>
                          </m:r>
                        </m:sub>
                      </m:sSub>
                      <m:r>
                        <a:rPr lang="en-GB" sz="1662" i="1">
                          <a:latin typeface="Cambria Math" panose="02040503050406030204" pitchFamily="18" charset="0"/>
                        </a:rPr>
                        <m:t>·</m:t>
                      </m:r>
                      <m:d>
                        <m:dPr>
                          <m:ctrlPr>
                            <a:rPr lang="es-ES" sz="1662" i="1">
                              <a:latin typeface="Cambria Math" panose="02040503050406030204" pitchFamily="18" charset="0"/>
                            </a:rPr>
                          </m:ctrlPr>
                        </m:dPr>
                        <m:e>
                          <m:sSub>
                            <m:sSubPr>
                              <m:ctrlPr>
                                <a:rPr lang="es-ES" sz="1662" i="1">
                                  <a:latin typeface="Cambria Math" panose="02040503050406030204" pitchFamily="18" charset="0"/>
                                </a:rPr>
                              </m:ctrlPr>
                            </m:sSubPr>
                            <m:e>
                              <m:r>
                                <a:rPr lang="en-GB" sz="1662" i="1">
                                  <a:latin typeface="Cambria Math" panose="02040503050406030204" pitchFamily="18" charset="0"/>
                                </a:rPr>
                                <m:t>𝜆</m:t>
                              </m:r>
                            </m:e>
                            <m:sub>
                              <m:r>
                                <a:rPr lang="en-GB" sz="1662" i="1">
                                  <a:latin typeface="Cambria Math" panose="02040503050406030204" pitchFamily="18" charset="0"/>
                                </a:rPr>
                                <m:t>𝑚</m:t>
                              </m:r>
                            </m:sub>
                          </m:sSub>
                          <m:r>
                            <a:rPr lang="en-GB" sz="1662" i="1">
                              <a:latin typeface="Cambria Math" panose="02040503050406030204" pitchFamily="18" charset="0"/>
                            </a:rPr>
                            <m:t>+</m:t>
                          </m:r>
                          <m:sSub>
                            <m:sSubPr>
                              <m:ctrlPr>
                                <a:rPr lang="es-ES" sz="1662" i="1">
                                  <a:latin typeface="Cambria Math" panose="02040503050406030204" pitchFamily="18" charset="0"/>
                                </a:rPr>
                              </m:ctrlPr>
                            </m:sSubPr>
                            <m:e>
                              <m:r>
                                <a:rPr lang="en-GB" sz="1662" i="1">
                                  <a:latin typeface="Cambria Math" panose="02040503050406030204" pitchFamily="18" charset="0"/>
                                </a:rPr>
                                <m:t>𝐿</m:t>
                              </m:r>
                            </m:e>
                            <m:sub>
                              <m:r>
                                <a:rPr lang="en-GB" sz="1662" i="1">
                                  <a:latin typeface="Cambria Math" panose="02040503050406030204" pitchFamily="18" charset="0"/>
                                </a:rPr>
                                <m:t>𝑑</m:t>
                              </m:r>
                            </m:sub>
                          </m:sSub>
                          <m:r>
                            <a:rPr lang="en-GB" sz="1662" i="1">
                              <a:latin typeface="Cambria Math" panose="02040503050406030204" pitchFamily="18" charset="0"/>
                            </a:rPr>
                            <m:t>·</m:t>
                          </m:r>
                          <m:sSub>
                            <m:sSubPr>
                              <m:ctrlPr>
                                <a:rPr lang="es-ES" sz="1662" i="1">
                                  <a:latin typeface="Cambria Math" panose="02040503050406030204" pitchFamily="18" charset="0"/>
                                </a:rPr>
                              </m:ctrlPr>
                            </m:sSubPr>
                            <m:e>
                              <m:r>
                                <a:rPr lang="en-GB" sz="1662" i="1">
                                  <a:latin typeface="Cambria Math" panose="02040503050406030204" pitchFamily="18" charset="0"/>
                                </a:rPr>
                                <m:t>𝐼</m:t>
                              </m:r>
                            </m:e>
                            <m:sub>
                              <m:r>
                                <a:rPr lang="en-GB" sz="1662" i="1">
                                  <a:latin typeface="Cambria Math" panose="02040503050406030204" pitchFamily="18" charset="0"/>
                                </a:rPr>
                                <m:t>𝑑</m:t>
                              </m:r>
                            </m:sub>
                          </m:sSub>
                        </m:e>
                      </m:d>
                    </m:oMath>
                  </m:oMathPara>
                </a14:m>
                <a:endParaRPr lang="en-GB" sz="1662" dirty="0"/>
              </a:p>
            </p:txBody>
          </p:sp>
        </mc:Choice>
        <mc:Fallback xmlns="">
          <p:sp>
            <p:nvSpPr>
              <p:cNvPr id="2" name="Rectangle 1">
                <a:extLst>
                  <a:ext uri="{FF2B5EF4-FFF2-40B4-BE49-F238E27FC236}">
                    <a16:creationId xmlns:a16="http://schemas.microsoft.com/office/drawing/2014/main" id="{C5A1C888-44ED-43F0-ADCC-333D12449E75}"/>
                  </a:ext>
                </a:extLst>
              </p:cNvPr>
              <p:cNvSpPr>
                <a:spLocks noRot="1" noChangeAspect="1" noMove="1" noResize="1" noEditPoints="1" noAdjustHandles="1" noChangeArrowheads="1" noChangeShapeType="1" noTextEdit="1"/>
              </p:cNvSpPr>
              <p:nvPr/>
            </p:nvSpPr>
            <p:spPr>
              <a:xfrm>
                <a:off x="2492308" y="1781740"/>
                <a:ext cx="4572000" cy="1069267"/>
              </a:xfrm>
              <a:prstGeom prst="rect">
                <a:avLst/>
              </a:prstGeom>
              <a:blipFill>
                <a:blip r:embed="rId2"/>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B878EA76-E38F-48F1-91ED-A9685E84AE8F}"/>
                  </a:ext>
                </a:extLst>
              </p:cNvPr>
              <p:cNvSpPr/>
              <p:nvPr/>
            </p:nvSpPr>
            <p:spPr>
              <a:xfrm>
                <a:off x="2492308" y="3394330"/>
                <a:ext cx="4572000" cy="642740"/>
              </a:xfrm>
              <a:prstGeom prst="rect">
                <a:avLst/>
              </a:prstGeom>
            </p:spPr>
            <p:txBody>
              <a:bodyPr>
                <a:spAutoFit/>
              </a:bodyPr>
              <a:lstStyle/>
              <a:p>
                <a:pPr/>
                <a14:m>
                  <m:oMathPara xmlns:m="http://schemas.openxmlformats.org/officeDocument/2006/math">
                    <m:oMathParaPr>
                      <m:jc m:val="left"/>
                    </m:oMathParaPr>
                    <m:oMath xmlns:m="http://schemas.openxmlformats.org/officeDocument/2006/math">
                      <m:sSub>
                        <m:sSubPr>
                          <m:ctrlPr>
                            <a:rPr lang="es-ES" sz="1662" i="1">
                              <a:latin typeface="Cambria Math" panose="02040503050406030204" pitchFamily="18" charset="0"/>
                            </a:rPr>
                          </m:ctrlPr>
                        </m:sSubPr>
                        <m:e>
                          <m:r>
                            <a:rPr lang="en-GB" sz="1662" i="1">
                              <a:latin typeface="Cambria Math" panose="02040503050406030204" pitchFamily="18" charset="0"/>
                            </a:rPr>
                            <m:t>𝑉</m:t>
                          </m:r>
                        </m:e>
                        <m:sub>
                          <m:r>
                            <a:rPr lang="en-GB" sz="1662" i="1">
                              <a:latin typeface="Cambria Math" panose="02040503050406030204" pitchFamily="18" charset="0"/>
                            </a:rPr>
                            <m:t>𝑑</m:t>
                          </m:r>
                        </m:sub>
                      </m:sSub>
                      <m:r>
                        <a:rPr lang="en-GB" sz="1662" i="1">
                          <a:latin typeface="Cambria Math" panose="02040503050406030204" pitchFamily="18" charset="0"/>
                        </a:rPr>
                        <m:t>=</m:t>
                      </m:r>
                      <m:sSub>
                        <m:sSubPr>
                          <m:ctrlPr>
                            <a:rPr lang="es-ES" sz="1662" i="1">
                              <a:latin typeface="Cambria Math" panose="02040503050406030204" pitchFamily="18" charset="0"/>
                            </a:rPr>
                          </m:ctrlPr>
                        </m:sSubPr>
                        <m:e>
                          <m:r>
                            <a:rPr lang="en-GB" sz="1662" i="1">
                              <a:latin typeface="Cambria Math" panose="02040503050406030204" pitchFamily="18" charset="0"/>
                            </a:rPr>
                            <m:t>𝑅</m:t>
                          </m:r>
                        </m:e>
                        <m:sub>
                          <m:r>
                            <a:rPr lang="en-GB" sz="1662" i="1">
                              <a:latin typeface="Cambria Math" panose="02040503050406030204" pitchFamily="18" charset="0"/>
                            </a:rPr>
                            <m:t>𝑠</m:t>
                          </m:r>
                        </m:sub>
                      </m:sSub>
                      <m:r>
                        <a:rPr lang="en-GB" sz="1662" i="1">
                          <a:latin typeface="Cambria Math" panose="02040503050406030204" pitchFamily="18" charset="0"/>
                        </a:rPr>
                        <m:t>·</m:t>
                      </m:r>
                      <m:sSub>
                        <m:sSubPr>
                          <m:ctrlPr>
                            <a:rPr lang="es-ES" sz="1662" i="1">
                              <a:latin typeface="Cambria Math" panose="02040503050406030204" pitchFamily="18" charset="0"/>
                            </a:rPr>
                          </m:ctrlPr>
                        </m:sSubPr>
                        <m:e>
                          <m:r>
                            <a:rPr lang="en-GB" sz="1662" i="1">
                              <a:latin typeface="Cambria Math" panose="02040503050406030204" pitchFamily="18" charset="0"/>
                            </a:rPr>
                            <m:t>𝐼</m:t>
                          </m:r>
                        </m:e>
                        <m:sub>
                          <m:r>
                            <a:rPr lang="en-GB" sz="1662" i="1">
                              <a:latin typeface="Cambria Math" panose="02040503050406030204" pitchFamily="18" charset="0"/>
                            </a:rPr>
                            <m:t>𝑑</m:t>
                          </m:r>
                        </m:sub>
                      </m:sSub>
                      <m:r>
                        <a:rPr lang="es-ES" sz="1662" i="1">
                          <a:latin typeface="Cambria Math" panose="02040503050406030204" pitchFamily="18" charset="0"/>
                        </a:rPr>
                        <m:t>−</m:t>
                      </m:r>
                      <m:sSub>
                        <m:sSubPr>
                          <m:ctrlPr>
                            <a:rPr lang="es-ES" sz="1662" i="1">
                              <a:latin typeface="Cambria Math" panose="02040503050406030204" pitchFamily="18" charset="0"/>
                            </a:rPr>
                          </m:ctrlPr>
                        </m:sSubPr>
                        <m:e>
                          <m:r>
                            <a:rPr lang="en-GB" sz="1662" i="1">
                              <a:latin typeface="Cambria Math" panose="02040503050406030204" pitchFamily="18" charset="0"/>
                            </a:rPr>
                            <m:t>𝜔</m:t>
                          </m:r>
                        </m:e>
                        <m:sub>
                          <m:r>
                            <a:rPr lang="en-GB" sz="1662" i="1">
                              <a:latin typeface="Cambria Math" panose="02040503050406030204" pitchFamily="18" charset="0"/>
                            </a:rPr>
                            <m:t>𝑒</m:t>
                          </m:r>
                        </m:sub>
                      </m:sSub>
                      <m:r>
                        <a:rPr lang="en-GB" sz="1662" i="1">
                          <a:latin typeface="Cambria Math" panose="02040503050406030204" pitchFamily="18" charset="0"/>
                        </a:rPr>
                        <m:t>·</m:t>
                      </m:r>
                      <m:sSub>
                        <m:sSubPr>
                          <m:ctrlPr>
                            <a:rPr lang="es-ES" sz="1662" i="1">
                              <a:latin typeface="Cambria Math" panose="02040503050406030204" pitchFamily="18" charset="0"/>
                            </a:rPr>
                          </m:ctrlPr>
                        </m:sSubPr>
                        <m:e>
                          <m:r>
                            <a:rPr lang="en-GB" sz="1662" i="1">
                              <a:latin typeface="Cambria Math" panose="02040503050406030204" pitchFamily="18" charset="0"/>
                            </a:rPr>
                            <m:t>𝐿</m:t>
                          </m:r>
                        </m:e>
                        <m:sub>
                          <m:r>
                            <a:rPr lang="en-GB" sz="1662" i="1">
                              <a:latin typeface="Cambria Math" panose="02040503050406030204" pitchFamily="18" charset="0"/>
                            </a:rPr>
                            <m:t>𝑞</m:t>
                          </m:r>
                        </m:sub>
                      </m:sSub>
                      <m:r>
                        <a:rPr lang="en-GB" sz="1662" i="1">
                          <a:latin typeface="Cambria Math" panose="02040503050406030204" pitchFamily="18" charset="0"/>
                        </a:rPr>
                        <m:t>·</m:t>
                      </m:r>
                      <m:sSub>
                        <m:sSubPr>
                          <m:ctrlPr>
                            <a:rPr lang="es-ES" sz="1662" i="1">
                              <a:latin typeface="Cambria Math" panose="02040503050406030204" pitchFamily="18" charset="0"/>
                            </a:rPr>
                          </m:ctrlPr>
                        </m:sSubPr>
                        <m:e>
                          <m:r>
                            <a:rPr lang="en-GB" sz="1662" i="1">
                              <a:latin typeface="Cambria Math" panose="02040503050406030204" pitchFamily="18" charset="0"/>
                            </a:rPr>
                            <m:t>𝐼</m:t>
                          </m:r>
                        </m:e>
                        <m:sub>
                          <m:r>
                            <a:rPr lang="en-GB" sz="1662" i="1">
                              <a:latin typeface="Cambria Math" panose="02040503050406030204" pitchFamily="18" charset="0"/>
                            </a:rPr>
                            <m:t>𝑞</m:t>
                          </m:r>
                        </m:sub>
                      </m:sSub>
                    </m:oMath>
                  </m:oMathPara>
                </a14:m>
                <a:endParaRPr lang="en-GB" sz="1662" dirty="0"/>
              </a:p>
              <a:p>
                <a:pPr/>
                <a14:m>
                  <m:oMathPara xmlns:m="http://schemas.openxmlformats.org/officeDocument/2006/math">
                    <m:oMathParaPr>
                      <m:jc m:val="left"/>
                    </m:oMathParaPr>
                    <m:oMath xmlns:m="http://schemas.openxmlformats.org/officeDocument/2006/math">
                      <m:sSub>
                        <m:sSubPr>
                          <m:ctrlPr>
                            <a:rPr lang="es-ES" sz="1662" i="1">
                              <a:latin typeface="Cambria Math" panose="02040503050406030204" pitchFamily="18" charset="0"/>
                            </a:rPr>
                          </m:ctrlPr>
                        </m:sSubPr>
                        <m:e>
                          <m:r>
                            <a:rPr lang="en-GB" sz="1662" i="1">
                              <a:latin typeface="Cambria Math" panose="02040503050406030204" pitchFamily="18" charset="0"/>
                            </a:rPr>
                            <m:t>𝑉</m:t>
                          </m:r>
                        </m:e>
                        <m:sub>
                          <m:r>
                            <a:rPr lang="en-GB" sz="1662" i="1">
                              <a:latin typeface="Cambria Math" panose="02040503050406030204" pitchFamily="18" charset="0"/>
                            </a:rPr>
                            <m:t>𝑞</m:t>
                          </m:r>
                        </m:sub>
                      </m:sSub>
                      <m:r>
                        <a:rPr lang="en-GB" sz="1662" i="1">
                          <a:latin typeface="Cambria Math" panose="02040503050406030204" pitchFamily="18" charset="0"/>
                        </a:rPr>
                        <m:t>=</m:t>
                      </m:r>
                      <m:sSub>
                        <m:sSubPr>
                          <m:ctrlPr>
                            <a:rPr lang="es-ES" sz="1662" i="1">
                              <a:latin typeface="Cambria Math" panose="02040503050406030204" pitchFamily="18" charset="0"/>
                            </a:rPr>
                          </m:ctrlPr>
                        </m:sSubPr>
                        <m:e>
                          <m:r>
                            <a:rPr lang="en-GB" sz="1662" i="1">
                              <a:latin typeface="Cambria Math" panose="02040503050406030204" pitchFamily="18" charset="0"/>
                            </a:rPr>
                            <m:t>𝑅</m:t>
                          </m:r>
                        </m:e>
                        <m:sub>
                          <m:r>
                            <a:rPr lang="en-GB" sz="1662" i="1">
                              <a:latin typeface="Cambria Math" panose="02040503050406030204" pitchFamily="18" charset="0"/>
                            </a:rPr>
                            <m:t>𝑠</m:t>
                          </m:r>
                        </m:sub>
                      </m:sSub>
                      <m:r>
                        <a:rPr lang="en-GB" sz="1662" i="1">
                          <a:latin typeface="Cambria Math" panose="02040503050406030204" pitchFamily="18" charset="0"/>
                        </a:rPr>
                        <m:t>·</m:t>
                      </m:r>
                      <m:sSub>
                        <m:sSubPr>
                          <m:ctrlPr>
                            <a:rPr lang="es-ES" sz="1662" i="1">
                              <a:latin typeface="Cambria Math" panose="02040503050406030204" pitchFamily="18" charset="0"/>
                            </a:rPr>
                          </m:ctrlPr>
                        </m:sSubPr>
                        <m:e>
                          <m:r>
                            <a:rPr lang="en-GB" sz="1662" i="1">
                              <a:latin typeface="Cambria Math" panose="02040503050406030204" pitchFamily="18" charset="0"/>
                            </a:rPr>
                            <m:t>𝐼</m:t>
                          </m:r>
                        </m:e>
                        <m:sub>
                          <m:r>
                            <a:rPr lang="en-GB" sz="1662" i="1">
                              <a:latin typeface="Cambria Math" panose="02040503050406030204" pitchFamily="18" charset="0"/>
                            </a:rPr>
                            <m:t>𝑞</m:t>
                          </m:r>
                        </m:sub>
                      </m:sSub>
                      <m:r>
                        <a:rPr lang="es-ES" sz="1662" i="1">
                          <a:latin typeface="Cambria Math" panose="02040503050406030204" pitchFamily="18" charset="0"/>
                        </a:rPr>
                        <m:t>+</m:t>
                      </m:r>
                      <m:sSub>
                        <m:sSubPr>
                          <m:ctrlPr>
                            <a:rPr lang="es-ES" sz="1662" i="1">
                              <a:latin typeface="Cambria Math" panose="02040503050406030204" pitchFamily="18" charset="0"/>
                            </a:rPr>
                          </m:ctrlPr>
                        </m:sSubPr>
                        <m:e>
                          <m:r>
                            <a:rPr lang="en-GB" sz="1662" i="1">
                              <a:latin typeface="Cambria Math" panose="02040503050406030204" pitchFamily="18" charset="0"/>
                            </a:rPr>
                            <m:t>𝜔</m:t>
                          </m:r>
                        </m:e>
                        <m:sub>
                          <m:r>
                            <a:rPr lang="en-GB" sz="1662" i="1">
                              <a:latin typeface="Cambria Math" panose="02040503050406030204" pitchFamily="18" charset="0"/>
                            </a:rPr>
                            <m:t>𝑒</m:t>
                          </m:r>
                        </m:sub>
                      </m:sSub>
                      <m:r>
                        <a:rPr lang="en-GB" sz="1662" i="1">
                          <a:latin typeface="Cambria Math" panose="02040503050406030204" pitchFamily="18" charset="0"/>
                        </a:rPr>
                        <m:t>·</m:t>
                      </m:r>
                      <m:d>
                        <m:dPr>
                          <m:ctrlPr>
                            <a:rPr lang="es-ES" sz="1662" i="1">
                              <a:latin typeface="Cambria Math" panose="02040503050406030204" pitchFamily="18" charset="0"/>
                            </a:rPr>
                          </m:ctrlPr>
                        </m:dPr>
                        <m:e>
                          <m:sSub>
                            <m:sSubPr>
                              <m:ctrlPr>
                                <a:rPr lang="es-ES" sz="1662" i="1">
                                  <a:latin typeface="Cambria Math" panose="02040503050406030204" pitchFamily="18" charset="0"/>
                                </a:rPr>
                              </m:ctrlPr>
                            </m:sSubPr>
                            <m:e>
                              <m:r>
                                <a:rPr lang="en-GB" sz="1662" i="1">
                                  <a:latin typeface="Cambria Math" panose="02040503050406030204" pitchFamily="18" charset="0"/>
                                </a:rPr>
                                <m:t>𝜆</m:t>
                              </m:r>
                            </m:e>
                            <m:sub>
                              <m:r>
                                <a:rPr lang="en-GB" sz="1662" i="1">
                                  <a:latin typeface="Cambria Math" panose="02040503050406030204" pitchFamily="18" charset="0"/>
                                </a:rPr>
                                <m:t>𝑚</m:t>
                              </m:r>
                            </m:sub>
                          </m:sSub>
                          <m:r>
                            <a:rPr lang="en-GB" sz="1662" i="1">
                              <a:latin typeface="Cambria Math" panose="02040503050406030204" pitchFamily="18" charset="0"/>
                            </a:rPr>
                            <m:t>+</m:t>
                          </m:r>
                          <m:sSub>
                            <m:sSubPr>
                              <m:ctrlPr>
                                <a:rPr lang="es-ES" sz="1662" i="1">
                                  <a:latin typeface="Cambria Math" panose="02040503050406030204" pitchFamily="18" charset="0"/>
                                </a:rPr>
                              </m:ctrlPr>
                            </m:sSubPr>
                            <m:e>
                              <m:r>
                                <a:rPr lang="en-GB" sz="1662" i="1">
                                  <a:latin typeface="Cambria Math" panose="02040503050406030204" pitchFamily="18" charset="0"/>
                                </a:rPr>
                                <m:t>𝐿</m:t>
                              </m:r>
                            </m:e>
                            <m:sub>
                              <m:r>
                                <a:rPr lang="en-GB" sz="1662" i="1">
                                  <a:latin typeface="Cambria Math" panose="02040503050406030204" pitchFamily="18" charset="0"/>
                                </a:rPr>
                                <m:t>𝑑</m:t>
                              </m:r>
                            </m:sub>
                          </m:sSub>
                          <m:r>
                            <a:rPr lang="en-GB" sz="1662" i="1">
                              <a:latin typeface="Cambria Math" panose="02040503050406030204" pitchFamily="18" charset="0"/>
                            </a:rPr>
                            <m:t>·</m:t>
                          </m:r>
                          <m:sSub>
                            <m:sSubPr>
                              <m:ctrlPr>
                                <a:rPr lang="es-ES" sz="1662" i="1">
                                  <a:latin typeface="Cambria Math" panose="02040503050406030204" pitchFamily="18" charset="0"/>
                                </a:rPr>
                              </m:ctrlPr>
                            </m:sSubPr>
                            <m:e>
                              <m:r>
                                <a:rPr lang="en-GB" sz="1662" i="1">
                                  <a:latin typeface="Cambria Math" panose="02040503050406030204" pitchFamily="18" charset="0"/>
                                </a:rPr>
                                <m:t>𝐼</m:t>
                              </m:r>
                            </m:e>
                            <m:sub>
                              <m:r>
                                <a:rPr lang="en-GB" sz="1662" i="1">
                                  <a:latin typeface="Cambria Math" panose="02040503050406030204" pitchFamily="18" charset="0"/>
                                </a:rPr>
                                <m:t>𝑑</m:t>
                              </m:r>
                            </m:sub>
                          </m:sSub>
                        </m:e>
                      </m:d>
                    </m:oMath>
                  </m:oMathPara>
                </a14:m>
                <a:endParaRPr lang="en-GB" sz="1662" dirty="0"/>
              </a:p>
            </p:txBody>
          </p:sp>
        </mc:Choice>
        <mc:Fallback xmlns="">
          <p:sp>
            <p:nvSpPr>
              <p:cNvPr id="3" name="Rectangle 2">
                <a:extLst>
                  <a:ext uri="{FF2B5EF4-FFF2-40B4-BE49-F238E27FC236}">
                    <a16:creationId xmlns:a16="http://schemas.microsoft.com/office/drawing/2014/main" id="{B878EA76-E38F-48F1-91ED-A9685E84AE8F}"/>
                  </a:ext>
                </a:extLst>
              </p:cNvPr>
              <p:cNvSpPr>
                <a:spLocks noRot="1" noChangeAspect="1" noMove="1" noResize="1" noEditPoints="1" noAdjustHandles="1" noChangeArrowheads="1" noChangeShapeType="1" noTextEdit="1"/>
              </p:cNvSpPr>
              <p:nvPr/>
            </p:nvSpPr>
            <p:spPr>
              <a:xfrm>
                <a:off x="2492308" y="3394330"/>
                <a:ext cx="4572000" cy="642740"/>
              </a:xfrm>
              <a:prstGeom prst="rect">
                <a:avLst/>
              </a:prstGeom>
              <a:blipFill>
                <a:blip r:embed="rId3"/>
                <a:stretch>
                  <a:fillRect b="-1905"/>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E5113B61-C220-4A9D-B47D-B6C02479EF96}"/>
                  </a:ext>
                </a:extLst>
              </p:cNvPr>
              <p:cNvSpPr/>
              <p:nvPr/>
            </p:nvSpPr>
            <p:spPr>
              <a:xfrm>
                <a:off x="2492308" y="4698128"/>
                <a:ext cx="1835952" cy="3675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1662" i="1">
                              <a:latin typeface="Cambria Math" panose="02040503050406030204" pitchFamily="18" charset="0"/>
                            </a:rPr>
                          </m:ctrlPr>
                        </m:sSubPr>
                        <m:e>
                          <m:r>
                            <a:rPr lang="en-GB" sz="1662" i="1">
                              <a:latin typeface="Cambria Math" panose="02040503050406030204" pitchFamily="18" charset="0"/>
                            </a:rPr>
                            <m:t>𝑉</m:t>
                          </m:r>
                        </m:e>
                        <m:sub>
                          <m:r>
                            <a:rPr lang="en-GB" sz="1662" i="1">
                              <a:latin typeface="Cambria Math" panose="02040503050406030204" pitchFamily="18" charset="0"/>
                            </a:rPr>
                            <m:t>𝑑</m:t>
                          </m:r>
                        </m:sub>
                      </m:sSub>
                      <m:r>
                        <a:rPr lang="en-GB" sz="1662">
                          <a:latin typeface="Cambria Math" panose="02040503050406030204" pitchFamily="18" charset="0"/>
                        </a:rPr>
                        <m:t>=−</m:t>
                      </m:r>
                      <m:sSub>
                        <m:sSubPr>
                          <m:ctrlPr>
                            <a:rPr lang="en-GB" sz="1662" i="1">
                              <a:latin typeface="Cambria Math" panose="02040503050406030204" pitchFamily="18" charset="0"/>
                            </a:rPr>
                          </m:ctrlPr>
                        </m:sSubPr>
                        <m:e>
                          <m:r>
                            <a:rPr lang="en-GB" sz="1662" i="1">
                              <a:latin typeface="Cambria Math" panose="02040503050406030204" pitchFamily="18" charset="0"/>
                            </a:rPr>
                            <m:t>𝜔</m:t>
                          </m:r>
                        </m:e>
                        <m:sub>
                          <m:r>
                            <a:rPr lang="en-GB" sz="1662" i="1">
                              <a:latin typeface="Cambria Math" panose="02040503050406030204" pitchFamily="18" charset="0"/>
                            </a:rPr>
                            <m:t>𝑒</m:t>
                          </m:r>
                        </m:sub>
                      </m:sSub>
                      <m:r>
                        <a:rPr lang="en-GB" sz="1662">
                          <a:latin typeface="Cambria Math" panose="02040503050406030204" pitchFamily="18" charset="0"/>
                        </a:rPr>
                        <m:t>·</m:t>
                      </m:r>
                      <m:sSub>
                        <m:sSubPr>
                          <m:ctrlPr>
                            <a:rPr lang="en-GB" sz="1662" i="1">
                              <a:latin typeface="Cambria Math" panose="02040503050406030204" pitchFamily="18" charset="0"/>
                            </a:rPr>
                          </m:ctrlPr>
                        </m:sSubPr>
                        <m:e>
                          <m:r>
                            <a:rPr lang="en-GB" sz="1662" i="1">
                              <a:latin typeface="Cambria Math" panose="02040503050406030204" pitchFamily="18" charset="0"/>
                            </a:rPr>
                            <m:t>𝐿</m:t>
                          </m:r>
                        </m:e>
                        <m:sub>
                          <m:r>
                            <a:rPr lang="en-GB" sz="1662" i="1">
                              <a:latin typeface="Cambria Math" panose="02040503050406030204" pitchFamily="18" charset="0"/>
                            </a:rPr>
                            <m:t>𝑞</m:t>
                          </m:r>
                        </m:sub>
                      </m:sSub>
                      <m:r>
                        <a:rPr lang="en-GB" sz="1662">
                          <a:latin typeface="Cambria Math" panose="02040503050406030204" pitchFamily="18" charset="0"/>
                        </a:rPr>
                        <m:t>·</m:t>
                      </m:r>
                      <m:sSub>
                        <m:sSubPr>
                          <m:ctrlPr>
                            <a:rPr lang="en-GB" sz="1662" i="1">
                              <a:latin typeface="Cambria Math" panose="02040503050406030204" pitchFamily="18" charset="0"/>
                            </a:rPr>
                          </m:ctrlPr>
                        </m:sSubPr>
                        <m:e>
                          <m:r>
                            <a:rPr lang="en-GB" sz="1662" i="1">
                              <a:latin typeface="Cambria Math" panose="02040503050406030204" pitchFamily="18" charset="0"/>
                            </a:rPr>
                            <m:t>𝐼</m:t>
                          </m:r>
                        </m:e>
                        <m:sub>
                          <m:r>
                            <a:rPr lang="en-GB" sz="1662" i="1">
                              <a:latin typeface="Cambria Math" panose="02040503050406030204" pitchFamily="18" charset="0"/>
                            </a:rPr>
                            <m:t>𝑞</m:t>
                          </m:r>
                        </m:sub>
                      </m:sSub>
                    </m:oMath>
                  </m:oMathPara>
                </a14:m>
                <a:endParaRPr lang="en-GB" sz="1662" dirty="0"/>
              </a:p>
            </p:txBody>
          </p:sp>
        </mc:Choice>
        <mc:Fallback xmlns="">
          <p:sp>
            <p:nvSpPr>
              <p:cNvPr id="14" name="Rectangle 13">
                <a:extLst>
                  <a:ext uri="{FF2B5EF4-FFF2-40B4-BE49-F238E27FC236}">
                    <a16:creationId xmlns:a16="http://schemas.microsoft.com/office/drawing/2014/main" id="{E5113B61-C220-4A9D-B47D-B6C02479EF96}"/>
                  </a:ext>
                </a:extLst>
              </p:cNvPr>
              <p:cNvSpPr>
                <a:spLocks noRot="1" noChangeAspect="1" noMove="1" noResize="1" noEditPoints="1" noAdjustHandles="1" noChangeArrowheads="1" noChangeShapeType="1" noTextEdit="1"/>
              </p:cNvSpPr>
              <p:nvPr/>
            </p:nvSpPr>
            <p:spPr>
              <a:xfrm>
                <a:off x="2492308" y="4698128"/>
                <a:ext cx="1835952" cy="367537"/>
              </a:xfrm>
              <a:prstGeom prst="rect">
                <a:avLst/>
              </a:prstGeom>
              <a:blipFill>
                <a:blip r:embed="rId4"/>
                <a:stretch>
                  <a:fillRect b="-3333"/>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2B5CD5BF-C658-4901-976D-A678A39E6F05}"/>
                  </a:ext>
                </a:extLst>
              </p:cNvPr>
              <p:cNvSpPr/>
              <p:nvPr/>
            </p:nvSpPr>
            <p:spPr>
              <a:xfrm>
                <a:off x="2492308" y="5063889"/>
                <a:ext cx="2360583" cy="3675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1662" i="1">
                              <a:latin typeface="Cambria Math" panose="02040503050406030204" pitchFamily="18" charset="0"/>
                            </a:rPr>
                          </m:ctrlPr>
                        </m:sSubPr>
                        <m:e>
                          <m:r>
                            <a:rPr lang="en-GB" sz="1662" i="1">
                              <a:latin typeface="Cambria Math" panose="02040503050406030204" pitchFamily="18" charset="0"/>
                            </a:rPr>
                            <m:t>𝑉</m:t>
                          </m:r>
                        </m:e>
                        <m:sub>
                          <m:r>
                            <a:rPr lang="en-GB" sz="1662" i="1">
                              <a:latin typeface="Cambria Math" panose="02040503050406030204" pitchFamily="18" charset="0"/>
                            </a:rPr>
                            <m:t>𝑞</m:t>
                          </m:r>
                        </m:sub>
                      </m:sSub>
                      <m:r>
                        <a:rPr lang="en-GB" sz="1662">
                          <a:latin typeface="Cambria Math" panose="02040503050406030204" pitchFamily="18" charset="0"/>
                        </a:rPr>
                        <m:t>=</m:t>
                      </m:r>
                      <m:sSub>
                        <m:sSubPr>
                          <m:ctrlPr>
                            <a:rPr lang="en-GB" sz="1662" i="1">
                              <a:latin typeface="Cambria Math" panose="02040503050406030204" pitchFamily="18" charset="0"/>
                            </a:rPr>
                          </m:ctrlPr>
                        </m:sSubPr>
                        <m:e>
                          <m:r>
                            <a:rPr lang="en-GB" sz="1662" i="1">
                              <a:latin typeface="Cambria Math" panose="02040503050406030204" pitchFamily="18" charset="0"/>
                            </a:rPr>
                            <m:t>𝜔</m:t>
                          </m:r>
                        </m:e>
                        <m:sub>
                          <m:r>
                            <a:rPr lang="en-GB" sz="1662" i="1">
                              <a:latin typeface="Cambria Math" panose="02040503050406030204" pitchFamily="18" charset="0"/>
                            </a:rPr>
                            <m:t>𝑒</m:t>
                          </m:r>
                        </m:sub>
                      </m:sSub>
                      <m:r>
                        <a:rPr lang="en-GB" sz="1662">
                          <a:latin typeface="Cambria Math" panose="02040503050406030204" pitchFamily="18" charset="0"/>
                        </a:rPr>
                        <m:t>·</m:t>
                      </m:r>
                      <m:d>
                        <m:dPr>
                          <m:ctrlPr>
                            <a:rPr lang="en-GB" sz="1662" i="1">
                              <a:latin typeface="Cambria Math" panose="02040503050406030204" pitchFamily="18" charset="0"/>
                            </a:rPr>
                          </m:ctrlPr>
                        </m:dPr>
                        <m:e>
                          <m:sSub>
                            <m:sSubPr>
                              <m:ctrlPr>
                                <a:rPr lang="en-GB" sz="1662" i="1">
                                  <a:latin typeface="Cambria Math" panose="02040503050406030204" pitchFamily="18" charset="0"/>
                                </a:rPr>
                              </m:ctrlPr>
                            </m:sSubPr>
                            <m:e>
                              <m:r>
                                <a:rPr lang="en-GB" sz="1662" i="1">
                                  <a:latin typeface="Cambria Math" panose="02040503050406030204" pitchFamily="18" charset="0"/>
                                </a:rPr>
                                <m:t>𝜆</m:t>
                              </m:r>
                            </m:e>
                            <m:sub>
                              <m:r>
                                <a:rPr lang="en-GB" sz="1662" i="1">
                                  <a:latin typeface="Cambria Math" panose="02040503050406030204" pitchFamily="18" charset="0"/>
                                </a:rPr>
                                <m:t>𝑚</m:t>
                              </m:r>
                            </m:sub>
                          </m:sSub>
                          <m:r>
                            <a:rPr lang="en-GB" sz="1662">
                              <a:latin typeface="Cambria Math" panose="02040503050406030204" pitchFamily="18" charset="0"/>
                            </a:rPr>
                            <m:t>+</m:t>
                          </m:r>
                          <m:sSub>
                            <m:sSubPr>
                              <m:ctrlPr>
                                <a:rPr lang="en-GB" sz="1662" i="1">
                                  <a:latin typeface="Cambria Math" panose="02040503050406030204" pitchFamily="18" charset="0"/>
                                </a:rPr>
                              </m:ctrlPr>
                            </m:sSubPr>
                            <m:e>
                              <m:r>
                                <a:rPr lang="en-GB" sz="1662" i="1">
                                  <a:latin typeface="Cambria Math" panose="02040503050406030204" pitchFamily="18" charset="0"/>
                                </a:rPr>
                                <m:t>𝐿</m:t>
                              </m:r>
                            </m:e>
                            <m:sub>
                              <m:r>
                                <a:rPr lang="en-GB" sz="1662" i="1">
                                  <a:latin typeface="Cambria Math" panose="02040503050406030204" pitchFamily="18" charset="0"/>
                                </a:rPr>
                                <m:t>𝑑</m:t>
                              </m:r>
                            </m:sub>
                          </m:sSub>
                          <m:r>
                            <a:rPr lang="en-GB" sz="1662">
                              <a:latin typeface="Cambria Math" panose="02040503050406030204" pitchFamily="18" charset="0"/>
                            </a:rPr>
                            <m:t>·</m:t>
                          </m:r>
                          <m:sSub>
                            <m:sSubPr>
                              <m:ctrlPr>
                                <a:rPr lang="en-GB" sz="1662" i="1">
                                  <a:latin typeface="Cambria Math" panose="02040503050406030204" pitchFamily="18" charset="0"/>
                                </a:rPr>
                              </m:ctrlPr>
                            </m:sSubPr>
                            <m:e>
                              <m:r>
                                <a:rPr lang="en-GB" sz="1662" i="1">
                                  <a:latin typeface="Cambria Math" panose="02040503050406030204" pitchFamily="18" charset="0"/>
                                </a:rPr>
                                <m:t>𝐼</m:t>
                              </m:r>
                            </m:e>
                            <m:sub>
                              <m:r>
                                <a:rPr lang="en-GB" sz="1662" i="1">
                                  <a:latin typeface="Cambria Math" panose="02040503050406030204" pitchFamily="18" charset="0"/>
                                </a:rPr>
                                <m:t>𝑑</m:t>
                              </m:r>
                            </m:sub>
                          </m:sSub>
                        </m:e>
                      </m:d>
                    </m:oMath>
                  </m:oMathPara>
                </a14:m>
                <a:endParaRPr lang="en-GB" sz="1662" dirty="0"/>
              </a:p>
            </p:txBody>
          </p:sp>
        </mc:Choice>
        <mc:Fallback xmlns="">
          <p:sp>
            <p:nvSpPr>
              <p:cNvPr id="15" name="Rectangle 14">
                <a:extLst>
                  <a:ext uri="{FF2B5EF4-FFF2-40B4-BE49-F238E27FC236}">
                    <a16:creationId xmlns:a16="http://schemas.microsoft.com/office/drawing/2014/main" id="{2B5CD5BF-C658-4901-976D-A678A39E6F05}"/>
                  </a:ext>
                </a:extLst>
              </p:cNvPr>
              <p:cNvSpPr>
                <a:spLocks noRot="1" noChangeAspect="1" noMove="1" noResize="1" noEditPoints="1" noAdjustHandles="1" noChangeArrowheads="1" noChangeShapeType="1" noTextEdit="1"/>
              </p:cNvSpPr>
              <p:nvPr/>
            </p:nvSpPr>
            <p:spPr>
              <a:xfrm>
                <a:off x="2492308" y="5063889"/>
                <a:ext cx="2360583" cy="367537"/>
              </a:xfrm>
              <a:prstGeom prst="rect">
                <a:avLst/>
              </a:prstGeom>
              <a:blipFill>
                <a:blip r:embed="rId5"/>
                <a:stretch>
                  <a:fillRect b="-3333"/>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C33DA315-543F-40B5-B047-F587A6AAA178}"/>
                  </a:ext>
                </a:extLst>
              </p:cNvPr>
              <p:cNvSpPr/>
              <p:nvPr/>
            </p:nvSpPr>
            <p:spPr>
              <a:xfrm>
                <a:off x="2492308" y="5447769"/>
                <a:ext cx="4001160" cy="5707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1662" i="1">
                              <a:latin typeface="Cambria Math" panose="02040503050406030204" pitchFamily="18" charset="0"/>
                            </a:rPr>
                          </m:ctrlPr>
                        </m:sSubPr>
                        <m:e>
                          <m:r>
                            <a:rPr lang="en-GB" sz="1662" i="1">
                              <a:latin typeface="Cambria Math" panose="02040503050406030204" pitchFamily="18" charset="0"/>
                            </a:rPr>
                            <m:t>𝑇</m:t>
                          </m:r>
                        </m:e>
                        <m:sub>
                          <m:r>
                            <a:rPr lang="en-GB" sz="1662" i="1">
                              <a:latin typeface="Cambria Math" panose="02040503050406030204" pitchFamily="18" charset="0"/>
                            </a:rPr>
                            <m:t>𝑒𝑚</m:t>
                          </m:r>
                        </m:sub>
                      </m:sSub>
                      <m:r>
                        <a:rPr lang="en-GB" sz="1662" i="1">
                          <a:latin typeface="Cambria Math" panose="02040503050406030204" pitchFamily="18" charset="0"/>
                        </a:rPr>
                        <m:t>=</m:t>
                      </m:r>
                      <m:f>
                        <m:fPr>
                          <m:ctrlPr>
                            <a:rPr lang="es-ES" sz="1662" i="1">
                              <a:latin typeface="Cambria Math" panose="02040503050406030204" pitchFamily="18" charset="0"/>
                            </a:rPr>
                          </m:ctrlPr>
                        </m:fPr>
                        <m:num>
                          <m:r>
                            <a:rPr lang="en-GB" sz="1662" i="1">
                              <a:latin typeface="Cambria Math" panose="02040503050406030204" pitchFamily="18" charset="0"/>
                            </a:rPr>
                            <m:t>3</m:t>
                          </m:r>
                        </m:num>
                        <m:den>
                          <m:r>
                            <a:rPr lang="en-GB" sz="1662" i="1">
                              <a:latin typeface="Cambria Math" panose="02040503050406030204" pitchFamily="18" charset="0"/>
                            </a:rPr>
                            <m:t>2</m:t>
                          </m:r>
                        </m:den>
                      </m:f>
                      <m:r>
                        <a:rPr lang="en-GB" sz="1662" i="1">
                          <a:latin typeface="Cambria Math" panose="02040503050406030204" pitchFamily="18" charset="0"/>
                        </a:rPr>
                        <m:t>·</m:t>
                      </m:r>
                      <m:r>
                        <a:rPr lang="en-GB" sz="1662" i="1">
                          <a:latin typeface="Cambria Math" panose="02040503050406030204" pitchFamily="18" charset="0"/>
                        </a:rPr>
                        <m:t>𝑝</m:t>
                      </m:r>
                      <m:r>
                        <a:rPr lang="en-GB" sz="1662" i="1">
                          <a:latin typeface="Cambria Math" panose="02040503050406030204" pitchFamily="18" charset="0"/>
                        </a:rPr>
                        <m:t>·</m:t>
                      </m:r>
                      <m:d>
                        <m:dPr>
                          <m:ctrlPr>
                            <a:rPr lang="es-ES" sz="1662" i="1">
                              <a:latin typeface="Cambria Math" panose="02040503050406030204" pitchFamily="18" charset="0"/>
                            </a:rPr>
                          </m:ctrlPr>
                        </m:dPr>
                        <m:e>
                          <m:sSub>
                            <m:sSubPr>
                              <m:ctrlPr>
                                <a:rPr lang="es-ES" sz="1662" i="1">
                                  <a:latin typeface="Cambria Math" panose="02040503050406030204" pitchFamily="18" charset="0"/>
                                </a:rPr>
                              </m:ctrlPr>
                            </m:sSubPr>
                            <m:e>
                              <m:r>
                                <a:rPr lang="en-GB" sz="1662" i="1">
                                  <a:latin typeface="Cambria Math" panose="02040503050406030204" pitchFamily="18" charset="0"/>
                                </a:rPr>
                                <m:t>𝜆</m:t>
                              </m:r>
                            </m:e>
                            <m:sub>
                              <m:r>
                                <a:rPr lang="en-GB" sz="1662" i="1">
                                  <a:latin typeface="Cambria Math" panose="02040503050406030204" pitchFamily="18" charset="0"/>
                                </a:rPr>
                                <m:t>𝑚</m:t>
                              </m:r>
                            </m:sub>
                          </m:sSub>
                          <m:r>
                            <a:rPr lang="en-GB" sz="1662" i="1">
                              <a:latin typeface="Cambria Math" panose="02040503050406030204" pitchFamily="18" charset="0"/>
                            </a:rPr>
                            <m:t>·</m:t>
                          </m:r>
                          <m:sSub>
                            <m:sSubPr>
                              <m:ctrlPr>
                                <a:rPr lang="es-ES" sz="1662" i="1">
                                  <a:latin typeface="Cambria Math" panose="02040503050406030204" pitchFamily="18" charset="0"/>
                                </a:rPr>
                              </m:ctrlPr>
                            </m:sSubPr>
                            <m:e>
                              <m:r>
                                <a:rPr lang="en-GB" sz="1662" i="1">
                                  <a:latin typeface="Cambria Math" panose="02040503050406030204" pitchFamily="18" charset="0"/>
                                </a:rPr>
                                <m:t>𝐼</m:t>
                              </m:r>
                            </m:e>
                            <m:sub>
                              <m:r>
                                <a:rPr lang="en-GB" sz="1662" i="1">
                                  <a:latin typeface="Cambria Math" panose="02040503050406030204" pitchFamily="18" charset="0"/>
                                </a:rPr>
                                <m:t>𝑞</m:t>
                              </m:r>
                            </m:sub>
                          </m:sSub>
                          <m:r>
                            <a:rPr lang="en-GB" sz="1662" i="1">
                              <a:latin typeface="Cambria Math" panose="02040503050406030204" pitchFamily="18" charset="0"/>
                            </a:rPr>
                            <m:t>+</m:t>
                          </m:r>
                          <m:d>
                            <m:dPr>
                              <m:ctrlPr>
                                <a:rPr lang="es-ES" sz="1662" i="1">
                                  <a:latin typeface="Cambria Math" panose="02040503050406030204" pitchFamily="18" charset="0"/>
                                </a:rPr>
                              </m:ctrlPr>
                            </m:dPr>
                            <m:e>
                              <m:sSub>
                                <m:sSubPr>
                                  <m:ctrlPr>
                                    <a:rPr lang="es-ES" sz="1662" i="1">
                                      <a:latin typeface="Cambria Math" panose="02040503050406030204" pitchFamily="18" charset="0"/>
                                    </a:rPr>
                                  </m:ctrlPr>
                                </m:sSubPr>
                                <m:e>
                                  <m:r>
                                    <a:rPr lang="en-GB" sz="1662" i="1">
                                      <a:latin typeface="Cambria Math" panose="02040503050406030204" pitchFamily="18" charset="0"/>
                                    </a:rPr>
                                    <m:t>𝐿</m:t>
                                  </m:r>
                                </m:e>
                                <m:sub>
                                  <m:r>
                                    <a:rPr lang="en-GB" sz="1662" i="1">
                                      <a:latin typeface="Cambria Math" panose="02040503050406030204" pitchFamily="18" charset="0"/>
                                    </a:rPr>
                                    <m:t>𝑑</m:t>
                                  </m:r>
                                </m:sub>
                              </m:sSub>
                              <m:r>
                                <a:rPr lang="en-GB" sz="1662" i="1">
                                  <a:latin typeface="Cambria Math" panose="02040503050406030204" pitchFamily="18" charset="0"/>
                                </a:rPr>
                                <m:t>−</m:t>
                              </m:r>
                              <m:sSub>
                                <m:sSubPr>
                                  <m:ctrlPr>
                                    <a:rPr lang="es-ES" sz="1662" i="1">
                                      <a:latin typeface="Cambria Math" panose="02040503050406030204" pitchFamily="18" charset="0"/>
                                    </a:rPr>
                                  </m:ctrlPr>
                                </m:sSubPr>
                                <m:e>
                                  <m:r>
                                    <a:rPr lang="en-GB" sz="1662" i="1">
                                      <a:latin typeface="Cambria Math" panose="02040503050406030204" pitchFamily="18" charset="0"/>
                                    </a:rPr>
                                    <m:t>𝐿</m:t>
                                  </m:r>
                                </m:e>
                                <m:sub>
                                  <m:r>
                                    <a:rPr lang="en-GB" sz="1662" i="1">
                                      <a:latin typeface="Cambria Math" panose="02040503050406030204" pitchFamily="18" charset="0"/>
                                    </a:rPr>
                                    <m:t>𝑞</m:t>
                                  </m:r>
                                </m:sub>
                              </m:sSub>
                            </m:e>
                          </m:d>
                          <m:r>
                            <a:rPr lang="en-GB" sz="1662" i="1">
                              <a:latin typeface="Cambria Math" panose="02040503050406030204" pitchFamily="18" charset="0"/>
                            </a:rPr>
                            <m:t>·</m:t>
                          </m:r>
                          <m:sSub>
                            <m:sSubPr>
                              <m:ctrlPr>
                                <a:rPr lang="es-ES" sz="1662" i="1">
                                  <a:latin typeface="Cambria Math" panose="02040503050406030204" pitchFamily="18" charset="0"/>
                                </a:rPr>
                              </m:ctrlPr>
                            </m:sSubPr>
                            <m:e>
                              <m:r>
                                <a:rPr lang="en-GB" sz="1662" i="1">
                                  <a:latin typeface="Cambria Math" panose="02040503050406030204" pitchFamily="18" charset="0"/>
                                </a:rPr>
                                <m:t>𝐼</m:t>
                              </m:r>
                            </m:e>
                            <m:sub>
                              <m:r>
                                <a:rPr lang="en-GB" sz="1662" i="1">
                                  <a:latin typeface="Cambria Math" panose="02040503050406030204" pitchFamily="18" charset="0"/>
                                </a:rPr>
                                <m:t>𝑑</m:t>
                              </m:r>
                            </m:sub>
                          </m:sSub>
                          <m:r>
                            <a:rPr lang="en-GB" sz="1662" i="1">
                              <a:latin typeface="Cambria Math" panose="02040503050406030204" pitchFamily="18" charset="0"/>
                            </a:rPr>
                            <m:t>·</m:t>
                          </m:r>
                          <m:sSub>
                            <m:sSubPr>
                              <m:ctrlPr>
                                <a:rPr lang="es-ES" sz="1662" i="1">
                                  <a:latin typeface="Cambria Math" panose="02040503050406030204" pitchFamily="18" charset="0"/>
                                </a:rPr>
                              </m:ctrlPr>
                            </m:sSubPr>
                            <m:e>
                              <m:r>
                                <a:rPr lang="en-GB" sz="1662" i="1">
                                  <a:latin typeface="Cambria Math" panose="02040503050406030204" pitchFamily="18" charset="0"/>
                                </a:rPr>
                                <m:t>𝐼</m:t>
                              </m:r>
                            </m:e>
                            <m:sub>
                              <m:r>
                                <a:rPr lang="en-GB" sz="1662" i="1">
                                  <a:latin typeface="Cambria Math" panose="02040503050406030204" pitchFamily="18" charset="0"/>
                                </a:rPr>
                                <m:t>𝑞</m:t>
                              </m:r>
                            </m:sub>
                          </m:sSub>
                        </m:e>
                      </m:d>
                    </m:oMath>
                  </m:oMathPara>
                </a14:m>
                <a:endParaRPr lang="en-GB" sz="1662" dirty="0"/>
              </a:p>
            </p:txBody>
          </p:sp>
        </mc:Choice>
        <mc:Fallback xmlns="">
          <p:sp>
            <p:nvSpPr>
              <p:cNvPr id="16" name="Rectangle 15">
                <a:extLst>
                  <a:ext uri="{FF2B5EF4-FFF2-40B4-BE49-F238E27FC236}">
                    <a16:creationId xmlns:a16="http://schemas.microsoft.com/office/drawing/2014/main" id="{C33DA315-543F-40B5-B047-F587A6AAA178}"/>
                  </a:ext>
                </a:extLst>
              </p:cNvPr>
              <p:cNvSpPr>
                <a:spLocks noRot="1" noChangeAspect="1" noMove="1" noResize="1" noEditPoints="1" noAdjustHandles="1" noChangeArrowheads="1" noChangeShapeType="1" noTextEdit="1"/>
              </p:cNvSpPr>
              <p:nvPr/>
            </p:nvSpPr>
            <p:spPr>
              <a:xfrm>
                <a:off x="2492308" y="5447769"/>
                <a:ext cx="4001160" cy="570734"/>
              </a:xfrm>
              <a:prstGeom prst="rect">
                <a:avLst/>
              </a:prstGeom>
              <a:blipFill>
                <a:blip r:embed="rId6"/>
                <a:stretch>
                  <a:fillRect/>
                </a:stretch>
              </a:blipFill>
            </p:spPr>
            <p:txBody>
              <a:bodyPr/>
              <a:lstStyle/>
              <a:p>
                <a:r>
                  <a:rPr lang="es-ES">
                    <a:noFill/>
                  </a:rPr>
                  <a:t> </a:t>
                </a:r>
              </a:p>
            </p:txBody>
          </p:sp>
        </mc:Fallback>
      </mc:AlternateContent>
      <p:sp>
        <p:nvSpPr>
          <p:cNvPr id="4" name="Footer Placeholder 3">
            <a:extLst>
              <a:ext uri="{FF2B5EF4-FFF2-40B4-BE49-F238E27FC236}">
                <a16:creationId xmlns:a16="http://schemas.microsoft.com/office/drawing/2014/main" id="{D90BF3C6-ED3D-4092-A53A-867F8B6EF68C}"/>
              </a:ext>
            </a:extLst>
          </p:cNvPr>
          <p:cNvSpPr>
            <a:spLocks noGrp="1"/>
          </p:cNvSpPr>
          <p:nvPr>
            <p:ph type="ftr" sz="quarter" idx="11"/>
          </p:nvPr>
        </p:nvSpPr>
        <p:spPr/>
        <p:txBody>
          <a:bodyPr/>
          <a:lstStyle/>
          <a:p>
            <a:r>
              <a:rPr lang="ca-ES"/>
              <a:t>PMSM motor control</a:t>
            </a:r>
            <a:endParaRPr lang="ca-ES" dirty="0"/>
          </a:p>
        </p:txBody>
      </p:sp>
      <p:sp>
        <p:nvSpPr>
          <p:cNvPr id="17" name="Slide Number Placeholder 16">
            <a:extLst>
              <a:ext uri="{FF2B5EF4-FFF2-40B4-BE49-F238E27FC236}">
                <a16:creationId xmlns:a16="http://schemas.microsoft.com/office/drawing/2014/main" id="{669DAF33-FCD6-4002-BCC4-36ACAC4CE919}"/>
              </a:ext>
            </a:extLst>
          </p:cNvPr>
          <p:cNvSpPr>
            <a:spLocks noGrp="1"/>
          </p:cNvSpPr>
          <p:nvPr>
            <p:ph type="sldNum" sz="quarter" idx="12"/>
          </p:nvPr>
        </p:nvSpPr>
        <p:spPr/>
        <p:txBody>
          <a:bodyPr/>
          <a:lstStyle/>
          <a:p>
            <a:fld id="{AC73A611-7CB3-407B-8955-E73429FEB09D}" type="slidenum">
              <a:rPr lang="ca-ES" smtClean="0"/>
              <a:pPr/>
              <a:t>7</a:t>
            </a:fld>
            <a:endParaRPr lang="ca-ES"/>
          </a:p>
        </p:txBody>
      </p:sp>
    </p:spTree>
    <p:extLst>
      <p:ext uri="{BB962C8B-B14F-4D97-AF65-F5344CB8AC3E}">
        <p14:creationId xmlns:p14="http://schemas.microsoft.com/office/powerpoint/2010/main" val="42706916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0" grpId="0"/>
      <p:bldP spid="11" grpId="0"/>
      <p:bldP spid="2" grpId="0"/>
      <p:bldP spid="3" grpId="0"/>
      <p:bldP spid="14" grpId="0"/>
      <p:bldP spid="15" grpId="0"/>
      <p:bldP spid="1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idor de peu de pàgina 8"/>
          <p:cNvSpPr>
            <a:spLocks noGrp="1"/>
          </p:cNvSpPr>
          <p:nvPr>
            <p:ph type="ftr" sz="quarter" idx="11"/>
          </p:nvPr>
        </p:nvSpPr>
        <p:spPr/>
        <p:txBody>
          <a:bodyPr/>
          <a:lstStyle/>
          <a:p>
            <a:pPr defTabSz="844083"/>
            <a:r>
              <a:rPr lang="ca-ES">
                <a:solidFill>
                  <a:prstClr val="black">
                    <a:tint val="75000"/>
                  </a:prstClr>
                </a:solidFill>
                <a:latin typeface="Calibri"/>
              </a:rPr>
              <a:t>PMSM motor control</a:t>
            </a:r>
          </a:p>
        </p:txBody>
      </p:sp>
      <p:sp>
        <p:nvSpPr>
          <p:cNvPr id="22" name="Contenidor de contingut 2">
            <a:extLst>
              <a:ext uri="{FF2B5EF4-FFF2-40B4-BE49-F238E27FC236}">
                <a16:creationId xmlns:a16="http://schemas.microsoft.com/office/drawing/2014/main" id="{2981AD2C-85BE-4C78-B414-0286ECDF0713}"/>
              </a:ext>
            </a:extLst>
          </p:cNvPr>
          <p:cNvSpPr>
            <a:spLocks noGrp="1"/>
          </p:cNvSpPr>
          <p:nvPr>
            <p:ph idx="1"/>
          </p:nvPr>
        </p:nvSpPr>
        <p:spPr>
          <a:xfrm>
            <a:off x="332308" y="1593000"/>
            <a:ext cx="8307692" cy="4320000"/>
          </a:xfrm>
        </p:spPr>
        <p:txBody>
          <a:bodyPr>
            <a:normAutofit/>
          </a:bodyPr>
          <a:lstStyle/>
          <a:p>
            <a:pPr marL="422041" indent="0">
              <a:buNone/>
            </a:pPr>
            <a:r>
              <a:rPr lang="en-GB" sz="2585" dirty="0"/>
              <a:t>Voltage control tuning</a:t>
            </a:r>
          </a:p>
          <a:p>
            <a:pPr marL="0" indent="0">
              <a:buNone/>
            </a:pPr>
            <a:endParaRPr lang="en-GB" sz="2585" dirty="0"/>
          </a:p>
          <a:p>
            <a:pPr marL="0" indent="0">
              <a:buNone/>
            </a:pPr>
            <a:endParaRPr lang="en-GB" sz="2585" dirty="0"/>
          </a:p>
          <a:p>
            <a:pPr marL="0" indent="0">
              <a:buNone/>
            </a:pPr>
            <a:endParaRPr lang="en-GB" sz="2585" dirty="0"/>
          </a:p>
          <a:p>
            <a:pPr marL="0" indent="0">
              <a:buNone/>
            </a:pPr>
            <a:endParaRPr lang="en-GB" sz="2585" dirty="0"/>
          </a:p>
        </p:txBody>
      </p:sp>
      <p:sp>
        <p:nvSpPr>
          <p:cNvPr id="5" name="Títol 1">
            <a:extLst>
              <a:ext uri="{FF2B5EF4-FFF2-40B4-BE49-F238E27FC236}">
                <a16:creationId xmlns:a16="http://schemas.microsoft.com/office/drawing/2014/main" id="{4A90FA5B-32B3-473A-8609-00834D2E3369}"/>
              </a:ext>
            </a:extLst>
          </p:cNvPr>
          <p:cNvSpPr txBox="1">
            <a:spLocks/>
          </p:cNvSpPr>
          <p:nvPr/>
        </p:nvSpPr>
        <p:spPr>
          <a:xfrm>
            <a:off x="332308" y="596077"/>
            <a:ext cx="8307692" cy="996923"/>
          </a:xfrm>
          <a:prstGeom prst="rect">
            <a:avLst/>
          </a:prstGeom>
        </p:spPr>
        <p:txBody>
          <a:bodyPr vert="horz" lIns="84406" tIns="42203" rIns="84406" bIns="42203"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4062" dirty="0">
                <a:solidFill>
                  <a:schemeClr val="bg1">
                    <a:lumMod val="75000"/>
                  </a:schemeClr>
                </a:solidFill>
              </a:rPr>
              <a:t>PMSM Vector Current Control</a:t>
            </a:r>
          </a:p>
        </p:txBody>
      </p:sp>
      <p:sp>
        <p:nvSpPr>
          <p:cNvPr id="4" name="Slide Number Placeholder 3">
            <a:extLst>
              <a:ext uri="{FF2B5EF4-FFF2-40B4-BE49-F238E27FC236}">
                <a16:creationId xmlns:a16="http://schemas.microsoft.com/office/drawing/2014/main" id="{4F6630F3-7169-4608-89F8-FE4640507FCE}"/>
              </a:ext>
            </a:extLst>
          </p:cNvPr>
          <p:cNvSpPr>
            <a:spLocks noGrp="1"/>
          </p:cNvSpPr>
          <p:nvPr>
            <p:ph type="sldNum" sz="quarter" idx="12"/>
          </p:nvPr>
        </p:nvSpPr>
        <p:spPr/>
        <p:txBody>
          <a:bodyPr/>
          <a:lstStyle/>
          <a:p>
            <a:fld id="{AC73A611-7CB3-407B-8955-E73429FEB09D}" type="slidenum">
              <a:rPr lang="ca-ES" smtClean="0"/>
              <a:pPr/>
              <a:t>70</a:t>
            </a:fld>
            <a:endParaRPr lang="ca-ES" dirty="0"/>
          </a:p>
        </p:txBody>
      </p:sp>
      <p:pic>
        <p:nvPicPr>
          <p:cNvPr id="7" name="Imagen 1">
            <a:extLst>
              <a:ext uri="{FF2B5EF4-FFF2-40B4-BE49-F238E27FC236}">
                <a16:creationId xmlns:a16="http://schemas.microsoft.com/office/drawing/2014/main" id="{1C8FF36A-1D37-4DD6-B79B-0A5398474DBF}"/>
              </a:ext>
            </a:extLst>
          </p:cNvPr>
          <p:cNvPicPr>
            <a:picLocks noChangeAspect="1"/>
          </p:cNvPicPr>
          <p:nvPr/>
        </p:nvPicPr>
        <p:blipFill>
          <a:blip r:embed="rId2"/>
          <a:stretch>
            <a:fillRect/>
          </a:stretch>
        </p:blipFill>
        <p:spPr>
          <a:xfrm>
            <a:off x="0" y="2122714"/>
            <a:ext cx="9144000" cy="2612571"/>
          </a:xfrm>
          <a:prstGeom prst="rect">
            <a:avLst/>
          </a:prstGeom>
        </p:spPr>
      </p:pic>
    </p:spTree>
    <p:extLst>
      <p:ext uri="{BB962C8B-B14F-4D97-AF65-F5344CB8AC3E}">
        <p14:creationId xmlns:p14="http://schemas.microsoft.com/office/powerpoint/2010/main" val="739435036"/>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idor de peu de pàgina 8"/>
          <p:cNvSpPr>
            <a:spLocks noGrp="1"/>
          </p:cNvSpPr>
          <p:nvPr>
            <p:ph type="ftr" sz="quarter" idx="11"/>
          </p:nvPr>
        </p:nvSpPr>
        <p:spPr/>
        <p:txBody>
          <a:bodyPr/>
          <a:lstStyle/>
          <a:p>
            <a:pPr defTabSz="844083"/>
            <a:r>
              <a:rPr lang="ca-ES">
                <a:solidFill>
                  <a:prstClr val="black">
                    <a:tint val="75000"/>
                  </a:prstClr>
                </a:solidFill>
                <a:latin typeface="Calibri"/>
              </a:rPr>
              <a:t>PMSM motor control</a:t>
            </a:r>
          </a:p>
        </p:txBody>
      </p:sp>
      <p:sp>
        <p:nvSpPr>
          <p:cNvPr id="22" name="Contenidor de contingut 2">
            <a:extLst>
              <a:ext uri="{FF2B5EF4-FFF2-40B4-BE49-F238E27FC236}">
                <a16:creationId xmlns:a16="http://schemas.microsoft.com/office/drawing/2014/main" id="{2981AD2C-85BE-4C78-B414-0286ECDF0713}"/>
              </a:ext>
            </a:extLst>
          </p:cNvPr>
          <p:cNvSpPr>
            <a:spLocks noGrp="1"/>
          </p:cNvSpPr>
          <p:nvPr>
            <p:ph idx="1"/>
          </p:nvPr>
        </p:nvSpPr>
        <p:spPr>
          <a:xfrm>
            <a:off x="332308" y="1593000"/>
            <a:ext cx="8307692" cy="4320000"/>
          </a:xfrm>
        </p:spPr>
        <p:txBody>
          <a:bodyPr>
            <a:normAutofit/>
          </a:bodyPr>
          <a:lstStyle/>
          <a:p>
            <a:pPr marL="422041" indent="0">
              <a:buNone/>
            </a:pPr>
            <a:r>
              <a:rPr lang="en-GB" sz="2585" dirty="0"/>
              <a:t>Voltage control tuning</a:t>
            </a:r>
          </a:p>
          <a:p>
            <a:pPr marL="422041" indent="0">
              <a:buNone/>
            </a:pPr>
            <a:r>
              <a:rPr lang="en-US" sz="1800" dirty="0"/>
              <a:t>Open-loop transfer between the variation of the voltage magnitude regarding the slight variation of the current angle in each working point</a:t>
            </a:r>
            <a:endParaRPr lang="en-GB" sz="1800" dirty="0"/>
          </a:p>
          <a:p>
            <a:pPr marL="0" indent="0">
              <a:buNone/>
            </a:pPr>
            <a:endParaRPr lang="en-GB" sz="2585" dirty="0"/>
          </a:p>
          <a:p>
            <a:pPr marL="0" indent="0">
              <a:buNone/>
            </a:pPr>
            <a:endParaRPr lang="en-GB" sz="2585" dirty="0"/>
          </a:p>
          <a:p>
            <a:pPr marL="0" indent="0">
              <a:buNone/>
            </a:pPr>
            <a:endParaRPr lang="en-GB" sz="2585" dirty="0"/>
          </a:p>
        </p:txBody>
      </p:sp>
      <p:sp>
        <p:nvSpPr>
          <p:cNvPr id="5" name="Títol 1">
            <a:extLst>
              <a:ext uri="{FF2B5EF4-FFF2-40B4-BE49-F238E27FC236}">
                <a16:creationId xmlns:a16="http://schemas.microsoft.com/office/drawing/2014/main" id="{4A90FA5B-32B3-473A-8609-00834D2E3369}"/>
              </a:ext>
            </a:extLst>
          </p:cNvPr>
          <p:cNvSpPr txBox="1">
            <a:spLocks/>
          </p:cNvSpPr>
          <p:nvPr/>
        </p:nvSpPr>
        <p:spPr>
          <a:xfrm>
            <a:off x="332308" y="596077"/>
            <a:ext cx="8307692" cy="996923"/>
          </a:xfrm>
          <a:prstGeom prst="rect">
            <a:avLst/>
          </a:prstGeom>
        </p:spPr>
        <p:txBody>
          <a:bodyPr vert="horz" lIns="84406" tIns="42203" rIns="84406" bIns="42203"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4062" dirty="0">
                <a:solidFill>
                  <a:schemeClr val="bg1">
                    <a:lumMod val="75000"/>
                  </a:schemeClr>
                </a:solidFill>
              </a:rPr>
              <a:t>PMSM Vector Current Control</a:t>
            </a:r>
          </a:p>
        </p:txBody>
      </p:sp>
      <p:sp>
        <p:nvSpPr>
          <p:cNvPr id="4" name="Slide Number Placeholder 3">
            <a:extLst>
              <a:ext uri="{FF2B5EF4-FFF2-40B4-BE49-F238E27FC236}">
                <a16:creationId xmlns:a16="http://schemas.microsoft.com/office/drawing/2014/main" id="{4F6630F3-7169-4608-89F8-FE4640507FCE}"/>
              </a:ext>
            </a:extLst>
          </p:cNvPr>
          <p:cNvSpPr>
            <a:spLocks noGrp="1"/>
          </p:cNvSpPr>
          <p:nvPr>
            <p:ph type="sldNum" sz="quarter" idx="12"/>
          </p:nvPr>
        </p:nvSpPr>
        <p:spPr/>
        <p:txBody>
          <a:bodyPr/>
          <a:lstStyle/>
          <a:p>
            <a:fld id="{AC73A611-7CB3-407B-8955-E73429FEB09D}" type="slidenum">
              <a:rPr lang="ca-ES" smtClean="0"/>
              <a:pPr/>
              <a:t>71</a:t>
            </a:fld>
            <a:endParaRPr lang="ca-ES"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8566040-FAA0-4F04-B278-A3FDB0D78210}"/>
                  </a:ext>
                </a:extLst>
              </p:cNvPr>
              <p:cNvSpPr/>
              <p:nvPr/>
            </p:nvSpPr>
            <p:spPr>
              <a:xfrm>
                <a:off x="1301681" y="3169333"/>
                <a:ext cx="6540637" cy="227030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en-GB" i="1">
                              <a:latin typeface="Cambria Math" panose="02040503050406030204" pitchFamily="18" charset="0"/>
                            </a:rPr>
                          </m:ctrlPr>
                        </m:mPr>
                        <m:mr>
                          <m:e/>
                          <m:e>
                            <m:sSub>
                              <m:sSubPr>
                                <m:ctrlPr>
                                  <a:rPr lang="en-GB" i="1">
                                    <a:latin typeface="Cambria Math" panose="02040503050406030204" pitchFamily="18" charset="0"/>
                                  </a:rPr>
                                </m:ctrlPr>
                              </m:sSubPr>
                              <m:e>
                                <m:r>
                                  <a:rPr lang="en-GB" i="1">
                                    <a:latin typeface="Cambria Math" panose="02040503050406030204" pitchFamily="18" charset="0"/>
                                  </a:rPr>
                                  <m:t>𝐺</m:t>
                                </m:r>
                              </m:e>
                              <m:sub>
                                <m:r>
                                  <m:rPr>
                                    <m:sty m:val="p"/>
                                  </m:rPr>
                                  <a:rPr lang="en-GB" i="0">
                                    <a:latin typeface="Cambria Math" panose="02040503050406030204" pitchFamily="18" charset="0"/>
                                  </a:rPr>
                                  <m:t>p</m:t>
                                </m:r>
                                <m:r>
                                  <a:rPr lang="en-GB" i="0">
                                    <a:latin typeface="Cambria Math" panose="02040503050406030204" pitchFamily="18" charset="0"/>
                                  </a:rPr>
                                  <m:t>,</m:t>
                                </m:r>
                                <m:r>
                                  <m:rPr>
                                    <m:sty m:val="p"/>
                                  </m:rPr>
                                  <a:rPr lang="en-GB" i="0">
                                    <a:latin typeface="Cambria Math" panose="02040503050406030204" pitchFamily="18" charset="0"/>
                                  </a:rPr>
                                  <m:t>Δ</m:t>
                                </m:r>
                                <m:r>
                                  <a:rPr lang="en-GB" i="1">
                                    <a:latin typeface="Cambria Math" panose="02040503050406030204" pitchFamily="18" charset="0"/>
                                  </a:rPr>
                                  <m:t>𝛾</m:t>
                                </m:r>
                                <m:r>
                                  <a:rPr lang="en-GB" i="0">
                                    <a:latin typeface="Cambria Math" panose="02040503050406030204" pitchFamily="18" charset="0"/>
                                  </a:rPr>
                                  <m:t>→</m:t>
                                </m:r>
                                <m:r>
                                  <m:rPr>
                                    <m:sty m:val="p"/>
                                  </m:rPr>
                                  <a:rPr lang="en-GB" i="0">
                                    <a:latin typeface="Cambria Math" panose="02040503050406030204" pitchFamily="18" charset="0"/>
                                  </a:rPr>
                                  <m:t>Δ</m:t>
                                </m:r>
                                <m:r>
                                  <a:rPr lang="en-GB" i="0">
                                    <a:latin typeface="Cambria Math" panose="02040503050406030204" pitchFamily="18" charset="0"/>
                                  </a:rPr>
                                  <m:t>|</m:t>
                                </m:r>
                                <m:r>
                                  <m:rPr>
                                    <m:sty m:val="p"/>
                                  </m:rPr>
                                  <a:rPr lang="en-GB" i="0">
                                    <a:latin typeface="Cambria Math" panose="02040503050406030204" pitchFamily="18" charset="0"/>
                                  </a:rPr>
                                  <m:t>V</m:t>
                                </m:r>
                                <m:r>
                                  <a:rPr lang="en-GB" i="0">
                                    <a:latin typeface="Cambria Math" panose="02040503050406030204" pitchFamily="18" charset="0"/>
                                  </a:rPr>
                                  <m:t>|</m:t>
                                </m:r>
                              </m:sub>
                            </m:sSub>
                            <m:r>
                              <a:rPr lang="en-GB" i="0">
                                <a:latin typeface="Cambria Math" panose="02040503050406030204" pitchFamily="18" charset="0"/>
                              </a:rPr>
                              <m:t>(</m:t>
                            </m:r>
                            <m:r>
                              <a:rPr lang="en-GB" i="1">
                                <a:latin typeface="Cambria Math" panose="02040503050406030204" pitchFamily="18" charset="0"/>
                              </a:rPr>
                              <m:t>𝑠</m:t>
                            </m:r>
                            <m:r>
                              <a:rPr lang="en-GB" i="0">
                                <a:latin typeface="Cambria Math" panose="02040503050406030204" pitchFamily="18" charset="0"/>
                              </a:rPr>
                              <m:t>)=</m:t>
                            </m:r>
                            <m:f>
                              <m:fPr>
                                <m:ctrlPr>
                                  <a:rPr lang="en-GB" i="1">
                                    <a:latin typeface="Cambria Math" panose="02040503050406030204" pitchFamily="18" charset="0"/>
                                  </a:rPr>
                                </m:ctrlPr>
                              </m:fPr>
                              <m:num>
                                <m:d>
                                  <m:dPr>
                                    <m:begChr m:val=""/>
                                    <m:ctrlPr>
                                      <a:rPr lang="en-GB" i="1">
                                        <a:latin typeface="Cambria Math" panose="02040503050406030204" pitchFamily="18" charset="0"/>
                                      </a:rPr>
                                    </m:ctrlPr>
                                  </m:dPr>
                                  <m:e>
                                    <m:r>
                                      <m:rPr>
                                        <m:sty m:val="p"/>
                                      </m:rPr>
                                      <a:rPr lang="en-GB" i="0">
                                        <a:latin typeface="Cambria Math" panose="02040503050406030204" pitchFamily="18" charset="0"/>
                                      </a:rPr>
                                      <m:t>Δ</m:t>
                                    </m:r>
                                    <m:r>
                                      <a:rPr lang="en-GB" i="0">
                                        <a:latin typeface="Cambria Math" panose="02040503050406030204" pitchFamily="18" charset="0"/>
                                      </a:rPr>
                                      <m:t>|</m:t>
                                    </m:r>
                                    <m:r>
                                      <a:rPr lang="en-GB" i="1">
                                        <a:latin typeface="Cambria Math" panose="02040503050406030204" pitchFamily="18" charset="0"/>
                                      </a:rPr>
                                      <m:t>𝑉</m:t>
                                    </m:r>
                                    <m:r>
                                      <a:rPr lang="en-GB" i="0">
                                        <a:latin typeface="Cambria Math" panose="02040503050406030204" pitchFamily="18" charset="0"/>
                                      </a:rPr>
                                      <m:t>|(</m:t>
                                    </m:r>
                                    <m:r>
                                      <a:rPr lang="en-GB" i="1">
                                        <a:latin typeface="Cambria Math" panose="02040503050406030204" pitchFamily="18" charset="0"/>
                                      </a:rPr>
                                      <m:t>𝑠</m:t>
                                    </m:r>
                                  </m:e>
                                </m:d>
                              </m:num>
                              <m:den>
                                <m:d>
                                  <m:dPr>
                                    <m:begChr m:val=""/>
                                    <m:ctrlPr>
                                      <a:rPr lang="en-GB" i="1">
                                        <a:latin typeface="Cambria Math" panose="02040503050406030204" pitchFamily="18" charset="0"/>
                                      </a:rPr>
                                    </m:ctrlPr>
                                  </m:dPr>
                                  <m:e>
                                    <m:r>
                                      <m:rPr>
                                        <m:sty m:val="p"/>
                                      </m:rPr>
                                      <a:rPr lang="en-GB" i="0">
                                        <a:latin typeface="Cambria Math" panose="02040503050406030204" pitchFamily="18" charset="0"/>
                                      </a:rPr>
                                      <m:t>Δ</m:t>
                                    </m:r>
                                    <m:sSup>
                                      <m:sSupPr>
                                        <m:ctrlPr>
                                          <a:rPr lang="en-GB" i="1">
                                            <a:latin typeface="Cambria Math" panose="02040503050406030204" pitchFamily="18" charset="0"/>
                                          </a:rPr>
                                        </m:ctrlPr>
                                      </m:sSupPr>
                                      <m:e>
                                        <m:r>
                                          <a:rPr lang="en-GB" i="1">
                                            <a:latin typeface="Cambria Math" panose="02040503050406030204" pitchFamily="18" charset="0"/>
                                          </a:rPr>
                                          <m:t>𝛾</m:t>
                                        </m:r>
                                      </m:e>
                                      <m:sup>
                                        <m:r>
                                          <a:rPr lang="en-GB" i="0">
                                            <a:latin typeface="Cambria Math" panose="02040503050406030204" pitchFamily="18" charset="0"/>
                                          </a:rPr>
                                          <m:t>∗</m:t>
                                        </m:r>
                                      </m:sup>
                                    </m:sSup>
                                    <m:r>
                                      <a:rPr lang="en-GB" i="0">
                                        <a:latin typeface="Cambria Math" panose="02040503050406030204" pitchFamily="18" charset="0"/>
                                      </a:rPr>
                                      <m:t>(</m:t>
                                    </m:r>
                                    <m:r>
                                      <a:rPr lang="en-GB" i="1">
                                        <a:latin typeface="Cambria Math" panose="02040503050406030204" pitchFamily="18" charset="0"/>
                                      </a:rPr>
                                      <m:t>𝑠</m:t>
                                    </m:r>
                                  </m:e>
                                </m:d>
                              </m:den>
                            </m:f>
                          </m:e>
                        </m:mr>
                        <m:mr>
                          <m:e/>
                          <m:e>
                            <m:r>
                              <a:rPr lang="en-GB" i="0">
                                <a:latin typeface="Cambria Math" panose="02040503050406030204" pitchFamily="18" charset="0"/>
                              </a:rPr>
                              <m:t> ≈</m:t>
                            </m:r>
                            <m:f>
                              <m:fPr>
                                <m:ctrlPr>
                                  <a:rPr lang="en-GB" i="1">
                                    <a:latin typeface="Cambria Math" panose="02040503050406030204" pitchFamily="18" charset="0"/>
                                  </a:rPr>
                                </m:ctrlPr>
                              </m:fPr>
                              <m:num>
                                <m:sSub>
                                  <m:sSubPr>
                                    <m:ctrlPr>
                                      <a:rPr lang="en-GB" i="1">
                                        <a:latin typeface="Cambria Math" panose="02040503050406030204" pitchFamily="18" charset="0"/>
                                      </a:rPr>
                                    </m:ctrlPr>
                                  </m:sSubPr>
                                  <m:e>
                                    <m:limUpp>
                                      <m:limUppPr>
                                        <m:ctrlPr>
                                          <a:rPr lang="en-GB" i="1">
                                            <a:latin typeface="Cambria Math" panose="02040503050406030204" pitchFamily="18" charset="0"/>
                                          </a:rPr>
                                        </m:ctrlPr>
                                      </m:limUppPr>
                                      <m:e>
                                        <m:r>
                                          <a:rPr lang="en-GB" i="1">
                                            <a:latin typeface="Cambria Math" panose="02040503050406030204" pitchFamily="18" charset="0"/>
                                          </a:rPr>
                                          <m:t>𝑉</m:t>
                                        </m:r>
                                      </m:e>
                                      <m:lim>
                                        <m:r>
                                          <a:rPr lang="en-GB" i="0">
                                            <a:latin typeface="Cambria Math" panose="02040503050406030204" pitchFamily="18" charset="0"/>
                                          </a:rPr>
                                          <m:t>‾</m:t>
                                        </m:r>
                                      </m:lim>
                                    </m:limUpp>
                                  </m:e>
                                  <m:sub>
                                    <m:r>
                                      <a:rPr lang="en-GB" i="1">
                                        <a:latin typeface="Cambria Math" panose="02040503050406030204" pitchFamily="18" charset="0"/>
                                      </a:rPr>
                                      <m:t>𝑑</m:t>
                                    </m:r>
                                  </m:sub>
                                </m:sSub>
                              </m:num>
                              <m:den>
                                <m:sSub>
                                  <m:sSubPr>
                                    <m:ctrlPr>
                                      <a:rPr lang="en-GB" i="1">
                                        <a:latin typeface="Cambria Math" panose="02040503050406030204" pitchFamily="18" charset="0"/>
                                      </a:rPr>
                                    </m:ctrlPr>
                                  </m:sSubPr>
                                  <m:e>
                                    <m:r>
                                      <a:rPr lang="en-GB" i="1">
                                        <a:latin typeface="Cambria Math" panose="02040503050406030204" pitchFamily="18" charset="0"/>
                                      </a:rPr>
                                      <m:t>𝑉</m:t>
                                    </m:r>
                                  </m:e>
                                  <m:sub>
                                    <m:r>
                                      <m:rPr>
                                        <m:sty m:val="p"/>
                                      </m:rPr>
                                      <a:rPr lang="en-GB" i="0">
                                        <a:latin typeface="Cambria Math" panose="02040503050406030204" pitchFamily="18" charset="0"/>
                                      </a:rPr>
                                      <m:t>s</m:t>
                                    </m:r>
                                    <m:r>
                                      <a:rPr lang="en-GB" i="0">
                                        <a:latin typeface="Cambria Math" panose="02040503050406030204" pitchFamily="18" charset="0"/>
                                      </a:rPr>
                                      <m:t>,</m:t>
                                    </m:r>
                                    <m:r>
                                      <m:rPr>
                                        <m:sty m:val="p"/>
                                      </m:rPr>
                                      <a:rPr lang="en-GB" i="0">
                                        <a:latin typeface="Cambria Math" panose="02040503050406030204" pitchFamily="18" charset="0"/>
                                      </a:rPr>
                                      <m:t>max</m:t>
                                    </m:r>
                                  </m:sub>
                                </m:sSub>
                              </m:den>
                            </m:f>
                            <m:r>
                              <a:rPr lang="en-GB" i="0">
                                <a:latin typeface="Cambria Math" panose="02040503050406030204" pitchFamily="18" charset="0"/>
                              </a:rPr>
                              <m:t>⋅</m:t>
                            </m:r>
                            <m:d>
                              <m:dPr>
                                <m:ctrlPr>
                                  <a:rPr lang="en-GB" i="1">
                                    <a:latin typeface="Cambria Math" panose="02040503050406030204" pitchFamily="18" charset="0"/>
                                  </a:rPr>
                                </m:ctrlPr>
                              </m:dPr>
                              <m:e>
                                <m:d>
                                  <m:dPr>
                                    <m:begChr m:val=""/>
                                    <m:ctrlPr>
                                      <a:rPr lang="en-GB" i="1">
                                        <a:latin typeface="Cambria Math" panose="02040503050406030204" pitchFamily="18" charset="0"/>
                                      </a:rPr>
                                    </m:ctrlPr>
                                  </m:dPr>
                                  <m:e>
                                    <m:r>
                                      <a:rPr lang="en-GB" i="0">
                                        <a:latin typeface="Cambria Math" panose="02040503050406030204" pitchFamily="18" charset="0"/>
                                      </a:rPr>
                                      <m:t>−</m:t>
                                    </m:r>
                                    <m:sSubSup>
                                      <m:sSubSupPr>
                                        <m:ctrlPr>
                                          <a:rPr lang="en-GB" i="1">
                                            <a:latin typeface="Cambria Math" panose="02040503050406030204" pitchFamily="18" charset="0"/>
                                          </a:rPr>
                                        </m:ctrlPr>
                                      </m:sSubSupPr>
                                      <m:e>
                                        <m:r>
                                          <a:rPr lang="en-GB" i="1">
                                            <a:latin typeface="Cambria Math" panose="02040503050406030204" pitchFamily="18" charset="0"/>
                                          </a:rPr>
                                          <m:t>𝐺</m:t>
                                        </m:r>
                                      </m:e>
                                      <m:sub>
                                        <m:r>
                                          <m:rPr>
                                            <m:sty m:val="p"/>
                                          </m:rPr>
                                          <a:rPr lang="en-GB" i="0">
                                            <a:latin typeface="Cambria Math" panose="02040503050406030204" pitchFamily="18" charset="0"/>
                                          </a:rPr>
                                          <m:t>p</m:t>
                                        </m:r>
                                        <m:r>
                                          <a:rPr lang="en-GB" i="0">
                                            <a:latin typeface="Cambria Math" panose="02040503050406030204" pitchFamily="18" charset="0"/>
                                          </a:rPr>
                                          <m:t>,∣</m:t>
                                        </m:r>
                                        <m:r>
                                          <a:rPr lang="en-GB" i="1">
                                            <a:latin typeface="Cambria Math" panose="02040503050406030204" pitchFamily="18" charset="0"/>
                                          </a:rPr>
                                          <m:t>𝑑</m:t>
                                        </m:r>
                                      </m:sub>
                                      <m:sup>
                                        <m:r>
                                          <a:rPr lang="en-GB" i="0">
                                            <a:latin typeface="Cambria Math" panose="02040503050406030204" pitchFamily="18" charset="0"/>
                                          </a:rPr>
                                          <m:t>−1</m:t>
                                        </m:r>
                                      </m:sup>
                                    </m:sSubSup>
                                    <m:r>
                                      <a:rPr lang="en-GB" i="0">
                                        <a:latin typeface="Cambria Math" panose="02040503050406030204" pitchFamily="18" charset="0"/>
                                      </a:rPr>
                                      <m:t>(</m:t>
                                    </m:r>
                                    <m:r>
                                      <a:rPr lang="en-GB" i="1">
                                        <a:latin typeface="Cambria Math" panose="02040503050406030204" pitchFamily="18" charset="0"/>
                                      </a:rPr>
                                      <m:t>𝑠</m:t>
                                    </m:r>
                                    <m:r>
                                      <a:rPr lang="en-GB" i="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𝐺</m:t>
                                        </m:r>
                                      </m:e>
                                      <m:sub>
                                        <m:r>
                                          <m:rPr>
                                            <m:sty m:val="p"/>
                                          </m:rPr>
                                          <a:rPr lang="en-GB" i="0">
                                            <a:latin typeface="Cambria Math" panose="02040503050406030204" pitchFamily="18" charset="0"/>
                                          </a:rPr>
                                          <m:t>CL</m:t>
                                        </m:r>
                                        <m:r>
                                          <a:rPr lang="en-GB" i="0">
                                            <a:latin typeface="Cambria Math" panose="02040503050406030204" pitchFamily="18" charset="0"/>
                                          </a:rPr>
                                          <m:t>,∣</m:t>
                                        </m:r>
                                        <m:r>
                                          <a:rPr lang="en-GB" i="1">
                                            <a:latin typeface="Cambria Math" panose="02040503050406030204" pitchFamily="18" charset="0"/>
                                          </a:rPr>
                                          <m:t>𝑑</m:t>
                                        </m:r>
                                      </m:sub>
                                    </m:sSub>
                                    <m:r>
                                      <a:rPr lang="en-GB" i="0">
                                        <a:latin typeface="Cambria Math" panose="02040503050406030204" pitchFamily="18" charset="0"/>
                                      </a:rPr>
                                      <m:t>(</m:t>
                                    </m:r>
                                    <m:r>
                                      <a:rPr lang="en-GB" i="1">
                                        <a:latin typeface="Cambria Math" panose="02040503050406030204" pitchFamily="18" charset="0"/>
                                      </a:rPr>
                                      <m:t>𝑠</m:t>
                                    </m:r>
                                    <m:r>
                                      <a:rPr lang="en-GB" i="0">
                                        <a:latin typeface="Cambria Math" panose="02040503050406030204" pitchFamily="18" charset="0"/>
                                      </a:rPr>
                                      <m:t>)</m:t>
                                    </m:r>
                                    <m:sSubSup>
                                      <m:sSubSupPr>
                                        <m:ctrlPr>
                                          <a:rPr lang="en-GB" i="1">
                                            <a:latin typeface="Cambria Math" panose="02040503050406030204" pitchFamily="18" charset="0"/>
                                          </a:rPr>
                                        </m:ctrlPr>
                                      </m:sSubSupPr>
                                      <m:e>
                                        <m:r>
                                          <a:rPr lang="en-GB" i="1">
                                            <a:latin typeface="Cambria Math" panose="02040503050406030204" pitchFamily="18" charset="0"/>
                                          </a:rPr>
                                          <m:t>𝐼</m:t>
                                        </m:r>
                                      </m:e>
                                      <m:sub>
                                        <m:r>
                                          <m:rPr>
                                            <m:sty m:val="p"/>
                                          </m:rPr>
                                          <a:rPr lang="en-GB" i="0">
                                            <a:latin typeface="Cambria Math" panose="02040503050406030204" pitchFamily="18" charset="0"/>
                                          </a:rPr>
                                          <m:t>s</m:t>
                                        </m:r>
                                      </m:sub>
                                      <m:sup>
                                        <m:r>
                                          <a:rPr lang="en-GB" i="0">
                                            <a:latin typeface="Cambria Math" panose="02040503050406030204" pitchFamily="18" charset="0"/>
                                          </a:rPr>
                                          <m:t>∗</m:t>
                                        </m:r>
                                      </m:sup>
                                    </m:sSubSup>
                                    <m:r>
                                      <m:rPr>
                                        <m:sty m:val="p"/>
                                      </m:rPr>
                                      <a:rPr lang="en-GB" i="0">
                                        <a:latin typeface="Cambria Math" panose="02040503050406030204" pitchFamily="18" charset="0"/>
                                      </a:rPr>
                                      <m:t>si</m:t>
                                    </m:r>
                                    <m:func>
                                      <m:funcPr>
                                        <m:ctrlPr>
                                          <a:rPr lang="en-GB" i="1">
                                            <a:latin typeface="Cambria Math" panose="02040503050406030204" pitchFamily="18" charset="0"/>
                                          </a:rPr>
                                        </m:ctrlPr>
                                      </m:funcPr>
                                      <m:fName>
                                        <m:r>
                                          <m:rPr>
                                            <m:sty m:val="p"/>
                                          </m:rPr>
                                          <a:rPr lang="en-GB" i="0">
                                            <a:latin typeface="Cambria Math" panose="02040503050406030204" pitchFamily="18" charset="0"/>
                                          </a:rPr>
                                          <m:t>n</m:t>
                                        </m:r>
                                      </m:fName>
                                      <m:e>
                                        <m:r>
                                          <a:rPr lang="en-GB" i="0">
                                            <a:latin typeface="Cambria Math" panose="02040503050406030204" pitchFamily="18" charset="0"/>
                                          </a:rPr>
                                          <m:t>(</m:t>
                                        </m:r>
                                      </m:e>
                                    </m:func>
                                    <m:limUpp>
                                      <m:limUppPr>
                                        <m:ctrlPr>
                                          <a:rPr lang="en-GB" i="1">
                                            <a:latin typeface="Cambria Math" panose="02040503050406030204" pitchFamily="18" charset="0"/>
                                          </a:rPr>
                                        </m:ctrlPr>
                                      </m:limUppPr>
                                      <m:e>
                                        <m:r>
                                          <a:rPr lang="en-GB" i="1">
                                            <a:latin typeface="Cambria Math" panose="02040503050406030204" pitchFamily="18" charset="0"/>
                                          </a:rPr>
                                          <m:t>𝛾</m:t>
                                        </m:r>
                                      </m:e>
                                      <m:lim>
                                        <m:r>
                                          <a:rPr lang="en-GB" i="0">
                                            <a:latin typeface="Cambria Math" panose="02040503050406030204" pitchFamily="18" charset="0"/>
                                          </a:rPr>
                                          <m:t>‾</m:t>
                                        </m:r>
                                      </m:lim>
                                    </m:limUpp>
                                    <m:r>
                                      <a:rPr lang="en-GB" i="0">
                                        <a:latin typeface="Cambria Math" panose="02040503050406030204" pitchFamily="18" charset="0"/>
                                      </a:rPr>
                                      <m:t>)−</m:t>
                                    </m:r>
                                    <m:sSub>
                                      <m:sSubPr>
                                        <m:ctrlPr>
                                          <a:rPr lang="en-GB" i="1">
                                            <a:latin typeface="Cambria Math" panose="02040503050406030204" pitchFamily="18" charset="0"/>
                                          </a:rPr>
                                        </m:ctrlPr>
                                      </m:sSubPr>
                                      <m:e>
                                        <m:limUpp>
                                          <m:limUppPr>
                                            <m:ctrlPr>
                                              <a:rPr lang="en-GB" i="1">
                                                <a:latin typeface="Cambria Math" panose="02040503050406030204" pitchFamily="18" charset="0"/>
                                              </a:rPr>
                                            </m:ctrlPr>
                                          </m:limUppPr>
                                          <m:e>
                                            <m:r>
                                              <a:rPr lang="en-GB" i="1">
                                                <a:latin typeface="Cambria Math" panose="02040503050406030204" pitchFamily="18" charset="0"/>
                                              </a:rPr>
                                              <m:t>𝜔</m:t>
                                            </m:r>
                                          </m:e>
                                          <m:lim>
                                            <m:r>
                                              <a:rPr lang="en-GB" i="0">
                                                <a:latin typeface="Cambria Math" panose="02040503050406030204" pitchFamily="18" charset="0"/>
                                              </a:rPr>
                                              <m:t>‾</m:t>
                                            </m:r>
                                          </m:lim>
                                        </m:limUpp>
                                      </m:e>
                                      <m:sub>
                                        <m:r>
                                          <m:rPr>
                                            <m:sty m:val="p"/>
                                          </m:rPr>
                                          <a:rPr lang="en-GB" i="0">
                                            <a:latin typeface="Cambria Math" panose="02040503050406030204" pitchFamily="18" charset="0"/>
                                          </a:rPr>
                                          <m:t>e</m:t>
                                        </m:r>
                                      </m:sub>
                                    </m:sSub>
                                    <m:sSub>
                                      <m:sSubPr>
                                        <m:ctrlPr>
                                          <a:rPr lang="en-GB" i="1">
                                            <a:latin typeface="Cambria Math" panose="02040503050406030204" pitchFamily="18" charset="0"/>
                                          </a:rPr>
                                        </m:ctrlPr>
                                      </m:sSubPr>
                                      <m:e>
                                        <m:r>
                                          <a:rPr lang="en-GB" i="1">
                                            <a:latin typeface="Cambria Math" panose="02040503050406030204" pitchFamily="18" charset="0"/>
                                          </a:rPr>
                                          <m:t>𝐿</m:t>
                                        </m:r>
                                      </m:e>
                                      <m:sub>
                                        <m:r>
                                          <a:rPr lang="en-GB" i="1">
                                            <a:latin typeface="Cambria Math" panose="02040503050406030204" pitchFamily="18" charset="0"/>
                                          </a:rPr>
                                          <m:t>𝑞</m:t>
                                        </m:r>
                                      </m:sub>
                                    </m:sSub>
                                    <m:sSub>
                                      <m:sSubPr>
                                        <m:ctrlPr>
                                          <a:rPr lang="en-GB" i="1">
                                            <a:latin typeface="Cambria Math" panose="02040503050406030204" pitchFamily="18" charset="0"/>
                                          </a:rPr>
                                        </m:ctrlPr>
                                      </m:sSubPr>
                                      <m:e>
                                        <m:r>
                                          <a:rPr lang="en-GB" i="1">
                                            <a:latin typeface="Cambria Math" panose="02040503050406030204" pitchFamily="18" charset="0"/>
                                          </a:rPr>
                                          <m:t>𝐺</m:t>
                                        </m:r>
                                      </m:e>
                                      <m:sub>
                                        <m:r>
                                          <m:rPr>
                                            <m:sty m:val="p"/>
                                          </m:rPr>
                                          <a:rPr lang="en-GB" i="0">
                                            <a:latin typeface="Cambria Math" panose="02040503050406030204" pitchFamily="18" charset="0"/>
                                          </a:rPr>
                                          <m:t>CL</m:t>
                                        </m:r>
                                        <m:r>
                                          <a:rPr lang="en-GB" i="0">
                                            <a:latin typeface="Cambria Math" panose="02040503050406030204" pitchFamily="18" charset="0"/>
                                          </a:rPr>
                                          <m:t>,∣</m:t>
                                        </m:r>
                                        <m:r>
                                          <a:rPr lang="en-GB" i="1">
                                            <a:latin typeface="Cambria Math" panose="02040503050406030204" pitchFamily="18" charset="0"/>
                                          </a:rPr>
                                          <m:t>𝑞</m:t>
                                        </m:r>
                                      </m:sub>
                                    </m:sSub>
                                    <m:r>
                                      <a:rPr lang="en-GB" i="0">
                                        <a:latin typeface="Cambria Math" panose="02040503050406030204" pitchFamily="18" charset="0"/>
                                      </a:rPr>
                                      <m:t>(</m:t>
                                    </m:r>
                                    <m:r>
                                      <a:rPr lang="en-GB" i="1">
                                        <a:latin typeface="Cambria Math" panose="02040503050406030204" pitchFamily="18" charset="0"/>
                                      </a:rPr>
                                      <m:t>𝑠</m:t>
                                    </m:r>
                                    <m:r>
                                      <a:rPr lang="en-GB" i="0">
                                        <a:latin typeface="Cambria Math" panose="02040503050406030204" pitchFamily="18" charset="0"/>
                                      </a:rPr>
                                      <m:t>)</m:t>
                                    </m:r>
                                    <m:sSubSup>
                                      <m:sSubSupPr>
                                        <m:ctrlPr>
                                          <a:rPr lang="en-GB" i="1">
                                            <a:latin typeface="Cambria Math" panose="02040503050406030204" pitchFamily="18" charset="0"/>
                                          </a:rPr>
                                        </m:ctrlPr>
                                      </m:sSubSupPr>
                                      <m:e>
                                        <m:r>
                                          <a:rPr lang="en-GB" i="1">
                                            <a:latin typeface="Cambria Math" panose="02040503050406030204" pitchFamily="18" charset="0"/>
                                          </a:rPr>
                                          <m:t>𝑇</m:t>
                                        </m:r>
                                      </m:e>
                                      <m:sub>
                                        <m:r>
                                          <m:rPr>
                                            <m:sty m:val="p"/>
                                          </m:rPr>
                                          <a:rPr lang="en-GB" i="0">
                                            <a:latin typeface="Cambria Math" panose="02040503050406030204" pitchFamily="18" charset="0"/>
                                          </a:rPr>
                                          <m:t>s</m:t>
                                        </m:r>
                                      </m:sub>
                                      <m:sup>
                                        <m:r>
                                          <a:rPr lang="en-GB" i="0">
                                            <a:latin typeface="Cambria Math" panose="02040503050406030204" pitchFamily="18" charset="0"/>
                                          </a:rPr>
                                          <m:t>∗</m:t>
                                        </m:r>
                                      </m:sup>
                                    </m:sSubSup>
                                    <m:r>
                                      <m:rPr>
                                        <m:sty m:val="p"/>
                                      </m:rPr>
                                      <a:rPr lang="en-GB" i="0">
                                        <a:latin typeface="Cambria Math" panose="02040503050406030204" pitchFamily="18" charset="0"/>
                                      </a:rPr>
                                      <m:t>co</m:t>
                                    </m:r>
                                    <m:func>
                                      <m:funcPr>
                                        <m:ctrlPr>
                                          <a:rPr lang="en-GB" i="1">
                                            <a:latin typeface="Cambria Math" panose="02040503050406030204" pitchFamily="18" charset="0"/>
                                          </a:rPr>
                                        </m:ctrlPr>
                                      </m:funcPr>
                                      <m:fName>
                                        <m:r>
                                          <m:rPr>
                                            <m:sty m:val="p"/>
                                          </m:rPr>
                                          <a:rPr lang="en-GB" i="0">
                                            <a:latin typeface="Cambria Math" panose="02040503050406030204" pitchFamily="18" charset="0"/>
                                          </a:rPr>
                                          <m:t>s</m:t>
                                        </m:r>
                                      </m:fName>
                                      <m:e>
                                        <m:r>
                                          <a:rPr lang="en-GB" i="0">
                                            <a:latin typeface="Cambria Math" panose="02040503050406030204" pitchFamily="18" charset="0"/>
                                          </a:rPr>
                                          <m:t>(</m:t>
                                        </m:r>
                                      </m:e>
                                    </m:func>
                                    <m:limUpp>
                                      <m:limUppPr>
                                        <m:ctrlPr>
                                          <a:rPr lang="en-GB" i="1">
                                            <a:latin typeface="Cambria Math" panose="02040503050406030204" pitchFamily="18" charset="0"/>
                                          </a:rPr>
                                        </m:ctrlPr>
                                      </m:limUppPr>
                                      <m:e>
                                        <m:r>
                                          <a:rPr lang="en-GB" i="1">
                                            <a:latin typeface="Cambria Math" panose="02040503050406030204" pitchFamily="18" charset="0"/>
                                          </a:rPr>
                                          <m:t>𝛾</m:t>
                                        </m:r>
                                      </m:e>
                                      <m:lim>
                                        <m:r>
                                          <a:rPr lang="en-GB" i="0">
                                            <a:latin typeface="Cambria Math" panose="02040503050406030204" pitchFamily="18" charset="0"/>
                                          </a:rPr>
                                          <m:t>‾</m:t>
                                        </m:r>
                                      </m:lim>
                                    </m:limUpp>
                                  </m:e>
                                </m:d>
                              </m:e>
                            </m:d>
                          </m:e>
                        </m:mr>
                        <m:mr>
                          <m:e/>
                          <m:e>
                            <m:r>
                              <a:rPr lang="en-GB" i="0">
                                <a:latin typeface="Cambria Math" panose="02040503050406030204" pitchFamily="18" charset="0"/>
                              </a:rPr>
                              <m:t> +</m:t>
                            </m:r>
                            <m:f>
                              <m:fPr>
                                <m:ctrlPr>
                                  <a:rPr lang="en-GB" i="1">
                                    <a:latin typeface="Cambria Math" panose="02040503050406030204" pitchFamily="18" charset="0"/>
                                  </a:rPr>
                                </m:ctrlPr>
                              </m:fPr>
                              <m:num>
                                <m:sSub>
                                  <m:sSubPr>
                                    <m:ctrlPr>
                                      <a:rPr lang="en-GB" i="1">
                                        <a:latin typeface="Cambria Math" panose="02040503050406030204" pitchFamily="18" charset="0"/>
                                      </a:rPr>
                                    </m:ctrlPr>
                                  </m:sSubPr>
                                  <m:e>
                                    <m:limUpp>
                                      <m:limUppPr>
                                        <m:ctrlPr>
                                          <a:rPr lang="en-GB" i="1">
                                            <a:latin typeface="Cambria Math" panose="02040503050406030204" pitchFamily="18" charset="0"/>
                                          </a:rPr>
                                        </m:ctrlPr>
                                      </m:limUppPr>
                                      <m:e>
                                        <m:r>
                                          <a:rPr lang="en-GB" i="1">
                                            <a:latin typeface="Cambria Math" panose="02040503050406030204" pitchFamily="18" charset="0"/>
                                          </a:rPr>
                                          <m:t>𝑉</m:t>
                                        </m:r>
                                      </m:e>
                                      <m:lim>
                                        <m:r>
                                          <a:rPr lang="en-GB" i="0">
                                            <a:latin typeface="Cambria Math" panose="02040503050406030204" pitchFamily="18" charset="0"/>
                                          </a:rPr>
                                          <m:t>‾</m:t>
                                        </m:r>
                                      </m:lim>
                                    </m:limUpp>
                                  </m:e>
                                  <m:sub>
                                    <m:r>
                                      <a:rPr lang="en-GB" i="1">
                                        <a:latin typeface="Cambria Math" panose="02040503050406030204" pitchFamily="18" charset="0"/>
                                      </a:rPr>
                                      <m:t>𝑞</m:t>
                                    </m:r>
                                  </m:sub>
                                </m:sSub>
                              </m:num>
                              <m:den>
                                <m:sSub>
                                  <m:sSubPr>
                                    <m:ctrlPr>
                                      <a:rPr lang="en-GB" i="1">
                                        <a:latin typeface="Cambria Math" panose="02040503050406030204" pitchFamily="18" charset="0"/>
                                      </a:rPr>
                                    </m:ctrlPr>
                                  </m:sSubPr>
                                  <m:e>
                                    <m:r>
                                      <a:rPr lang="en-GB" i="1">
                                        <a:latin typeface="Cambria Math" panose="02040503050406030204" pitchFamily="18" charset="0"/>
                                      </a:rPr>
                                      <m:t>𝑉</m:t>
                                    </m:r>
                                  </m:e>
                                  <m:sub>
                                    <m:r>
                                      <m:rPr>
                                        <m:sty m:val="p"/>
                                      </m:rPr>
                                      <a:rPr lang="en-GB" i="0">
                                        <a:latin typeface="Cambria Math" panose="02040503050406030204" pitchFamily="18" charset="0"/>
                                      </a:rPr>
                                      <m:t>s</m:t>
                                    </m:r>
                                    <m:r>
                                      <a:rPr lang="en-GB" i="0">
                                        <a:latin typeface="Cambria Math" panose="02040503050406030204" pitchFamily="18" charset="0"/>
                                      </a:rPr>
                                      <m:t>,</m:t>
                                    </m:r>
                                    <m:r>
                                      <m:rPr>
                                        <m:sty m:val="p"/>
                                      </m:rPr>
                                      <a:rPr lang="en-GB" i="0">
                                        <a:latin typeface="Cambria Math" panose="02040503050406030204" pitchFamily="18" charset="0"/>
                                      </a:rPr>
                                      <m:t>max</m:t>
                                    </m:r>
                                  </m:sub>
                                </m:sSub>
                              </m:den>
                            </m:f>
                            <m:r>
                              <a:rPr lang="en-GB" i="0">
                                <a:latin typeface="Cambria Math" panose="02040503050406030204" pitchFamily="18" charset="0"/>
                              </a:rPr>
                              <m:t>⋅</m:t>
                            </m:r>
                            <m:d>
                              <m:dPr>
                                <m:ctrlPr>
                                  <a:rPr lang="en-GB" i="1">
                                    <a:latin typeface="Cambria Math" panose="02040503050406030204" pitchFamily="18" charset="0"/>
                                  </a:rPr>
                                </m:ctrlPr>
                              </m:dPr>
                              <m:e>
                                <m:d>
                                  <m:dPr>
                                    <m:begChr m:val=""/>
                                    <m:ctrlPr>
                                      <a:rPr lang="en-GB" i="1">
                                        <a:latin typeface="Cambria Math" panose="02040503050406030204" pitchFamily="18" charset="0"/>
                                      </a:rPr>
                                    </m:ctrlPr>
                                  </m:dPr>
                                  <m:e>
                                    <m:sSubSup>
                                      <m:sSubSupPr>
                                        <m:ctrlPr>
                                          <a:rPr lang="en-GB" i="1">
                                            <a:latin typeface="Cambria Math" panose="02040503050406030204" pitchFamily="18" charset="0"/>
                                          </a:rPr>
                                        </m:ctrlPr>
                                      </m:sSubSupPr>
                                      <m:e>
                                        <m:r>
                                          <a:rPr lang="en-GB" i="1">
                                            <a:latin typeface="Cambria Math" panose="02040503050406030204" pitchFamily="18" charset="0"/>
                                          </a:rPr>
                                          <m:t>𝐺</m:t>
                                        </m:r>
                                      </m:e>
                                      <m:sub>
                                        <m:r>
                                          <m:rPr>
                                            <m:sty m:val="p"/>
                                          </m:rPr>
                                          <a:rPr lang="en-GB" i="0">
                                            <a:latin typeface="Cambria Math" panose="02040503050406030204" pitchFamily="18" charset="0"/>
                                          </a:rPr>
                                          <m:t>p</m:t>
                                        </m:r>
                                        <m:r>
                                          <a:rPr lang="en-GB" i="0">
                                            <a:latin typeface="Cambria Math" panose="02040503050406030204" pitchFamily="18" charset="0"/>
                                          </a:rPr>
                                          <m:t>,∣</m:t>
                                        </m:r>
                                        <m:r>
                                          <a:rPr lang="en-GB" i="1">
                                            <a:latin typeface="Cambria Math" panose="02040503050406030204" pitchFamily="18" charset="0"/>
                                          </a:rPr>
                                          <m:t>𝑞</m:t>
                                        </m:r>
                                      </m:sub>
                                      <m:sup>
                                        <m:r>
                                          <a:rPr lang="en-GB" i="0">
                                            <a:latin typeface="Cambria Math" panose="02040503050406030204" pitchFamily="18" charset="0"/>
                                          </a:rPr>
                                          <m:t>−1</m:t>
                                        </m:r>
                                      </m:sup>
                                    </m:sSubSup>
                                    <m:r>
                                      <a:rPr lang="en-GB" i="0">
                                        <a:latin typeface="Cambria Math" panose="02040503050406030204" pitchFamily="18" charset="0"/>
                                      </a:rPr>
                                      <m:t>(</m:t>
                                    </m:r>
                                    <m:r>
                                      <a:rPr lang="en-GB" i="1">
                                        <a:latin typeface="Cambria Math" panose="02040503050406030204" pitchFamily="18" charset="0"/>
                                      </a:rPr>
                                      <m:t>𝑠</m:t>
                                    </m:r>
                                    <m:r>
                                      <a:rPr lang="en-GB" i="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𝐺</m:t>
                                        </m:r>
                                      </m:e>
                                      <m:sub>
                                        <m:r>
                                          <m:rPr>
                                            <m:sty m:val="p"/>
                                          </m:rPr>
                                          <a:rPr lang="en-GB" i="0">
                                            <a:latin typeface="Cambria Math" panose="02040503050406030204" pitchFamily="18" charset="0"/>
                                          </a:rPr>
                                          <m:t>CL</m:t>
                                        </m:r>
                                        <m:r>
                                          <a:rPr lang="en-GB" i="0">
                                            <a:latin typeface="Cambria Math" panose="02040503050406030204" pitchFamily="18" charset="0"/>
                                          </a:rPr>
                                          <m:t>,∣</m:t>
                                        </m:r>
                                        <m:r>
                                          <a:rPr lang="en-GB" i="1">
                                            <a:latin typeface="Cambria Math" panose="02040503050406030204" pitchFamily="18" charset="0"/>
                                          </a:rPr>
                                          <m:t>𝑞</m:t>
                                        </m:r>
                                      </m:sub>
                                    </m:sSub>
                                    <m:r>
                                      <a:rPr lang="en-GB" i="0">
                                        <a:latin typeface="Cambria Math" panose="02040503050406030204" pitchFamily="18" charset="0"/>
                                      </a:rPr>
                                      <m:t>(</m:t>
                                    </m:r>
                                    <m:r>
                                      <a:rPr lang="en-GB" i="1">
                                        <a:latin typeface="Cambria Math" panose="02040503050406030204" pitchFamily="18" charset="0"/>
                                      </a:rPr>
                                      <m:t>𝑠</m:t>
                                    </m:r>
                                    <m:r>
                                      <a:rPr lang="en-GB" i="0">
                                        <a:latin typeface="Cambria Math" panose="02040503050406030204" pitchFamily="18" charset="0"/>
                                      </a:rPr>
                                      <m:t>)</m:t>
                                    </m:r>
                                    <m:sSubSup>
                                      <m:sSubSupPr>
                                        <m:ctrlPr>
                                          <a:rPr lang="en-GB" i="1">
                                            <a:latin typeface="Cambria Math" panose="02040503050406030204" pitchFamily="18" charset="0"/>
                                          </a:rPr>
                                        </m:ctrlPr>
                                      </m:sSubSupPr>
                                      <m:e>
                                        <m:limUpp>
                                          <m:limUppPr>
                                            <m:ctrlPr>
                                              <a:rPr lang="en-GB" i="1">
                                                <a:latin typeface="Cambria Math" panose="02040503050406030204" pitchFamily="18" charset="0"/>
                                              </a:rPr>
                                            </m:ctrlPr>
                                          </m:limUppPr>
                                          <m:e>
                                            <m:r>
                                              <a:rPr lang="en-GB" i="1">
                                                <a:latin typeface="Cambria Math" panose="02040503050406030204" pitchFamily="18" charset="0"/>
                                              </a:rPr>
                                              <m:t>𝐼</m:t>
                                            </m:r>
                                          </m:e>
                                          <m:lim>
                                            <m:r>
                                              <a:rPr lang="en-GB" i="0">
                                                <a:latin typeface="Cambria Math" panose="02040503050406030204" pitchFamily="18" charset="0"/>
                                              </a:rPr>
                                              <m:t>‾</m:t>
                                            </m:r>
                                          </m:lim>
                                        </m:limUpp>
                                      </m:e>
                                      <m:sub>
                                        <m:r>
                                          <m:rPr>
                                            <m:sty m:val="p"/>
                                          </m:rPr>
                                          <a:rPr lang="en-GB" i="0">
                                            <a:latin typeface="Cambria Math" panose="02040503050406030204" pitchFamily="18" charset="0"/>
                                          </a:rPr>
                                          <m:t>s</m:t>
                                        </m:r>
                                      </m:sub>
                                      <m:sup>
                                        <m:r>
                                          <a:rPr lang="en-GB" i="0">
                                            <a:latin typeface="Cambria Math" panose="02040503050406030204" pitchFamily="18" charset="0"/>
                                          </a:rPr>
                                          <m:t>∗</m:t>
                                        </m:r>
                                      </m:sup>
                                    </m:sSubSup>
                                    <m:r>
                                      <m:rPr>
                                        <m:sty m:val="p"/>
                                      </m:rPr>
                                      <a:rPr lang="en-GB" i="0">
                                        <a:latin typeface="Cambria Math" panose="02040503050406030204" pitchFamily="18" charset="0"/>
                                      </a:rPr>
                                      <m:t>co</m:t>
                                    </m:r>
                                    <m:func>
                                      <m:funcPr>
                                        <m:ctrlPr>
                                          <a:rPr lang="en-GB" i="1">
                                            <a:latin typeface="Cambria Math" panose="02040503050406030204" pitchFamily="18" charset="0"/>
                                          </a:rPr>
                                        </m:ctrlPr>
                                      </m:funcPr>
                                      <m:fName>
                                        <m:r>
                                          <m:rPr>
                                            <m:sty m:val="p"/>
                                          </m:rPr>
                                          <a:rPr lang="en-GB" i="0">
                                            <a:latin typeface="Cambria Math" panose="02040503050406030204" pitchFamily="18" charset="0"/>
                                          </a:rPr>
                                          <m:t>s</m:t>
                                        </m:r>
                                      </m:fName>
                                      <m:e>
                                        <m:r>
                                          <a:rPr lang="en-GB" i="0">
                                            <a:latin typeface="Cambria Math" panose="02040503050406030204" pitchFamily="18" charset="0"/>
                                          </a:rPr>
                                          <m:t>(</m:t>
                                        </m:r>
                                      </m:e>
                                    </m:func>
                                    <m:limUpp>
                                      <m:limUppPr>
                                        <m:ctrlPr>
                                          <a:rPr lang="en-GB" i="1">
                                            <a:latin typeface="Cambria Math" panose="02040503050406030204" pitchFamily="18" charset="0"/>
                                          </a:rPr>
                                        </m:ctrlPr>
                                      </m:limUppPr>
                                      <m:e>
                                        <m:r>
                                          <a:rPr lang="en-GB" i="1">
                                            <a:latin typeface="Cambria Math" panose="02040503050406030204" pitchFamily="18" charset="0"/>
                                          </a:rPr>
                                          <m:t>𝛾</m:t>
                                        </m:r>
                                      </m:e>
                                      <m:lim>
                                        <m:r>
                                          <a:rPr lang="en-GB" i="0">
                                            <a:latin typeface="Cambria Math" panose="02040503050406030204" pitchFamily="18" charset="0"/>
                                          </a:rPr>
                                          <m:t>‾</m:t>
                                        </m:r>
                                      </m:lim>
                                    </m:limUpp>
                                    <m:r>
                                      <a:rPr lang="en-GB" i="0">
                                        <a:latin typeface="Cambria Math" panose="02040503050406030204" pitchFamily="18" charset="0"/>
                                      </a:rPr>
                                      <m:t>)−</m:t>
                                    </m:r>
                                    <m:sSub>
                                      <m:sSubPr>
                                        <m:ctrlPr>
                                          <a:rPr lang="en-GB" i="1">
                                            <a:latin typeface="Cambria Math" panose="02040503050406030204" pitchFamily="18" charset="0"/>
                                          </a:rPr>
                                        </m:ctrlPr>
                                      </m:sSubPr>
                                      <m:e>
                                        <m:limUpp>
                                          <m:limUppPr>
                                            <m:ctrlPr>
                                              <a:rPr lang="en-GB" i="1">
                                                <a:latin typeface="Cambria Math" panose="02040503050406030204" pitchFamily="18" charset="0"/>
                                              </a:rPr>
                                            </m:ctrlPr>
                                          </m:limUppPr>
                                          <m:e>
                                            <m:r>
                                              <a:rPr lang="en-GB" i="1">
                                                <a:latin typeface="Cambria Math" panose="02040503050406030204" pitchFamily="18" charset="0"/>
                                              </a:rPr>
                                              <m:t>𝜔</m:t>
                                            </m:r>
                                          </m:e>
                                          <m:lim>
                                            <m:r>
                                              <a:rPr lang="en-GB" i="0">
                                                <a:latin typeface="Cambria Math" panose="02040503050406030204" pitchFamily="18" charset="0"/>
                                              </a:rPr>
                                              <m:t>‾</m:t>
                                            </m:r>
                                          </m:lim>
                                        </m:limUpp>
                                      </m:e>
                                      <m:sub>
                                        <m:r>
                                          <m:rPr>
                                            <m:sty m:val="p"/>
                                          </m:rPr>
                                          <a:rPr lang="en-GB" i="0">
                                            <a:latin typeface="Cambria Math" panose="02040503050406030204" pitchFamily="18" charset="0"/>
                                          </a:rPr>
                                          <m:t>e</m:t>
                                        </m:r>
                                      </m:sub>
                                    </m:sSub>
                                    <m:sSub>
                                      <m:sSubPr>
                                        <m:ctrlPr>
                                          <a:rPr lang="en-GB" i="1">
                                            <a:latin typeface="Cambria Math" panose="02040503050406030204" pitchFamily="18" charset="0"/>
                                          </a:rPr>
                                        </m:ctrlPr>
                                      </m:sSubPr>
                                      <m:e>
                                        <m:r>
                                          <a:rPr lang="en-GB" i="1">
                                            <a:latin typeface="Cambria Math" panose="02040503050406030204" pitchFamily="18" charset="0"/>
                                          </a:rPr>
                                          <m:t>𝐿</m:t>
                                        </m:r>
                                      </m:e>
                                      <m:sub>
                                        <m:r>
                                          <a:rPr lang="en-GB" i="1">
                                            <a:latin typeface="Cambria Math" panose="02040503050406030204" pitchFamily="18" charset="0"/>
                                          </a:rPr>
                                          <m:t>𝑑</m:t>
                                        </m:r>
                                      </m:sub>
                                    </m:sSub>
                                    <m:sSub>
                                      <m:sSubPr>
                                        <m:ctrlPr>
                                          <a:rPr lang="en-GB" i="1">
                                            <a:latin typeface="Cambria Math" panose="02040503050406030204" pitchFamily="18" charset="0"/>
                                          </a:rPr>
                                        </m:ctrlPr>
                                      </m:sSubPr>
                                      <m:e>
                                        <m:r>
                                          <a:rPr lang="en-GB" i="1">
                                            <a:latin typeface="Cambria Math" panose="02040503050406030204" pitchFamily="18" charset="0"/>
                                          </a:rPr>
                                          <m:t>𝐺</m:t>
                                        </m:r>
                                      </m:e>
                                      <m:sub>
                                        <m:r>
                                          <m:rPr>
                                            <m:sty m:val="p"/>
                                          </m:rPr>
                                          <a:rPr lang="en-GB" i="0">
                                            <a:latin typeface="Cambria Math" panose="02040503050406030204" pitchFamily="18" charset="0"/>
                                          </a:rPr>
                                          <m:t>CL</m:t>
                                        </m:r>
                                        <m:r>
                                          <a:rPr lang="en-GB" i="0">
                                            <a:latin typeface="Cambria Math" panose="02040503050406030204" pitchFamily="18" charset="0"/>
                                          </a:rPr>
                                          <m:t>,</m:t>
                                        </m:r>
                                        <m:r>
                                          <a:rPr lang="en-GB" i="1">
                                            <a:latin typeface="Cambria Math" panose="02040503050406030204" pitchFamily="18" charset="0"/>
                                          </a:rPr>
                                          <m:t>𝑙𝑑</m:t>
                                        </m:r>
                                      </m:sub>
                                    </m:sSub>
                                    <m:r>
                                      <a:rPr lang="en-GB" i="0">
                                        <a:latin typeface="Cambria Math" panose="02040503050406030204" pitchFamily="18" charset="0"/>
                                      </a:rPr>
                                      <m:t>(</m:t>
                                    </m:r>
                                    <m:r>
                                      <a:rPr lang="en-GB" i="1">
                                        <a:latin typeface="Cambria Math" panose="02040503050406030204" pitchFamily="18" charset="0"/>
                                      </a:rPr>
                                      <m:t>𝑠</m:t>
                                    </m:r>
                                    <m:r>
                                      <a:rPr lang="en-GB" i="0">
                                        <a:latin typeface="Cambria Math" panose="02040503050406030204" pitchFamily="18" charset="0"/>
                                      </a:rPr>
                                      <m:t>)</m:t>
                                    </m:r>
                                    <m:sSubSup>
                                      <m:sSubSupPr>
                                        <m:ctrlPr>
                                          <a:rPr lang="en-GB" i="1">
                                            <a:latin typeface="Cambria Math" panose="02040503050406030204" pitchFamily="18" charset="0"/>
                                          </a:rPr>
                                        </m:ctrlPr>
                                      </m:sSubSupPr>
                                      <m:e>
                                        <m:limUpp>
                                          <m:limUppPr>
                                            <m:ctrlPr>
                                              <a:rPr lang="en-GB" i="1">
                                                <a:latin typeface="Cambria Math" panose="02040503050406030204" pitchFamily="18" charset="0"/>
                                              </a:rPr>
                                            </m:ctrlPr>
                                          </m:limUppPr>
                                          <m:e>
                                            <m:r>
                                              <a:rPr lang="en-GB" i="1">
                                                <a:latin typeface="Cambria Math" panose="02040503050406030204" pitchFamily="18" charset="0"/>
                                              </a:rPr>
                                              <m:t>𝐼</m:t>
                                            </m:r>
                                          </m:e>
                                          <m:lim>
                                            <m:r>
                                              <a:rPr lang="en-GB" i="0">
                                                <a:latin typeface="Cambria Math" panose="02040503050406030204" pitchFamily="18" charset="0"/>
                                              </a:rPr>
                                              <m:t>‾</m:t>
                                            </m:r>
                                          </m:lim>
                                        </m:limUpp>
                                      </m:e>
                                      <m:sub>
                                        <m:r>
                                          <m:rPr>
                                            <m:sty m:val="p"/>
                                          </m:rPr>
                                          <a:rPr lang="en-GB" i="0">
                                            <a:latin typeface="Cambria Math" panose="02040503050406030204" pitchFamily="18" charset="0"/>
                                          </a:rPr>
                                          <m:t>s</m:t>
                                        </m:r>
                                      </m:sub>
                                      <m:sup>
                                        <m:r>
                                          <a:rPr lang="en-GB" i="0">
                                            <a:latin typeface="Cambria Math" panose="02040503050406030204" pitchFamily="18" charset="0"/>
                                          </a:rPr>
                                          <m:t>∗</m:t>
                                        </m:r>
                                      </m:sup>
                                    </m:sSubSup>
                                    <m:r>
                                      <m:rPr>
                                        <m:sty m:val="p"/>
                                      </m:rPr>
                                      <a:rPr lang="en-GB" i="0">
                                        <a:latin typeface="Cambria Math" panose="02040503050406030204" pitchFamily="18" charset="0"/>
                                      </a:rPr>
                                      <m:t>si</m:t>
                                    </m:r>
                                    <m:func>
                                      <m:funcPr>
                                        <m:ctrlPr>
                                          <a:rPr lang="en-GB" i="1">
                                            <a:latin typeface="Cambria Math" panose="02040503050406030204" pitchFamily="18" charset="0"/>
                                          </a:rPr>
                                        </m:ctrlPr>
                                      </m:funcPr>
                                      <m:fName>
                                        <m:r>
                                          <m:rPr>
                                            <m:sty m:val="p"/>
                                          </m:rPr>
                                          <a:rPr lang="en-GB" i="0">
                                            <a:latin typeface="Cambria Math" panose="02040503050406030204" pitchFamily="18" charset="0"/>
                                          </a:rPr>
                                          <m:t>n</m:t>
                                        </m:r>
                                      </m:fName>
                                      <m:e>
                                        <m:r>
                                          <a:rPr lang="en-GB" i="0">
                                            <a:latin typeface="Cambria Math" panose="02040503050406030204" pitchFamily="18" charset="0"/>
                                          </a:rPr>
                                          <m:t>(</m:t>
                                        </m:r>
                                      </m:e>
                                    </m:func>
                                    <m:limUpp>
                                      <m:limUppPr>
                                        <m:ctrlPr>
                                          <a:rPr lang="en-GB" i="1">
                                            <a:latin typeface="Cambria Math" panose="02040503050406030204" pitchFamily="18" charset="0"/>
                                          </a:rPr>
                                        </m:ctrlPr>
                                      </m:limUppPr>
                                      <m:e>
                                        <m:r>
                                          <a:rPr lang="en-GB" i="1">
                                            <a:latin typeface="Cambria Math" panose="02040503050406030204" pitchFamily="18" charset="0"/>
                                          </a:rPr>
                                          <m:t>𝛾</m:t>
                                        </m:r>
                                      </m:e>
                                      <m:lim>
                                        <m:r>
                                          <a:rPr lang="en-GB" i="0">
                                            <a:latin typeface="Cambria Math" panose="02040503050406030204" pitchFamily="18" charset="0"/>
                                          </a:rPr>
                                          <m:t>‾</m:t>
                                        </m:r>
                                      </m:lim>
                                    </m:limUpp>
                                  </m:e>
                                </m:d>
                              </m:e>
                            </m:d>
                            <m:r>
                              <a:rPr lang="en-GB" i="0">
                                <a:latin typeface="Cambria Math" panose="02040503050406030204" pitchFamily="18" charset="0"/>
                              </a:rPr>
                              <m:t>,</m:t>
                            </m:r>
                          </m:e>
                        </m:mr>
                      </m:m>
                    </m:oMath>
                  </m:oMathPara>
                </a14:m>
                <a:endParaRPr lang="en-GB" dirty="0"/>
              </a:p>
            </p:txBody>
          </p:sp>
        </mc:Choice>
        <mc:Fallback xmlns="">
          <p:sp>
            <p:nvSpPr>
              <p:cNvPr id="6" name="Rectangle 5">
                <a:extLst>
                  <a:ext uri="{FF2B5EF4-FFF2-40B4-BE49-F238E27FC236}">
                    <a16:creationId xmlns:a16="http://schemas.microsoft.com/office/drawing/2014/main" id="{48566040-FAA0-4F04-B278-A3FDB0D78210}"/>
                  </a:ext>
                </a:extLst>
              </p:cNvPr>
              <p:cNvSpPr>
                <a:spLocks noRot="1" noChangeAspect="1" noMove="1" noResize="1" noEditPoints="1" noAdjustHandles="1" noChangeArrowheads="1" noChangeShapeType="1" noTextEdit="1"/>
              </p:cNvSpPr>
              <p:nvPr/>
            </p:nvSpPr>
            <p:spPr>
              <a:xfrm>
                <a:off x="1301681" y="3169333"/>
                <a:ext cx="6540637" cy="2270301"/>
              </a:xfrm>
              <a:prstGeom prst="rect">
                <a:avLst/>
              </a:prstGeom>
              <a:blipFill>
                <a:blip r:embed="rId2"/>
                <a:stretch>
                  <a:fillRect r="-4104"/>
                </a:stretch>
              </a:blipFill>
            </p:spPr>
            <p:txBody>
              <a:bodyPr/>
              <a:lstStyle/>
              <a:p>
                <a:r>
                  <a:rPr lang="en-GB">
                    <a:noFill/>
                  </a:rPr>
                  <a:t> </a:t>
                </a:r>
              </a:p>
            </p:txBody>
          </p:sp>
        </mc:Fallback>
      </mc:AlternateContent>
    </p:spTree>
    <p:extLst>
      <p:ext uri="{BB962C8B-B14F-4D97-AF65-F5344CB8AC3E}">
        <p14:creationId xmlns:p14="http://schemas.microsoft.com/office/powerpoint/2010/main" val="761248366"/>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idor de peu de pàgina 8"/>
          <p:cNvSpPr>
            <a:spLocks noGrp="1"/>
          </p:cNvSpPr>
          <p:nvPr>
            <p:ph type="ftr" sz="quarter" idx="11"/>
          </p:nvPr>
        </p:nvSpPr>
        <p:spPr/>
        <p:txBody>
          <a:bodyPr/>
          <a:lstStyle/>
          <a:p>
            <a:pPr defTabSz="844083"/>
            <a:r>
              <a:rPr lang="ca-ES">
                <a:solidFill>
                  <a:prstClr val="black">
                    <a:tint val="75000"/>
                  </a:prstClr>
                </a:solidFill>
                <a:latin typeface="Calibri"/>
              </a:rPr>
              <a:t>PMSM motor control</a:t>
            </a:r>
          </a:p>
        </p:txBody>
      </p:sp>
      <p:sp>
        <p:nvSpPr>
          <p:cNvPr id="22" name="Contenidor de contingut 2">
            <a:extLst>
              <a:ext uri="{FF2B5EF4-FFF2-40B4-BE49-F238E27FC236}">
                <a16:creationId xmlns:a16="http://schemas.microsoft.com/office/drawing/2014/main" id="{2981AD2C-85BE-4C78-B414-0286ECDF0713}"/>
              </a:ext>
            </a:extLst>
          </p:cNvPr>
          <p:cNvSpPr>
            <a:spLocks noGrp="1"/>
          </p:cNvSpPr>
          <p:nvPr>
            <p:ph idx="1"/>
          </p:nvPr>
        </p:nvSpPr>
        <p:spPr>
          <a:xfrm>
            <a:off x="332308" y="1593000"/>
            <a:ext cx="8307692" cy="4320000"/>
          </a:xfrm>
        </p:spPr>
        <p:txBody>
          <a:bodyPr>
            <a:normAutofit/>
          </a:bodyPr>
          <a:lstStyle/>
          <a:p>
            <a:pPr marL="422041" indent="0">
              <a:buNone/>
            </a:pPr>
            <a:r>
              <a:rPr lang="en-GB" sz="2585" dirty="0"/>
              <a:t>Voltage control tuning</a:t>
            </a:r>
          </a:p>
          <a:p>
            <a:r>
              <a:rPr lang="en-US" sz="1800" dirty="0"/>
              <a:t>Current closed-loop dynamics higher than the dynamic of the voltage magnitude closed-loop. Current closed loop is sufficiently high not to pay attention to its dynamics in the voltage magnitude closed loop</a:t>
            </a:r>
            <a:endParaRPr lang="en-GB" sz="1800" dirty="0"/>
          </a:p>
          <a:p>
            <a:pPr marL="0" indent="0">
              <a:buNone/>
            </a:pPr>
            <a:endParaRPr lang="en-GB" sz="2585" dirty="0"/>
          </a:p>
          <a:p>
            <a:pPr marL="0" indent="0">
              <a:buNone/>
            </a:pPr>
            <a:endParaRPr lang="en-GB" sz="2585" dirty="0"/>
          </a:p>
          <a:p>
            <a:pPr marL="0" indent="0">
              <a:buNone/>
            </a:pPr>
            <a:endParaRPr lang="en-GB" sz="2585" dirty="0"/>
          </a:p>
        </p:txBody>
      </p:sp>
      <p:sp>
        <p:nvSpPr>
          <p:cNvPr id="5" name="Títol 1">
            <a:extLst>
              <a:ext uri="{FF2B5EF4-FFF2-40B4-BE49-F238E27FC236}">
                <a16:creationId xmlns:a16="http://schemas.microsoft.com/office/drawing/2014/main" id="{4A90FA5B-32B3-473A-8609-00834D2E3369}"/>
              </a:ext>
            </a:extLst>
          </p:cNvPr>
          <p:cNvSpPr txBox="1">
            <a:spLocks/>
          </p:cNvSpPr>
          <p:nvPr/>
        </p:nvSpPr>
        <p:spPr>
          <a:xfrm>
            <a:off x="332308" y="596077"/>
            <a:ext cx="8307692" cy="996923"/>
          </a:xfrm>
          <a:prstGeom prst="rect">
            <a:avLst/>
          </a:prstGeom>
        </p:spPr>
        <p:txBody>
          <a:bodyPr vert="horz" lIns="84406" tIns="42203" rIns="84406" bIns="42203"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4062" dirty="0">
                <a:solidFill>
                  <a:schemeClr val="bg1">
                    <a:lumMod val="75000"/>
                  </a:schemeClr>
                </a:solidFill>
              </a:rPr>
              <a:t>PMSM Vector Current Control</a:t>
            </a:r>
          </a:p>
        </p:txBody>
      </p:sp>
      <p:sp>
        <p:nvSpPr>
          <p:cNvPr id="4" name="Slide Number Placeholder 3">
            <a:extLst>
              <a:ext uri="{FF2B5EF4-FFF2-40B4-BE49-F238E27FC236}">
                <a16:creationId xmlns:a16="http://schemas.microsoft.com/office/drawing/2014/main" id="{4F6630F3-7169-4608-89F8-FE4640507FCE}"/>
              </a:ext>
            </a:extLst>
          </p:cNvPr>
          <p:cNvSpPr>
            <a:spLocks noGrp="1"/>
          </p:cNvSpPr>
          <p:nvPr>
            <p:ph type="sldNum" sz="quarter" idx="12"/>
          </p:nvPr>
        </p:nvSpPr>
        <p:spPr/>
        <p:txBody>
          <a:bodyPr/>
          <a:lstStyle/>
          <a:p>
            <a:fld id="{AC73A611-7CB3-407B-8955-E73429FEB09D}" type="slidenum">
              <a:rPr lang="ca-ES" smtClean="0"/>
              <a:pPr/>
              <a:t>72</a:t>
            </a:fld>
            <a:endParaRPr lang="ca-ES"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F7A67D0-7E74-443F-83AD-FE3350FA2320}"/>
                  </a:ext>
                </a:extLst>
              </p:cNvPr>
              <p:cNvSpPr/>
              <p:nvPr/>
            </p:nvSpPr>
            <p:spPr>
              <a:xfrm>
                <a:off x="1746318" y="4984461"/>
                <a:ext cx="6096000" cy="1737014"/>
              </a:xfrm>
              <a:prstGeom prst="rect">
                <a:avLst/>
              </a:prstGeom>
            </p:spPr>
            <p:txBody>
              <a:bodyPr>
                <a:spAutoFit/>
              </a:bodyPr>
              <a:lstStyle/>
              <a:p>
                <a:pPr>
                  <a:lnSpc>
                    <a:spcPct val="107000"/>
                  </a:lnSpc>
                  <a:spcAft>
                    <a:spcPts val="1200"/>
                  </a:spcAft>
                </a:pPr>
                <a14:m>
                  <m:oMathPara xmlns:m="http://schemas.openxmlformats.org/officeDocument/2006/math">
                    <m:oMathParaPr>
                      <m:jc m:val="centerGroup"/>
                    </m:oMathParaPr>
                    <m:oMath xmlns:m="http://schemas.openxmlformats.org/officeDocument/2006/math">
                      <m:sSub>
                        <m:sSubPr>
                          <m:ctrlPr>
                            <a:rPr lang="ca-E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𝐺</m:t>
                          </m:r>
                        </m:e>
                        <m:sub>
                          <m:r>
                            <m:rPr>
                              <m:nor/>
                            </m:rPr>
                            <a:rPr lang="en-US">
                              <a:latin typeface="Cambria Math" panose="02040503050406030204" pitchFamily="18" charset="0"/>
                              <a:ea typeface="Times New Roman" panose="02020603050405020304" pitchFamily="18" charset="0"/>
                              <a:cs typeface="Times New Roman" panose="02020603050405020304" pitchFamily="18" charset="0"/>
                            </a:rPr>
                            <m:t>CL</m:t>
                          </m:r>
                          <m:r>
                            <m:rPr>
                              <m:nor/>
                            </m:rPr>
                            <a:rPr lang="en-US">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a:latin typeface="Cambria Math" panose="02040503050406030204" pitchFamily="18" charset="0"/>
                              <a:ea typeface="Times New Roman" panose="02020603050405020304" pitchFamily="18" charset="0"/>
                              <a:cs typeface="Times New Roman" panose="02020603050405020304" pitchFamily="18" charset="0"/>
                            </a:rPr>
                            <m:t>Δγ</m:t>
                          </m:r>
                          <m:r>
                            <a:rPr lang="en-US">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a:latin typeface="Cambria Math" panose="02040503050406030204" pitchFamily="18" charset="0"/>
                              <a:ea typeface="Times New Roman" panose="02020603050405020304" pitchFamily="18" charset="0"/>
                              <a:cs typeface="Times New Roman" panose="02020603050405020304" pitchFamily="18" charset="0"/>
                            </a:rPr>
                            <m:t>Δ</m:t>
                          </m:r>
                          <m:d>
                            <m:dPr>
                              <m:begChr m:val="|"/>
                              <m:endChr m:val="|"/>
                              <m:ctrlPr>
                                <a:rPr lang="ca-ES" i="1">
                                  <a:latin typeface="Cambria Math" panose="02040503050406030204" pitchFamily="18" charset="0"/>
                                  <a:ea typeface="Times New Roman" panose="02020603050405020304" pitchFamily="18" charset="0"/>
                                  <a:cs typeface="Times New Roman" panose="02020603050405020304" pitchFamily="18" charset="0"/>
                                </a:rPr>
                              </m:ctrlPr>
                            </m:dPr>
                            <m:e>
                              <m:r>
                                <m:rPr>
                                  <m:nor/>
                                </m:rPr>
                                <a:rPr lang="en-US">
                                  <a:latin typeface="Cambria Math" panose="02040503050406030204" pitchFamily="18" charset="0"/>
                                  <a:ea typeface="Times New Roman" panose="02020603050405020304" pitchFamily="18" charset="0"/>
                                  <a:cs typeface="Times New Roman" panose="02020603050405020304" pitchFamily="18" charset="0"/>
                                </a:rPr>
                                <m:t>V</m:t>
                              </m:r>
                            </m:e>
                          </m:d>
                        </m:sub>
                      </m:sSub>
                      <m:d>
                        <m:dPr>
                          <m:ctrlPr>
                            <a:rPr lang="ca-E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𝑠</m:t>
                          </m:r>
                        </m:e>
                      </m:d>
                      <m:r>
                        <a:rPr lang="en-US" i="1">
                          <a:latin typeface="Cambria Math" panose="02040503050406030204" pitchFamily="18" charset="0"/>
                          <a:ea typeface="Times New Roman" panose="02020603050405020304" pitchFamily="18" charset="0"/>
                          <a:cs typeface="Times New Roman" panose="02020603050405020304" pitchFamily="18" charset="0"/>
                        </a:rPr>
                        <m:t>=</m:t>
                      </m:r>
                      <m:f>
                        <m:fPr>
                          <m:ctrlPr>
                            <a:rPr lang="ca-ES" i="1">
                              <a:latin typeface="Cambria Math" panose="02040503050406030204" pitchFamily="18" charset="0"/>
                              <a:ea typeface="Times New Roman" panose="02020603050405020304" pitchFamily="18" charset="0"/>
                              <a:cs typeface="Times New Roman" panose="02020603050405020304" pitchFamily="18" charset="0"/>
                            </a:rPr>
                          </m:ctrlPr>
                        </m:fPr>
                        <m:num>
                          <m:r>
                            <m:rPr>
                              <m:sty m:val="p"/>
                            </m:rPr>
                            <a:rPr lang="en-US">
                              <a:latin typeface="Cambria Math" panose="02040503050406030204" pitchFamily="18" charset="0"/>
                              <a:ea typeface="Times New Roman" panose="02020603050405020304" pitchFamily="18" charset="0"/>
                              <a:cs typeface="Times New Roman" panose="02020603050405020304" pitchFamily="18" charset="0"/>
                            </a:rPr>
                            <m:t>Δ</m:t>
                          </m:r>
                          <m:d>
                            <m:dPr>
                              <m:begChr m:val="|"/>
                              <m:endChr m:val="|"/>
                              <m:ctrlPr>
                                <a:rPr lang="ca-E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𝑉</m:t>
                              </m:r>
                            </m:e>
                          </m:d>
                          <m:d>
                            <m:dPr>
                              <m:ctrlPr>
                                <a:rPr lang="ca-E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𝑠</m:t>
                              </m:r>
                            </m:e>
                          </m:d>
                        </m:num>
                        <m:den>
                          <m:r>
                            <m:rPr>
                              <m:sty m:val="p"/>
                            </m:rPr>
                            <a:rPr lang="en-US">
                              <a:latin typeface="Cambria Math" panose="02040503050406030204" pitchFamily="18" charset="0"/>
                              <a:ea typeface="Times New Roman" panose="02020603050405020304" pitchFamily="18" charset="0"/>
                              <a:cs typeface="Times New Roman" panose="02020603050405020304" pitchFamily="18" charset="0"/>
                            </a:rPr>
                            <m:t>Δ</m:t>
                          </m:r>
                          <m:sSup>
                            <m:sSupPr>
                              <m:ctrlPr>
                                <a:rPr lang="ca-ES" i="1">
                                  <a:latin typeface="Cambria Math" panose="02040503050406030204" pitchFamily="18" charset="0"/>
                                  <a:ea typeface="Times New Roman" panose="02020603050405020304" pitchFamily="18" charset="0"/>
                                  <a:cs typeface="Times New Roman" panose="02020603050405020304" pitchFamily="18" charset="0"/>
                                </a:rPr>
                              </m:ctrlPr>
                            </m:sSupPr>
                            <m:e>
                              <m:d>
                                <m:dPr>
                                  <m:begChr m:val="|"/>
                                  <m:endChr m:val="|"/>
                                  <m:ctrlPr>
                                    <a:rPr lang="ca-E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𝑉</m:t>
                                  </m:r>
                                </m:e>
                              </m:d>
                            </m:e>
                            <m:sup>
                              <m:r>
                                <a:rPr lang="en-US" i="1">
                                  <a:latin typeface="Cambria Math" panose="02040503050406030204" pitchFamily="18" charset="0"/>
                                  <a:ea typeface="Times New Roman" panose="02020603050405020304" pitchFamily="18" charset="0"/>
                                  <a:cs typeface="Times New Roman" panose="02020603050405020304" pitchFamily="18" charset="0"/>
                                </a:rPr>
                                <m:t>∗</m:t>
                              </m:r>
                            </m:sup>
                          </m:sSup>
                          <m:d>
                            <m:dPr>
                              <m:ctrlPr>
                                <a:rPr lang="ca-E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𝑠</m:t>
                              </m:r>
                            </m:e>
                          </m:d>
                        </m:den>
                      </m:f>
                      <m:r>
                        <a:rPr lang="en-US" i="1">
                          <a:latin typeface="Cambria Math" panose="02040503050406030204" pitchFamily="18" charset="0"/>
                          <a:ea typeface="Times New Roman" panose="02020603050405020304" pitchFamily="18" charset="0"/>
                          <a:cs typeface="Times New Roman" panose="02020603050405020304" pitchFamily="18" charset="0"/>
                        </a:rPr>
                        <m:t>=</m:t>
                      </m:r>
                      <m:f>
                        <m:fPr>
                          <m:ctrlPr>
                            <a:rPr lang="ca-ES" i="1">
                              <a:latin typeface="Cambria Math" panose="02040503050406030204" pitchFamily="18" charset="0"/>
                              <a:ea typeface="Times New Roman" panose="02020603050405020304" pitchFamily="18" charset="0"/>
                              <a:cs typeface="Times New Roman" panose="02020603050405020304" pitchFamily="18" charset="0"/>
                            </a:rPr>
                          </m:ctrlPr>
                        </m:fPr>
                        <m:num>
                          <m:r>
                            <a:rPr lang="en-US"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ca-E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𝐺</m:t>
                              </m:r>
                            </m:e>
                            <m:sub>
                              <m:r>
                                <m:rPr>
                                  <m:nor/>
                                </m:rPr>
                                <a:rPr lang="en-US">
                                  <a:latin typeface="Cambria Math" panose="02040503050406030204" pitchFamily="18" charset="0"/>
                                  <a:ea typeface="Times New Roman" panose="02020603050405020304" pitchFamily="18" charset="0"/>
                                  <a:cs typeface="Times New Roman" panose="02020603050405020304" pitchFamily="18" charset="0"/>
                                </a:rPr>
                                <m:t>c</m:t>
                              </m:r>
                              <m:r>
                                <m:rPr>
                                  <m:nor/>
                                </m:rPr>
                                <a:rPr lang="en-US">
                                  <a:latin typeface="Cambria Math" panose="02040503050406030204" pitchFamily="18" charset="0"/>
                                  <a:ea typeface="Times New Roman" panose="02020603050405020304" pitchFamily="18" charset="0"/>
                                  <a:cs typeface="Times New Roman" panose="02020603050405020304" pitchFamily="18" charset="0"/>
                                </a:rPr>
                                <m:t>,</m:t>
                              </m:r>
                              <m:r>
                                <m:rPr>
                                  <m:nor/>
                                </m:rPr>
                                <a:rPr lang="en-US">
                                  <a:latin typeface="Cambria Math" panose="02040503050406030204" pitchFamily="18" charset="0"/>
                                  <a:ea typeface="Times New Roman" panose="02020603050405020304" pitchFamily="18" charset="0"/>
                                  <a:cs typeface="Times New Roman" panose="02020603050405020304" pitchFamily="18" charset="0"/>
                                </a:rPr>
                                <m:t>V</m:t>
                              </m:r>
                            </m:sub>
                          </m:sSub>
                          <m:d>
                            <m:dPr>
                              <m:ctrlPr>
                                <a:rPr lang="ca-E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𝑠</m:t>
                              </m:r>
                            </m:e>
                          </m:d>
                          <m:sSub>
                            <m:sSubPr>
                              <m:ctrlPr>
                                <a:rPr lang="ca-E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𝐺</m:t>
                              </m:r>
                            </m:e>
                            <m:sub>
                              <m:r>
                                <m:rPr>
                                  <m:nor/>
                                </m:rPr>
                                <a:rPr lang="en-US">
                                  <a:latin typeface="Cambria Math" panose="02040503050406030204" pitchFamily="18" charset="0"/>
                                  <a:ea typeface="Times New Roman" panose="02020603050405020304" pitchFamily="18" charset="0"/>
                                  <a:cs typeface="Times New Roman" panose="02020603050405020304" pitchFamily="18" charset="0"/>
                                </a:rPr>
                                <m:t>p</m:t>
                              </m:r>
                              <m:r>
                                <m:rPr>
                                  <m:nor/>
                                </m:rPr>
                                <a:rPr lang="en-US">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a:latin typeface="Cambria Math" panose="02040503050406030204" pitchFamily="18" charset="0"/>
                                  <a:ea typeface="Times New Roman" panose="02020603050405020304" pitchFamily="18" charset="0"/>
                                  <a:cs typeface="Times New Roman" panose="02020603050405020304" pitchFamily="18" charset="0"/>
                                </a:rPr>
                                <m:t>Δγ</m:t>
                              </m:r>
                              <m:r>
                                <a:rPr lang="en-US">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a:latin typeface="Cambria Math" panose="02040503050406030204" pitchFamily="18" charset="0"/>
                                  <a:ea typeface="Times New Roman" panose="02020603050405020304" pitchFamily="18" charset="0"/>
                                  <a:cs typeface="Times New Roman" panose="02020603050405020304" pitchFamily="18" charset="0"/>
                                </a:rPr>
                                <m:t>Δ</m:t>
                              </m:r>
                              <m:d>
                                <m:dPr>
                                  <m:begChr m:val="|"/>
                                  <m:endChr m:val="|"/>
                                  <m:ctrlPr>
                                    <a:rPr lang="ca-ES" i="1">
                                      <a:latin typeface="Cambria Math" panose="02040503050406030204" pitchFamily="18" charset="0"/>
                                      <a:ea typeface="Times New Roman" panose="02020603050405020304" pitchFamily="18" charset="0"/>
                                      <a:cs typeface="Times New Roman" panose="02020603050405020304" pitchFamily="18" charset="0"/>
                                    </a:rPr>
                                  </m:ctrlPr>
                                </m:dPr>
                                <m:e>
                                  <m:r>
                                    <m:rPr>
                                      <m:nor/>
                                    </m:rPr>
                                    <a:rPr lang="en-US">
                                      <a:latin typeface="Cambria Math" panose="02040503050406030204" pitchFamily="18" charset="0"/>
                                      <a:ea typeface="Times New Roman" panose="02020603050405020304" pitchFamily="18" charset="0"/>
                                      <a:cs typeface="Times New Roman" panose="02020603050405020304" pitchFamily="18" charset="0"/>
                                    </a:rPr>
                                    <m:t>V</m:t>
                                  </m:r>
                                </m:e>
                              </m:d>
                            </m:sub>
                          </m:sSub>
                          <m:d>
                            <m:dPr>
                              <m:ctrlPr>
                                <a:rPr lang="ca-E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𝑠</m:t>
                              </m:r>
                            </m:e>
                          </m:d>
                        </m:num>
                        <m:den>
                          <m:r>
                            <a:rPr lang="en-US" i="1">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ca-E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𝐺</m:t>
                              </m:r>
                            </m:e>
                            <m:sub>
                              <m:r>
                                <m:rPr>
                                  <m:nor/>
                                </m:rPr>
                                <a:rPr lang="en-US">
                                  <a:latin typeface="Cambria Math" panose="02040503050406030204" pitchFamily="18" charset="0"/>
                                  <a:ea typeface="Times New Roman" panose="02020603050405020304" pitchFamily="18" charset="0"/>
                                  <a:cs typeface="Times New Roman" panose="02020603050405020304" pitchFamily="18" charset="0"/>
                                </a:rPr>
                                <m:t>c</m:t>
                              </m:r>
                              <m:r>
                                <m:rPr>
                                  <m:nor/>
                                </m:rPr>
                                <a:rPr lang="en-US">
                                  <a:latin typeface="Cambria Math" panose="02040503050406030204" pitchFamily="18" charset="0"/>
                                  <a:ea typeface="Times New Roman" panose="02020603050405020304" pitchFamily="18" charset="0"/>
                                  <a:cs typeface="Times New Roman" panose="02020603050405020304" pitchFamily="18" charset="0"/>
                                </a:rPr>
                                <m:t>,</m:t>
                              </m:r>
                              <m:r>
                                <m:rPr>
                                  <m:nor/>
                                </m:rPr>
                                <a:rPr lang="en-US">
                                  <a:latin typeface="Cambria Math" panose="02040503050406030204" pitchFamily="18" charset="0"/>
                                  <a:ea typeface="Times New Roman" panose="02020603050405020304" pitchFamily="18" charset="0"/>
                                  <a:cs typeface="Times New Roman" panose="02020603050405020304" pitchFamily="18" charset="0"/>
                                </a:rPr>
                                <m:t>V</m:t>
                              </m:r>
                            </m:sub>
                          </m:sSub>
                          <m:d>
                            <m:dPr>
                              <m:ctrlPr>
                                <a:rPr lang="ca-E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𝑠</m:t>
                              </m:r>
                            </m:e>
                          </m:d>
                          <m:sSub>
                            <m:sSubPr>
                              <m:ctrlPr>
                                <a:rPr lang="ca-E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𝐺</m:t>
                              </m:r>
                            </m:e>
                            <m:sub>
                              <m:r>
                                <m:rPr>
                                  <m:nor/>
                                </m:rPr>
                                <a:rPr lang="en-US">
                                  <a:latin typeface="Cambria Math" panose="02040503050406030204" pitchFamily="18" charset="0"/>
                                  <a:ea typeface="Times New Roman" panose="02020603050405020304" pitchFamily="18" charset="0"/>
                                  <a:cs typeface="Times New Roman" panose="02020603050405020304" pitchFamily="18" charset="0"/>
                                </a:rPr>
                                <m:t>p</m:t>
                              </m:r>
                              <m:r>
                                <m:rPr>
                                  <m:nor/>
                                </m:rPr>
                                <a:rPr lang="en-US">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a:latin typeface="Cambria Math" panose="02040503050406030204" pitchFamily="18" charset="0"/>
                                  <a:ea typeface="Times New Roman" panose="02020603050405020304" pitchFamily="18" charset="0"/>
                                  <a:cs typeface="Times New Roman" panose="02020603050405020304" pitchFamily="18" charset="0"/>
                                </a:rPr>
                                <m:t>Δγ</m:t>
                              </m:r>
                              <m:r>
                                <a:rPr lang="en-US">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a:latin typeface="Cambria Math" panose="02040503050406030204" pitchFamily="18" charset="0"/>
                                  <a:ea typeface="Times New Roman" panose="02020603050405020304" pitchFamily="18" charset="0"/>
                                  <a:cs typeface="Times New Roman" panose="02020603050405020304" pitchFamily="18" charset="0"/>
                                </a:rPr>
                                <m:t>Δ</m:t>
                              </m:r>
                              <m:d>
                                <m:dPr>
                                  <m:begChr m:val="|"/>
                                  <m:endChr m:val="|"/>
                                  <m:ctrlPr>
                                    <a:rPr lang="ca-ES" i="1">
                                      <a:latin typeface="Cambria Math" panose="02040503050406030204" pitchFamily="18" charset="0"/>
                                      <a:ea typeface="Times New Roman" panose="02020603050405020304" pitchFamily="18" charset="0"/>
                                      <a:cs typeface="Times New Roman" panose="02020603050405020304" pitchFamily="18" charset="0"/>
                                    </a:rPr>
                                  </m:ctrlPr>
                                </m:dPr>
                                <m:e>
                                  <m:r>
                                    <m:rPr>
                                      <m:nor/>
                                    </m:rPr>
                                    <a:rPr lang="en-US">
                                      <a:latin typeface="Cambria Math" panose="02040503050406030204" pitchFamily="18" charset="0"/>
                                      <a:ea typeface="Times New Roman" panose="02020603050405020304" pitchFamily="18" charset="0"/>
                                      <a:cs typeface="Times New Roman" panose="02020603050405020304" pitchFamily="18" charset="0"/>
                                    </a:rPr>
                                    <m:t>V</m:t>
                                  </m:r>
                                </m:e>
                              </m:d>
                            </m:sub>
                          </m:sSub>
                          <m:d>
                            <m:dPr>
                              <m:ctrlPr>
                                <a:rPr lang="ca-ES" i="1">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𝑠</m:t>
                              </m:r>
                            </m:e>
                          </m:d>
                        </m:den>
                      </m:f>
                      <m:r>
                        <a:rPr lang="en-US">
                          <a:latin typeface="Cambria Math" panose="02040503050406030204" pitchFamily="18" charset="0"/>
                          <a:ea typeface="Times New Roman" panose="02020603050405020304" pitchFamily="18" charset="0"/>
                          <a:cs typeface="Times New Roman" panose="02020603050405020304" pitchFamily="18" charset="0"/>
                        </a:rPr>
                        <m:t> </m:t>
                      </m:r>
                      <m:r>
                        <m:rPr>
                          <m:nor/>
                        </m:rPr>
                        <a:rPr lang="en-US">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ca-E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en-US" dirty="0">
                    <a:latin typeface="Calibri" panose="020F0502020204030204" pitchFamily="34" charset="0"/>
                    <a:ea typeface="Times New Roman" panose="02020603050405020304" pitchFamily="18" charset="0"/>
                    <a:cs typeface="Times New Roman" panose="02020603050405020304" pitchFamily="18" charset="0"/>
                  </a:rPr>
                  <a:t> </a:t>
                </a:r>
                <a:endParaRPr lang="ca-E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dirty="0">
                    <a:latin typeface="Calibri" panose="020F0502020204030204" pitchFamily="34" charset="0"/>
                    <a:ea typeface="Times New Roman" panose="02020603050405020304" pitchFamily="18" charset="0"/>
                    <a:cs typeface="Times New Roman" panose="02020603050405020304" pitchFamily="18" charset="0"/>
                  </a:rPr>
                  <a:t> </a:t>
                </a:r>
                <a:endParaRPr lang="ca-ES"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6" name="Rectangle 5">
                <a:extLst>
                  <a:ext uri="{FF2B5EF4-FFF2-40B4-BE49-F238E27FC236}">
                    <a16:creationId xmlns:a16="http://schemas.microsoft.com/office/drawing/2014/main" id="{1F7A67D0-7E74-443F-83AD-FE3350FA2320}"/>
                  </a:ext>
                </a:extLst>
              </p:cNvPr>
              <p:cNvSpPr>
                <a:spLocks noRot="1" noChangeAspect="1" noMove="1" noResize="1" noEditPoints="1" noAdjustHandles="1" noChangeArrowheads="1" noChangeShapeType="1" noTextEdit="1"/>
              </p:cNvSpPr>
              <p:nvPr/>
            </p:nvSpPr>
            <p:spPr>
              <a:xfrm>
                <a:off x="1746318" y="4984461"/>
                <a:ext cx="6096000" cy="1737014"/>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0C3A46F5-4A36-4FD5-8CF3-463662986B8B}"/>
                  </a:ext>
                </a:extLst>
              </p:cNvPr>
              <p:cNvSpPr/>
              <p:nvPr/>
            </p:nvSpPr>
            <p:spPr>
              <a:xfrm>
                <a:off x="1301681" y="2868318"/>
                <a:ext cx="6540637" cy="16479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en-GB" i="1">
                              <a:latin typeface="Cambria Math" panose="02040503050406030204" pitchFamily="18" charset="0"/>
                            </a:rPr>
                          </m:ctrlPr>
                        </m:mPr>
                        <m:mr>
                          <m:e>
                            <m:d>
                              <m:dPr>
                                <m:begChr m:val=""/>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𝐺</m:t>
                                    </m:r>
                                  </m:e>
                                  <m:sub>
                                    <m:r>
                                      <m:rPr>
                                        <m:sty m:val="p"/>
                                      </m:rPr>
                                      <a:rPr lang="en-GB" i="0">
                                        <a:latin typeface="Cambria Math" panose="02040503050406030204" pitchFamily="18" charset="0"/>
                                      </a:rPr>
                                      <m:t>p</m:t>
                                    </m:r>
                                    <m:r>
                                      <a:rPr lang="en-GB" i="0">
                                        <a:latin typeface="Cambria Math" panose="02040503050406030204" pitchFamily="18" charset="0"/>
                                      </a:rPr>
                                      <m:t>,</m:t>
                                    </m:r>
                                    <m:r>
                                      <m:rPr>
                                        <m:sty m:val="p"/>
                                      </m:rPr>
                                      <a:rPr lang="en-GB" i="0">
                                        <a:latin typeface="Cambria Math" panose="02040503050406030204" pitchFamily="18" charset="0"/>
                                      </a:rPr>
                                      <m:t>Δ</m:t>
                                    </m:r>
                                    <m:r>
                                      <a:rPr lang="en-GB" i="1">
                                        <a:latin typeface="Cambria Math" panose="02040503050406030204" pitchFamily="18" charset="0"/>
                                      </a:rPr>
                                      <m:t>𝛾</m:t>
                                    </m:r>
                                    <m:r>
                                      <a:rPr lang="en-GB" i="0">
                                        <a:latin typeface="Cambria Math" panose="02040503050406030204" pitchFamily="18" charset="0"/>
                                      </a:rPr>
                                      <m:t>→</m:t>
                                    </m:r>
                                    <m:r>
                                      <m:rPr>
                                        <m:sty m:val="p"/>
                                      </m:rPr>
                                      <a:rPr lang="en-GB" i="0">
                                        <a:latin typeface="Cambria Math" panose="02040503050406030204" pitchFamily="18" charset="0"/>
                                      </a:rPr>
                                      <m:t>Δ</m:t>
                                    </m:r>
                                    <m:r>
                                      <a:rPr lang="en-GB" i="0">
                                        <a:latin typeface="Cambria Math" panose="02040503050406030204" pitchFamily="18" charset="0"/>
                                      </a:rPr>
                                      <m:t>|</m:t>
                                    </m:r>
                                    <m:r>
                                      <m:rPr>
                                        <m:sty m:val="p"/>
                                      </m:rPr>
                                      <a:rPr lang="en-GB" i="0">
                                        <a:latin typeface="Cambria Math" panose="02040503050406030204" pitchFamily="18" charset="0"/>
                                      </a:rPr>
                                      <m:t>V</m:t>
                                    </m:r>
                                    <m:r>
                                      <a:rPr lang="en-GB" i="0">
                                        <a:latin typeface="Cambria Math" panose="02040503050406030204" pitchFamily="18" charset="0"/>
                                      </a:rPr>
                                      <m:t>|</m:t>
                                    </m:r>
                                  </m:sub>
                                </m:sSub>
                                <m:r>
                                  <a:rPr lang="en-GB" i="0">
                                    <a:latin typeface="Cambria Math" panose="02040503050406030204" pitchFamily="18" charset="0"/>
                                  </a:rPr>
                                  <m:t>(</m:t>
                                </m:r>
                                <m:r>
                                  <a:rPr lang="en-GB" i="1">
                                    <a:latin typeface="Cambria Math" panose="02040503050406030204" pitchFamily="18" charset="0"/>
                                  </a:rPr>
                                  <m:t>𝑠</m:t>
                                </m:r>
                              </m:e>
                            </m:d>
                          </m:e>
                          <m:e>
                            <m:r>
                              <a:rPr lang="en-GB" i="0">
                                <a:latin typeface="Cambria Math" panose="02040503050406030204" pitchFamily="18" charset="0"/>
                              </a:rPr>
                              <m:t> ≈</m:t>
                            </m:r>
                            <m:f>
                              <m:fPr>
                                <m:ctrlPr>
                                  <a:rPr lang="en-GB" i="1">
                                    <a:latin typeface="Cambria Math" panose="02040503050406030204" pitchFamily="18" charset="0"/>
                                  </a:rPr>
                                </m:ctrlPr>
                              </m:fPr>
                              <m:num>
                                <m:sSub>
                                  <m:sSubPr>
                                    <m:ctrlPr>
                                      <a:rPr lang="en-GB" i="1">
                                        <a:latin typeface="Cambria Math" panose="02040503050406030204" pitchFamily="18" charset="0"/>
                                      </a:rPr>
                                    </m:ctrlPr>
                                  </m:sSubPr>
                                  <m:e>
                                    <m:limUpp>
                                      <m:limUppPr>
                                        <m:ctrlPr>
                                          <a:rPr lang="en-GB" i="1">
                                            <a:latin typeface="Cambria Math" panose="02040503050406030204" pitchFamily="18" charset="0"/>
                                          </a:rPr>
                                        </m:ctrlPr>
                                      </m:limUppPr>
                                      <m:e>
                                        <m:r>
                                          <a:rPr lang="en-GB" i="1">
                                            <a:latin typeface="Cambria Math" panose="02040503050406030204" pitchFamily="18" charset="0"/>
                                          </a:rPr>
                                          <m:t>𝑉</m:t>
                                        </m:r>
                                      </m:e>
                                      <m:lim>
                                        <m:r>
                                          <a:rPr lang="en-GB" i="0">
                                            <a:latin typeface="Cambria Math" panose="02040503050406030204" pitchFamily="18" charset="0"/>
                                          </a:rPr>
                                          <m:t>‾</m:t>
                                        </m:r>
                                      </m:lim>
                                    </m:limUpp>
                                  </m:e>
                                  <m:sub>
                                    <m:r>
                                      <a:rPr lang="en-GB" i="1">
                                        <a:latin typeface="Cambria Math" panose="02040503050406030204" pitchFamily="18" charset="0"/>
                                      </a:rPr>
                                      <m:t>𝑑</m:t>
                                    </m:r>
                                  </m:sub>
                                </m:sSub>
                              </m:num>
                              <m:den>
                                <m:sSub>
                                  <m:sSubPr>
                                    <m:ctrlPr>
                                      <a:rPr lang="en-GB" i="1">
                                        <a:latin typeface="Cambria Math" panose="02040503050406030204" pitchFamily="18" charset="0"/>
                                      </a:rPr>
                                    </m:ctrlPr>
                                  </m:sSubPr>
                                  <m:e>
                                    <m:r>
                                      <a:rPr lang="en-GB" i="1">
                                        <a:latin typeface="Cambria Math" panose="02040503050406030204" pitchFamily="18" charset="0"/>
                                      </a:rPr>
                                      <m:t>𝑉</m:t>
                                    </m:r>
                                  </m:e>
                                  <m:sub>
                                    <m:r>
                                      <m:rPr>
                                        <m:sty m:val="p"/>
                                      </m:rPr>
                                      <a:rPr lang="en-GB" i="0">
                                        <a:latin typeface="Cambria Math" panose="02040503050406030204" pitchFamily="18" charset="0"/>
                                      </a:rPr>
                                      <m:t>s</m:t>
                                    </m:r>
                                    <m:r>
                                      <a:rPr lang="en-GB" i="0">
                                        <a:latin typeface="Cambria Math" panose="02040503050406030204" pitchFamily="18" charset="0"/>
                                      </a:rPr>
                                      <m:t>,</m:t>
                                    </m:r>
                                    <m:r>
                                      <m:rPr>
                                        <m:sty m:val="p"/>
                                      </m:rPr>
                                      <a:rPr lang="en-GB" i="0">
                                        <a:latin typeface="Cambria Math" panose="02040503050406030204" pitchFamily="18" charset="0"/>
                                      </a:rPr>
                                      <m:t>max</m:t>
                                    </m:r>
                                  </m:sub>
                                </m:sSub>
                              </m:den>
                            </m:f>
                            <m:r>
                              <a:rPr lang="en-GB" i="0">
                                <a:latin typeface="Cambria Math" panose="02040503050406030204" pitchFamily="18" charset="0"/>
                              </a:rPr>
                              <m:t>⋅</m:t>
                            </m:r>
                            <m:d>
                              <m:dPr>
                                <m:ctrlPr>
                                  <a:rPr lang="en-GB" i="1">
                                    <a:latin typeface="Cambria Math" panose="02040503050406030204" pitchFamily="18" charset="0"/>
                                  </a:rPr>
                                </m:ctrlPr>
                              </m:dPr>
                              <m:e>
                                <m:d>
                                  <m:dPr>
                                    <m:begChr m:val=""/>
                                    <m:ctrlPr>
                                      <a:rPr lang="en-GB" i="1">
                                        <a:latin typeface="Cambria Math" panose="02040503050406030204" pitchFamily="18" charset="0"/>
                                      </a:rPr>
                                    </m:ctrlPr>
                                  </m:dPr>
                                  <m:e>
                                    <m:r>
                                      <a:rPr lang="en-GB" i="0">
                                        <a:latin typeface="Cambria Math" panose="02040503050406030204" pitchFamily="18" charset="0"/>
                                      </a:rPr>
                                      <m:t>−</m:t>
                                    </m:r>
                                    <m:sSubSup>
                                      <m:sSubSupPr>
                                        <m:ctrlPr>
                                          <a:rPr lang="en-GB" i="1">
                                            <a:latin typeface="Cambria Math" panose="02040503050406030204" pitchFamily="18" charset="0"/>
                                          </a:rPr>
                                        </m:ctrlPr>
                                      </m:sSubSupPr>
                                      <m:e>
                                        <m:r>
                                          <a:rPr lang="en-GB" i="1">
                                            <a:latin typeface="Cambria Math" panose="02040503050406030204" pitchFamily="18" charset="0"/>
                                          </a:rPr>
                                          <m:t>𝐺</m:t>
                                        </m:r>
                                      </m:e>
                                      <m:sub>
                                        <m:r>
                                          <m:rPr>
                                            <m:sty m:val="p"/>
                                          </m:rPr>
                                          <a:rPr lang="en-GB" i="0">
                                            <a:latin typeface="Cambria Math" panose="02040503050406030204" pitchFamily="18" charset="0"/>
                                          </a:rPr>
                                          <m:t>p</m:t>
                                        </m:r>
                                        <m:r>
                                          <a:rPr lang="en-GB" i="0">
                                            <a:latin typeface="Cambria Math" panose="02040503050406030204" pitchFamily="18" charset="0"/>
                                          </a:rPr>
                                          <m:t>,∣</m:t>
                                        </m:r>
                                        <m:r>
                                          <a:rPr lang="en-GB" i="1">
                                            <a:latin typeface="Cambria Math" panose="02040503050406030204" pitchFamily="18" charset="0"/>
                                          </a:rPr>
                                          <m:t>𝑑</m:t>
                                        </m:r>
                                      </m:sub>
                                      <m:sup>
                                        <m:r>
                                          <a:rPr lang="en-GB" i="0">
                                            <a:latin typeface="Cambria Math" panose="02040503050406030204" pitchFamily="18" charset="0"/>
                                          </a:rPr>
                                          <m:t>−1</m:t>
                                        </m:r>
                                      </m:sup>
                                    </m:sSubSup>
                                    <m:r>
                                      <a:rPr lang="en-GB" i="0">
                                        <a:latin typeface="Cambria Math" panose="02040503050406030204" pitchFamily="18" charset="0"/>
                                      </a:rPr>
                                      <m:t>(</m:t>
                                    </m:r>
                                    <m:r>
                                      <a:rPr lang="en-GB" i="1">
                                        <a:latin typeface="Cambria Math" panose="02040503050406030204" pitchFamily="18" charset="0"/>
                                      </a:rPr>
                                      <m:t>𝑠</m:t>
                                    </m:r>
                                    <m:r>
                                      <a:rPr lang="en-GB" i="0">
                                        <a:latin typeface="Cambria Math" panose="02040503050406030204" pitchFamily="18" charset="0"/>
                                      </a:rPr>
                                      <m:t>)</m:t>
                                    </m:r>
                                    <m:sSubSup>
                                      <m:sSubSupPr>
                                        <m:ctrlPr>
                                          <a:rPr lang="en-GB" i="1">
                                            <a:latin typeface="Cambria Math" panose="02040503050406030204" pitchFamily="18" charset="0"/>
                                          </a:rPr>
                                        </m:ctrlPr>
                                      </m:sSubSupPr>
                                      <m:e>
                                        <m:limUpp>
                                          <m:limUppPr>
                                            <m:ctrlPr>
                                              <a:rPr lang="en-GB" i="1">
                                                <a:latin typeface="Cambria Math" panose="02040503050406030204" pitchFamily="18" charset="0"/>
                                              </a:rPr>
                                            </m:ctrlPr>
                                          </m:limUppPr>
                                          <m:e>
                                            <m:r>
                                              <a:rPr lang="en-GB" i="1">
                                                <a:latin typeface="Cambria Math" panose="02040503050406030204" pitchFamily="18" charset="0"/>
                                              </a:rPr>
                                              <m:t>𝐼</m:t>
                                            </m:r>
                                          </m:e>
                                          <m:lim>
                                            <m:r>
                                              <a:rPr lang="en-GB" i="0">
                                                <a:latin typeface="Cambria Math" panose="02040503050406030204" pitchFamily="18" charset="0"/>
                                              </a:rPr>
                                              <m:t>‾</m:t>
                                            </m:r>
                                          </m:lim>
                                        </m:limUpp>
                                      </m:e>
                                      <m:sub>
                                        <m:r>
                                          <m:rPr>
                                            <m:sty m:val="p"/>
                                          </m:rPr>
                                          <a:rPr lang="en-GB" i="0">
                                            <a:latin typeface="Cambria Math" panose="02040503050406030204" pitchFamily="18" charset="0"/>
                                          </a:rPr>
                                          <m:t>s</m:t>
                                        </m:r>
                                      </m:sub>
                                      <m:sup>
                                        <m:r>
                                          <a:rPr lang="en-GB" i="0">
                                            <a:latin typeface="Cambria Math" panose="02040503050406030204" pitchFamily="18" charset="0"/>
                                          </a:rPr>
                                          <m:t>∗</m:t>
                                        </m:r>
                                      </m:sup>
                                    </m:sSubSup>
                                    <m:r>
                                      <m:rPr>
                                        <m:sty m:val="p"/>
                                      </m:rPr>
                                      <a:rPr lang="en-GB" i="0">
                                        <a:latin typeface="Cambria Math" panose="02040503050406030204" pitchFamily="18" charset="0"/>
                                      </a:rPr>
                                      <m:t>si</m:t>
                                    </m:r>
                                    <m:func>
                                      <m:funcPr>
                                        <m:ctrlPr>
                                          <a:rPr lang="en-GB" i="1">
                                            <a:latin typeface="Cambria Math" panose="02040503050406030204" pitchFamily="18" charset="0"/>
                                          </a:rPr>
                                        </m:ctrlPr>
                                      </m:funcPr>
                                      <m:fName>
                                        <m:r>
                                          <m:rPr>
                                            <m:sty m:val="p"/>
                                          </m:rPr>
                                          <a:rPr lang="en-GB" i="0">
                                            <a:latin typeface="Cambria Math" panose="02040503050406030204" pitchFamily="18" charset="0"/>
                                          </a:rPr>
                                          <m:t>n</m:t>
                                        </m:r>
                                      </m:fName>
                                      <m:e>
                                        <m:r>
                                          <a:rPr lang="en-GB" i="0">
                                            <a:latin typeface="Cambria Math" panose="02040503050406030204" pitchFamily="18" charset="0"/>
                                          </a:rPr>
                                          <m:t>(</m:t>
                                        </m:r>
                                      </m:e>
                                    </m:func>
                                    <m:limUpp>
                                      <m:limUppPr>
                                        <m:ctrlPr>
                                          <a:rPr lang="en-GB" i="1">
                                            <a:latin typeface="Cambria Math" panose="02040503050406030204" pitchFamily="18" charset="0"/>
                                          </a:rPr>
                                        </m:ctrlPr>
                                      </m:limUppPr>
                                      <m:e>
                                        <m:r>
                                          <a:rPr lang="en-GB" i="1">
                                            <a:latin typeface="Cambria Math" panose="02040503050406030204" pitchFamily="18" charset="0"/>
                                          </a:rPr>
                                          <m:t>𝛾</m:t>
                                        </m:r>
                                      </m:e>
                                      <m:lim>
                                        <m:r>
                                          <a:rPr lang="en-GB" i="0">
                                            <a:latin typeface="Cambria Math" panose="02040503050406030204" pitchFamily="18" charset="0"/>
                                          </a:rPr>
                                          <m:t>‾</m:t>
                                        </m:r>
                                      </m:lim>
                                    </m:limUpp>
                                    <m:r>
                                      <a:rPr lang="en-GB" i="0">
                                        <a:latin typeface="Cambria Math" panose="02040503050406030204" pitchFamily="18" charset="0"/>
                                      </a:rPr>
                                      <m:t>)−</m:t>
                                    </m:r>
                                    <m:sSub>
                                      <m:sSubPr>
                                        <m:ctrlPr>
                                          <a:rPr lang="en-GB" i="1">
                                            <a:latin typeface="Cambria Math" panose="02040503050406030204" pitchFamily="18" charset="0"/>
                                          </a:rPr>
                                        </m:ctrlPr>
                                      </m:sSubPr>
                                      <m:e>
                                        <m:limUpp>
                                          <m:limUppPr>
                                            <m:ctrlPr>
                                              <a:rPr lang="en-GB" i="1">
                                                <a:latin typeface="Cambria Math" panose="02040503050406030204" pitchFamily="18" charset="0"/>
                                              </a:rPr>
                                            </m:ctrlPr>
                                          </m:limUppPr>
                                          <m:e>
                                            <m:r>
                                              <a:rPr lang="en-GB" i="1">
                                                <a:latin typeface="Cambria Math" panose="02040503050406030204" pitchFamily="18" charset="0"/>
                                              </a:rPr>
                                              <m:t>𝜔</m:t>
                                            </m:r>
                                          </m:e>
                                          <m:lim>
                                            <m:r>
                                              <a:rPr lang="en-GB" i="0">
                                                <a:latin typeface="Cambria Math" panose="02040503050406030204" pitchFamily="18" charset="0"/>
                                              </a:rPr>
                                              <m:t>‾</m:t>
                                            </m:r>
                                          </m:lim>
                                        </m:limUpp>
                                      </m:e>
                                      <m:sub>
                                        <m:r>
                                          <m:rPr>
                                            <m:sty m:val="p"/>
                                          </m:rPr>
                                          <a:rPr lang="en-GB" i="0">
                                            <a:latin typeface="Cambria Math" panose="02040503050406030204" pitchFamily="18" charset="0"/>
                                          </a:rPr>
                                          <m:t>e</m:t>
                                        </m:r>
                                      </m:sub>
                                    </m:sSub>
                                    <m:sSub>
                                      <m:sSubPr>
                                        <m:ctrlPr>
                                          <a:rPr lang="en-GB" i="1">
                                            <a:latin typeface="Cambria Math" panose="02040503050406030204" pitchFamily="18" charset="0"/>
                                          </a:rPr>
                                        </m:ctrlPr>
                                      </m:sSubPr>
                                      <m:e>
                                        <m:r>
                                          <a:rPr lang="en-GB" i="1">
                                            <a:latin typeface="Cambria Math" panose="02040503050406030204" pitchFamily="18" charset="0"/>
                                          </a:rPr>
                                          <m:t>𝐿</m:t>
                                        </m:r>
                                      </m:e>
                                      <m:sub>
                                        <m:r>
                                          <a:rPr lang="en-GB" i="1">
                                            <a:latin typeface="Cambria Math" panose="02040503050406030204" pitchFamily="18" charset="0"/>
                                          </a:rPr>
                                          <m:t>𝑞</m:t>
                                        </m:r>
                                      </m:sub>
                                    </m:sSub>
                                    <m:sSubSup>
                                      <m:sSubSupPr>
                                        <m:ctrlPr>
                                          <a:rPr lang="en-GB" i="1">
                                            <a:latin typeface="Cambria Math" panose="02040503050406030204" pitchFamily="18" charset="0"/>
                                          </a:rPr>
                                        </m:ctrlPr>
                                      </m:sSubSupPr>
                                      <m:e>
                                        <m:limUpp>
                                          <m:limUppPr>
                                            <m:ctrlPr>
                                              <a:rPr lang="en-GB" i="1">
                                                <a:latin typeface="Cambria Math" panose="02040503050406030204" pitchFamily="18" charset="0"/>
                                              </a:rPr>
                                            </m:ctrlPr>
                                          </m:limUppPr>
                                          <m:e>
                                            <m:r>
                                              <a:rPr lang="en-GB" i="1">
                                                <a:latin typeface="Cambria Math" panose="02040503050406030204" pitchFamily="18" charset="0"/>
                                              </a:rPr>
                                              <m:t>𝐼</m:t>
                                            </m:r>
                                          </m:e>
                                          <m:lim>
                                            <m:r>
                                              <a:rPr lang="en-GB" i="0">
                                                <a:latin typeface="Cambria Math" panose="02040503050406030204" pitchFamily="18" charset="0"/>
                                              </a:rPr>
                                              <m:t>‾</m:t>
                                            </m:r>
                                          </m:lim>
                                        </m:limUpp>
                                      </m:e>
                                      <m:sub>
                                        <m:r>
                                          <m:rPr>
                                            <m:sty m:val="p"/>
                                          </m:rPr>
                                          <a:rPr lang="en-GB" i="0">
                                            <a:latin typeface="Cambria Math" panose="02040503050406030204" pitchFamily="18" charset="0"/>
                                          </a:rPr>
                                          <m:t>s</m:t>
                                        </m:r>
                                      </m:sub>
                                      <m:sup>
                                        <m:r>
                                          <a:rPr lang="en-GB" i="0">
                                            <a:latin typeface="Cambria Math" panose="02040503050406030204" pitchFamily="18" charset="0"/>
                                          </a:rPr>
                                          <m:t>∗</m:t>
                                        </m:r>
                                      </m:sup>
                                    </m:sSubSup>
                                    <m:r>
                                      <m:rPr>
                                        <m:sty m:val="p"/>
                                      </m:rPr>
                                      <a:rPr lang="en-GB" i="0">
                                        <a:latin typeface="Cambria Math" panose="02040503050406030204" pitchFamily="18" charset="0"/>
                                      </a:rPr>
                                      <m:t>co</m:t>
                                    </m:r>
                                    <m:func>
                                      <m:funcPr>
                                        <m:ctrlPr>
                                          <a:rPr lang="en-GB" i="1">
                                            <a:latin typeface="Cambria Math" panose="02040503050406030204" pitchFamily="18" charset="0"/>
                                          </a:rPr>
                                        </m:ctrlPr>
                                      </m:funcPr>
                                      <m:fName>
                                        <m:r>
                                          <m:rPr>
                                            <m:sty m:val="p"/>
                                          </m:rPr>
                                          <a:rPr lang="en-GB" i="0">
                                            <a:latin typeface="Cambria Math" panose="02040503050406030204" pitchFamily="18" charset="0"/>
                                          </a:rPr>
                                          <m:t>s</m:t>
                                        </m:r>
                                      </m:fName>
                                      <m:e>
                                        <m:r>
                                          <a:rPr lang="en-GB" i="0">
                                            <a:latin typeface="Cambria Math" panose="02040503050406030204" pitchFamily="18" charset="0"/>
                                          </a:rPr>
                                          <m:t>(</m:t>
                                        </m:r>
                                      </m:e>
                                    </m:func>
                                    <m:limUpp>
                                      <m:limUppPr>
                                        <m:ctrlPr>
                                          <a:rPr lang="en-GB" i="1">
                                            <a:latin typeface="Cambria Math" panose="02040503050406030204" pitchFamily="18" charset="0"/>
                                          </a:rPr>
                                        </m:ctrlPr>
                                      </m:limUppPr>
                                      <m:e>
                                        <m:r>
                                          <a:rPr lang="en-GB" i="1">
                                            <a:latin typeface="Cambria Math" panose="02040503050406030204" pitchFamily="18" charset="0"/>
                                          </a:rPr>
                                          <m:t>𝛾</m:t>
                                        </m:r>
                                      </m:e>
                                      <m:lim>
                                        <m:r>
                                          <a:rPr lang="en-GB" i="0">
                                            <a:latin typeface="Cambria Math" panose="02040503050406030204" pitchFamily="18" charset="0"/>
                                          </a:rPr>
                                          <m:t>‾</m:t>
                                        </m:r>
                                      </m:lim>
                                    </m:limUpp>
                                  </m:e>
                                </m:d>
                              </m:e>
                            </m:d>
                          </m:e>
                        </m:mr>
                        <m:mr>
                          <m:e/>
                          <m:e>
                            <m:r>
                              <a:rPr lang="en-GB" i="0">
                                <a:latin typeface="Cambria Math" panose="02040503050406030204" pitchFamily="18" charset="0"/>
                              </a:rPr>
                              <m:t> +</m:t>
                            </m:r>
                            <m:f>
                              <m:fPr>
                                <m:ctrlPr>
                                  <a:rPr lang="en-GB" i="1">
                                    <a:latin typeface="Cambria Math" panose="02040503050406030204" pitchFamily="18" charset="0"/>
                                  </a:rPr>
                                </m:ctrlPr>
                              </m:fPr>
                              <m:num>
                                <m:sSub>
                                  <m:sSubPr>
                                    <m:ctrlPr>
                                      <a:rPr lang="en-GB" i="1">
                                        <a:latin typeface="Cambria Math" panose="02040503050406030204" pitchFamily="18" charset="0"/>
                                      </a:rPr>
                                    </m:ctrlPr>
                                  </m:sSubPr>
                                  <m:e>
                                    <m:limUpp>
                                      <m:limUppPr>
                                        <m:ctrlPr>
                                          <a:rPr lang="en-GB" i="1">
                                            <a:latin typeface="Cambria Math" panose="02040503050406030204" pitchFamily="18" charset="0"/>
                                          </a:rPr>
                                        </m:ctrlPr>
                                      </m:limUppPr>
                                      <m:e>
                                        <m:r>
                                          <a:rPr lang="en-GB" i="1">
                                            <a:latin typeface="Cambria Math" panose="02040503050406030204" pitchFamily="18" charset="0"/>
                                          </a:rPr>
                                          <m:t>𝑉</m:t>
                                        </m:r>
                                      </m:e>
                                      <m:lim>
                                        <m:r>
                                          <a:rPr lang="en-GB" i="0">
                                            <a:latin typeface="Cambria Math" panose="02040503050406030204" pitchFamily="18" charset="0"/>
                                          </a:rPr>
                                          <m:t>‾</m:t>
                                        </m:r>
                                      </m:lim>
                                    </m:limUpp>
                                  </m:e>
                                  <m:sub>
                                    <m:r>
                                      <a:rPr lang="en-GB" i="1">
                                        <a:latin typeface="Cambria Math" panose="02040503050406030204" pitchFamily="18" charset="0"/>
                                      </a:rPr>
                                      <m:t>𝑞</m:t>
                                    </m:r>
                                  </m:sub>
                                </m:sSub>
                              </m:num>
                              <m:den>
                                <m:sSub>
                                  <m:sSubPr>
                                    <m:ctrlPr>
                                      <a:rPr lang="en-GB" i="1">
                                        <a:latin typeface="Cambria Math" panose="02040503050406030204" pitchFamily="18" charset="0"/>
                                      </a:rPr>
                                    </m:ctrlPr>
                                  </m:sSubPr>
                                  <m:e>
                                    <m:r>
                                      <a:rPr lang="en-GB" i="1">
                                        <a:latin typeface="Cambria Math" panose="02040503050406030204" pitchFamily="18" charset="0"/>
                                      </a:rPr>
                                      <m:t>𝑉</m:t>
                                    </m:r>
                                  </m:e>
                                  <m:sub>
                                    <m:r>
                                      <m:rPr>
                                        <m:sty m:val="p"/>
                                      </m:rPr>
                                      <a:rPr lang="en-GB" i="0">
                                        <a:latin typeface="Cambria Math" panose="02040503050406030204" pitchFamily="18" charset="0"/>
                                      </a:rPr>
                                      <m:t>s</m:t>
                                    </m:r>
                                    <m:r>
                                      <a:rPr lang="en-GB" i="0">
                                        <a:latin typeface="Cambria Math" panose="02040503050406030204" pitchFamily="18" charset="0"/>
                                      </a:rPr>
                                      <m:t>,</m:t>
                                    </m:r>
                                    <m:r>
                                      <m:rPr>
                                        <m:sty m:val="p"/>
                                      </m:rPr>
                                      <a:rPr lang="en-GB" i="0">
                                        <a:latin typeface="Cambria Math" panose="02040503050406030204" pitchFamily="18" charset="0"/>
                                      </a:rPr>
                                      <m:t>max</m:t>
                                    </m:r>
                                  </m:sub>
                                </m:sSub>
                              </m:den>
                            </m:f>
                            <m:r>
                              <a:rPr lang="en-GB" i="0">
                                <a:latin typeface="Cambria Math" panose="02040503050406030204" pitchFamily="18" charset="0"/>
                              </a:rPr>
                              <m:t>⋅</m:t>
                            </m:r>
                            <m:d>
                              <m:dPr>
                                <m:ctrlPr>
                                  <a:rPr lang="en-GB" i="1">
                                    <a:latin typeface="Cambria Math" panose="02040503050406030204" pitchFamily="18" charset="0"/>
                                  </a:rPr>
                                </m:ctrlPr>
                              </m:dPr>
                              <m:e>
                                <m:d>
                                  <m:dPr>
                                    <m:begChr m:val=""/>
                                    <m:ctrlPr>
                                      <a:rPr lang="en-GB" i="1">
                                        <a:latin typeface="Cambria Math" panose="02040503050406030204" pitchFamily="18" charset="0"/>
                                      </a:rPr>
                                    </m:ctrlPr>
                                  </m:dPr>
                                  <m:e>
                                    <m:sSubSup>
                                      <m:sSubSupPr>
                                        <m:ctrlPr>
                                          <a:rPr lang="en-GB" i="1">
                                            <a:latin typeface="Cambria Math" panose="02040503050406030204" pitchFamily="18" charset="0"/>
                                          </a:rPr>
                                        </m:ctrlPr>
                                      </m:sSubSupPr>
                                      <m:e>
                                        <m:r>
                                          <a:rPr lang="en-GB" i="1">
                                            <a:latin typeface="Cambria Math" panose="02040503050406030204" pitchFamily="18" charset="0"/>
                                          </a:rPr>
                                          <m:t>𝐺</m:t>
                                        </m:r>
                                      </m:e>
                                      <m:sub>
                                        <m:r>
                                          <m:rPr>
                                            <m:sty m:val="p"/>
                                          </m:rPr>
                                          <a:rPr lang="en-GB" i="0">
                                            <a:latin typeface="Cambria Math" panose="02040503050406030204" pitchFamily="18" charset="0"/>
                                          </a:rPr>
                                          <m:t>p</m:t>
                                        </m:r>
                                        <m:r>
                                          <a:rPr lang="en-GB" i="0">
                                            <a:latin typeface="Cambria Math" panose="02040503050406030204" pitchFamily="18" charset="0"/>
                                          </a:rPr>
                                          <m:t>,∣</m:t>
                                        </m:r>
                                        <m:r>
                                          <a:rPr lang="en-GB" i="1">
                                            <a:latin typeface="Cambria Math" panose="02040503050406030204" pitchFamily="18" charset="0"/>
                                          </a:rPr>
                                          <m:t>𝑞</m:t>
                                        </m:r>
                                      </m:sub>
                                      <m:sup>
                                        <m:r>
                                          <a:rPr lang="en-GB" i="0">
                                            <a:latin typeface="Cambria Math" panose="02040503050406030204" pitchFamily="18" charset="0"/>
                                          </a:rPr>
                                          <m:t>−1</m:t>
                                        </m:r>
                                      </m:sup>
                                    </m:sSubSup>
                                    <m:r>
                                      <a:rPr lang="en-GB" i="0">
                                        <a:latin typeface="Cambria Math" panose="02040503050406030204" pitchFamily="18" charset="0"/>
                                      </a:rPr>
                                      <m:t>(</m:t>
                                    </m:r>
                                    <m:r>
                                      <a:rPr lang="en-GB" i="1">
                                        <a:latin typeface="Cambria Math" panose="02040503050406030204" pitchFamily="18" charset="0"/>
                                      </a:rPr>
                                      <m:t>𝑠</m:t>
                                    </m:r>
                                    <m:r>
                                      <a:rPr lang="en-GB" i="0">
                                        <a:latin typeface="Cambria Math" panose="02040503050406030204" pitchFamily="18" charset="0"/>
                                      </a:rPr>
                                      <m:t>)</m:t>
                                    </m:r>
                                    <m:sSubSup>
                                      <m:sSubSupPr>
                                        <m:ctrlPr>
                                          <a:rPr lang="en-GB" i="1">
                                            <a:latin typeface="Cambria Math" panose="02040503050406030204" pitchFamily="18" charset="0"/>
                                          </a:rPr>
                                        </m:ctrlPr>
                                      </m:sSubSupPr>
                                      <m:e>
                                        <m:limUpp>
                                          <m:limUppPr>
                                            <m:ctrlPr>
                                              <a:rPr lang="en-GB" i="1">
                                                <a:latin typeface="Cambria Math" panose="02040503050406030204" pitchFamily="18" charset="0"/>
                                              </a:rPr>
                                            </m:ctrlPr>
                                          </m:limUppPr>
                                          <m:e>
                                            <m:r>
                                              <a:rPr lang="en-GB" i="1">
                                                <a:latin typeface="Cambria Math" panose="02040503050406030204" pitchFamily="18" charset="0"/>
                                              </a:rPr>
                                              <m:t>𝐼</m:t>
                                            </m:r>
                                          </m:e>
                                          <m:lim>
                                            <m:r>
                                              <a:rPr lang="en-GB" i="0">
                                                <a:latin typeface="Cambria Math" panose="02040503050406030204" pitchFamily="18" charset="0"/>
                                              </a:rPr>
                                              <m:t>‾</m:t>
                                            </m:r>
                                          </m:lim>
                                        </m:limUpp>
                                      </m:e>
                                      <m:sub>
                                        <m:r>
                                          <m:rPr>
                                            <m:sty m:val="p"/>
                                          </m:rPr>
                                          <a:rPr lang="en-GB" i="0">
                                            <a:latin typeface="Cambria Math" panose="02040503050406030204" pitchFamily="18" charset="0"/>
                                          </a:rPr>
                                          <m:t>s</m:t>
                                        </m:r>
                                      </m:sub>
                                      <m:sup>
                                        <m:r>
                                          <a:rPr lang="en-GB" i="0">
                                            <a:latin typeface="Cambria Math" panose="02040503050406030204" pitchFamily="18" charset="0"/>
                                          </a:rPr>
                                          <m:t>∗</m:t>
                                        </m:r>
                                      </m:sup>
                                    </m:sSubSup>
                                    <m:r>
                                      <m:rPr>
                                        <m:sty m:val="p"/>
                                      </m:rPr>
                                      <a:rPr lang="en-GB" i="0">
                                        <a:latin typeface="Cambria Math" panose="02040503050406030204" pitchFamily="18" charset="0"/>
                                      </a:rPr>
                                      <m:t>co</m:t>
                                    </m:r>
                                    <m:func>
                                      <m:funcPr>
                                        <m:ctrlPr>
                                          <a:rPr lang="en-GB" i="1">
                                            <a:latin typeface="Cambria Math" panose="02040503050406030204" pitchFamily="18" charset="0"/>
                                          </a:rPr>
                                        </m:ctrlPr>
                                      </m:funcPr>
                                      <m:fName>
                                        <m:r>
                                          <m:rPr>
                                            <m:sty m:val="p"/>
                                          </m:rPr>
                                          <a:rPr lang="en-GB" i="0">
                                            <a:latin typeface="Cambria Math" panose="02040503050406030204" pitchFamily="18" charset="0"/>
                                          </a:rPr>
                                          <m:t>s</m:t>
                                        </m:r>
                                      </m:fName>
                                      <m:e>
                                        <m:r>
                                          <a:rPr lang="en-GB" i="0">
                                            <a:latin typeface="Cambria Math" panose="02040503050406030204" pitchFamily="18" charset="0"/>
                                          </a:rPr>
                                          <m:t>(</m:t>
                                        </m:r>
                                      </m:e>
                                    </m:func>
                                    <m:limUpp>
                                      <m:limUppPr>
                                        <m:ctrlPr>
                                          <a:rPr lang="en-GB" i="1">
                                            <a:latin typeface="Cambria Math" panose="02040503050406030204" pitchFamily="18" charset="0"/>
                                          </a:rPr>
                                        </m:ctrlPr>
                                      </m:limUppPr>
                                      <m:e>
                                        <m:r>
                                          <a:rPr lang="en-GB" i="1">
                                            <a:latin typeface="Cambria Math" panose="02040503050406030204" pitchFamily="18" charset="0"/>
                                          </a:rPr>
                                          <m:t>𝛾</m:t>
                                        </m:r>
                                      </m:e>
                                      <m:lim>
                                        <m:r>
                                          <a:rPr lang="en-GB" i="0">
                                            <a:latin typeface="Cambria Math" panose="02040503050406030204" pitchFamily="18" charset="0"/>
                                          </a:rPr>
                                          <m:t>‾</m:t>
                                        </m:r>
                                      </m:lim>
                                    </m:limUpp>
                                    <m:r>
                                      <a:rPr lang="en-GB" i="0">
                                        <a:latin typeface="Cambria Math" panose="02040503050406030204" pitchFamily="18" charset="0"/>
                                      </a:rPr>
                                      <m:t>)−</m:t>
                                    </m:r>
                                    <m:sSub>
                                      <m:sSubPr>
                                        <m:ctrlPr>
                                          <a:rPr lang="en-GB" i="1">
                                            <a:latin typeface="Cambria Math" panose="02040503050406030204" pitchFamily="18" charset="0"/>
                                          </a:rPr>
                                        </m:ctrlPr>
                                      </m:sSubPr>
                                      <m:e>
                                        <m:limUpp>
                                          <m:limUppPr>
                                            <m:ctrlPr>
                                              <a:rPr lang="en-GB" i="1">
                                                <a:latin typeface="Cambria Math" panose="02040503050406030204" pitchFamily="18" charset="0"/>
                                              </a:rPr>
                                            </m:ctrlPr>
                                          </m:limUppPr>
                                          <m:e>
                                            <m:r>
                                              <a:rPr lang="en-GB" i="1">
                                                <a:latin typeface="Cambria Math" panose="02040503050406030204" pitchFamily="18" charset="0"/>
                                              </a:rPr>
                                              <m:t>𝜔</m:t>
                                            </m:r>
                                          </m:e>
                                          <m:lim>
                                            <m:r>
                                              <a:rPr lang="en-GB" i="0">
                                                <a:latin typeface="Cambria Math" panose="02040503050406030204" pitchFamily="18" charset="0"/>
                                              </a:rPr>
                                              <m:t>‾</m:t>
                                            </m:r>
                                          </m:lim>
                                        </m:limUpp>
                                      </m:e>
                                      <m:sub>
                                        <m:r>
                                          <m:rPr>
                                            <m:sty m:val="p"/>
                                          </m:rPr>
                                          <a:rPr lang="en-GB" i="0">
                                            <a:latin typeface="Cambria Math" panose="02040503050406030204" pitchFamily="18" charset="0"/>
                                          </a:rPr>
                                          <m:t>e</m:t>
                                        </m:r>
                                      </m:sub>
                                    </m:sSub>
                                    <m:sSub>
                                      <m:sSubPr>
                                        <m:ctrlPr>
                                          <a:rPr lang="en-GB" i="1">
                                            <a:latin typeface="Cambria Math" panose="02040503050406030204" pitchFamily="18" charset="0"/>
                                          </a:rPr>
                                        </m:ctrlPr>
                                      </m:sSubPr>
                                      <m:e>
                                        <m:r>
                                          <a:rPr lang="en-GB" i="1">
                                            <a:latin typeface="Cambria Math" panose="02040503050406030204" pitchFamily="18" charset="0"/>
                                          </a:rPr>
                                          <m:t>𝐿</m:t>
                                        </m:r>
                                      </m:e>
                                      <m:sub>
                                        <m:r>
                                          <a:rPr lang="en-GB" i="1">
                                            <a:latin typeface="Cambria Math" panose="02040503050406030204" pitchFamily="18" charset="0"/>
                                          </a:rPr>
                                          <m:t>𝑑</m:t>
                                        </m:r>
                                      </m:sub>
                                    </m:sSub>
                                    <m:sSubSup>
                                      <m:sSubSupPr>
                                        <m:ctrlPr>
                                          <a:rPr lang="en-GB" i="1">
                                            <a:latin typeface="Cambria Math" panose="02040503050406030204" pitchFamily="18" charset="0"/>
                                          </a:rPr>
                                        </m:ctrlPr>
                                      </m:sSubSupPr>
                                      <m:e>
                                        <m:limUpp>
                                          <m:limUppPr>
                                            <m:ctrlPr>
                                              <a:rPr lang="en-GB" i="1">
                                                <a:latin typeface="Cambria Math" panose="02040503050406030204" pitchFamily="18" charset="0"/>
                                              </a:rPr>
                                            </m:ctrlPr>
                                          </m:limUppPr>
                                          <m:e>
                                            <m:r>
                                              <a:rPr lang="en-GB" i="1">
                                                <a:latin typeface="Cambria Math" panose="02040503050406030204" pitchFamily="18" charset="0"/>
                                              </a:rPr>
                                              <m:t>𝐼</m:t>
                                            </m:r>
                                          </m:e>
                                          <m:lim>
                                            <m:r>
                                              <a:rPr lang="en-GB" i="0">
                                                <a:latin typeface="Cambria Math" panose="02040503050406030204" pitchFamily="18" charset="0"/>
                                              </a:rPr>
                                              <m:t>‾</m:t>
                                            </m:r>
                                          </m:lim>
                                        </m:limUpp>
                                      </m:e>
                                      <m:sub>
                                        <m:r>
                                          <m:rPr>
                                            <m:sty m:val="p"/>
                                          </m:rPr>
                                          <a:rPr lang="en-GB" i="0">
                                            <a:latin typeface="Cambria Math" panose="02040503050406030204" pitchFamily="18" charset="0"/>
                                          </a:rPr>
                                          <m:t>s</m:t>
                                        </m:r>
                                      </m:sub>
                                      <m:sup>
                                        <m:r>
                                          <a:rPr lang="en-GB" i="0">
                                            <a:latin typeface="Cambria Math" panose="02040503050406030204" pitchFamily="18" charset="0"/>
                                          </a:rPr>
                                          <m:t>∗</m:t>
                                        </m:r>
                                      </m:sup>
                                    </m:sSubSup>
                                    <m:r>
                                      <m:rPr>
                                        <m:sty m:val="p"/>
                                      </m:rPr>
                                      <a:rPr lang="en-GB" i="0">
                                        <a:latin typeface="Cambria Math" panose="02040503050406030204" pitchFamily="18" charset="0"/>
                                      </a:rPr>
                                      <m:t>si</m:t>
                                    </m:r>
                                    <m:func>
                                      <m:funcPr>
                                        <m:ctrlPr>
                                          <a:rPr lang="en-GB" i="1">
                                            <a:latin typeface="Cambria Math" panose="02040503050406030204" pitchFamily="18" charset="0"/>
                                          </a:rPr>
                                        </m:ctrlPr>
                                      </m:funcPr>
                                      <m:fName>
                                        <m:r>
                                          <m:rPr>
                                            <m:sty m:val="p"/>
                                          </m:rPr>
                                          <a:rPr lang="en-GB" i="0">
                                            <a:latin typeface="Cambria Math" panose="02040503050406030204" pitchFamily="18" charset="0"/>
                                          </a:rPr>
                                          <m:t>n</m:t>
                                        </m:r>
                                      </m:fName>
                                      <m:e>
                                        <m:r>
                                          <a:rPr lang="en-GB" i="0">
                                            <a:latin typeface="Cambria Math" panose="02040503050406030204" pitchFamily="18" charset="0"/>
                                          </a:rPr>
                                          <m:t>(</m:t>
                                        </m:r>
                                      </m:e>
                                    </m:func>
                                    <m:limUpp>
                                      <m:limUppPr>
                                        <m:ctrlPr>
                                          <a:rPr lang="en-GB" i="1">
                                            <a:latin typeface="Cambria Math" panose="02040503050406030204" pitchFamily="18" charset="0"/>
                                          </a:rPr>
                                        </m:ctrlPr>
                                      </m:limUppPr>
                                      <m:e>
                                        <m:r>
                                          <a:rPr lang="en-GB" i="1">
                                            <a:latin typeface="Cambria Math" panose="02040503050406030204" pitchFamily="18" charset="0"/>
                                          </a:rPr>
                                          <m:t>𝛾</m:t>
                                        </m:r>
                                      </m:e>
                                      <m:lim>
                                        <m:r>
                                          <a:rPr lang="en-GB" i="0">
                                            <a:latin typeface="Cambria Math" panose="02040503050406030204" pitchFamily="18" charset="0"/>
                                          </a:rPr>
                                          <m:t>‾</m:t>
                                        </m:r>
                                      </m:lim>
                                    </m:limUpp>
                                  </m:e>
                                </m:d>
                              </m:e>
                            </m:d>
                            <m:r>
                              <a:rPr lang="en-GB" i="0">
                                <a:latin typeface="Cambria Math" panose="02040503050406030204" pitchFamily="18" charset="0"/>
                              </a:rPr>
                              <m:t>.</m:t>
                            </m:r>
                          </m:e>
                        </m:mr>
                      </m:m>
                    </m:oMath>
                  </m:oMathPara>
                </a14:m>
                <a:endParaRPr lang="en-GB" dirty="0"/>
              </a:p>
            </p:txBody>
          </p:sp>
        </mc:Choice>
        <mc:Fallback xmlns="">
          <p:sp>
            <p:nvSpPr>
              <p:cNvPr id="7" name="Rectangle 6">
                <a:extLst>
                  <a:ext uri="{FF2B5EF4-FFF2-40B4-BE49-F238E27FC236}">
                    <a16:creationId xmlns:a16="http://schemas.microsoft.com/office/drawing/2014/main" id="{0C3A46F5-4A36-4FD5-8CF3-463662986B8B}"/>
                  </a:ext>
                </a:extLst>
              </p:cNvPr>
              <p:cNvSpPr>
                <a:spLocks noRot="1" noChangeAspect="1" noMove="1" noResize="1" noEditPoints="1" noAdjustHandles="1" noChangeArrowheads="1" noChangeShapeType="1" noTextEdit="1"/>
              </p:cNvSpPr>
              <p:nvPr/>
            </p:nvSpPr>
            <p:spPr>
              <a:xfrm>
                <a:off x="1301681" y="2868318"/>
                <a:ext cx="6540637" cy="1647952"/>
              </a:xfrm>
              <a:prstGeom prst="rect">
                <a:avLst/>
              </a:prstGeom>
              <a:blipFill>
                <a:blip r:embed="rId3"/>
                <a:stretch>
                  <a:fillRect/>
                </a:stretch>
              </a:blipFill>
            </p:spPr>
            <p:txBody>
              <a:bodyPr/>
              <a:lstStyle/>
              <a:p>
                <a:r>
                  <a:rPr lang="en-GB">
                    <a:noFill/>
                  </a:rPr>
                  <a:t> </a:t>
                </a:r>
              </a:p>
            </p:txBody>
          </p:sp>
        </mc:Fallback>
      </mc:AlternateContent>
      <p:cxnSp>
        <p:nvCxnSpPr>
          <p:cNvPr id="8" name="Connector de fletxa recta 7">
            <a:extLst>
              <a:ext uri="{FF2B5EF4-FFF2-40B4-BE49-F238E27FC236}">
                <a16:creationId xmlns:a16="http://schemas.microsoft.com/office/drawing/2014/main" id="{F875C43F-DBF7-47B4-9EFE-CCD9966651EE}"/>
              </a:ext>
            </a:extLst>
          </p:cNvPr>
          <p:cNvCxnSpPr>
            <a:cxnSpLocks/>
          </p:cNvCxnSpPr>
          <p:nvPr/>
        </p:nvCxnSpPr>
        <p:spPr>
          <a:xfrm>
            <a:off x="5175821" y="4420998"/>
            <a:ext cx="0" cy="5634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240342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idor de peu de pàgina 8"/>
          <p:cNvSpPr>
            <a:spLocks noGrp="1"/>
          </p:cNvSpPr>
          <p:nvPr>
            <p:ph type="ftr" sz="quarter" idx="11"/>
          </p:nvPr>
        </p:nvSpPr>
        <p:spPr/>
        <p:txBody>
          <a:bodyPr/>
          <a:lstStyle/>
          <a:p>
            <a:pPr defTabSz="844083"/>
            <a:r>
              <a:rPr lang="ca-ES">
                <a:solidFill>
                  <a:prstClr val="black">
                    <a:tint val="75000"/>
                  </a:prstClr>
                </a:solidFill>
                <a:latin typeface="Calibri"/>
              </a:rPr>
              <a:t>PMSM motor control</a:t>
            </a:r>
          </a:p>
        </p:txBody>
      </p:sp>
      <p:sp>
        <p:nvSpPr>
          <p:cNvPr id="22" name="Contenidor de contingut 2">
            <a:extLst>
              <a:ext uri="{FF2B5EF4-FFF2-40B4-BE49-F238E27FC236}">
                <a16:creationId xmlns:a16="http://schemas.microsoft.com/office/drawing/2014/main" id="{2981AD2C-85BE-4C78-B414-0286ECDF0713}"/>
              </a:ext>
            </a:extLst>
          </p:cNvPr>
          <p:cNvSpPr>
            <a:spLocks noGrp="1"/>
          </p:cNvSpPr>
          <p:nvPr>
            <p:ph idx="1"/>
          </p:nvPr>
        </p:nvSpPr>
        <p:spPr>
          <a:xfrm>
            <a:off x="332308" y="1593000"/>
            <a:ext cx="8307692" cy="4320000"/>
          </a:xfrm>
        </p:spPr>
        <p:txBody>
          <a:bodyPr>
            <a:normAutofit/>
          </a:bodyPr>
          <a:lstStyle/>
          <a:p>
            <a:pPr marL="422041" indent="0">
              <a:buNone/>
            </a:pPr>
            <a:r>
              <a:rPr lang="en-GB" sz="2585" dirty="0"/>
              <a:t>Voltage control tuning</a:t>
            </a:r>
          </a:p>
          <a:p>
            <a:r>
              <a:rPr lang="en-GB" sz="2000" dirty="0"/>
              <a:t>Integral gain of the controller. Reduce the order of the system.</a:t>
            </a:r>
          </a:p>
          <a:p>
            <a:r>
              <a:rPr lang="en-GB" sz="2000" dirty="0"/>
              <a:t>Setting time is 5 times the time constant.</a:t>
            </a:r>
          </a:p>
          <a:p>
            <a:pPr marL="0" indent="0">
              <a:buNone/>
            </a:pPr>
            <a:endParaRPr lang="en-GB" sz="2585" dirty="0"/>
          </a:p>
          <a:p>
            <a:pPr marL="0" indent="0">
              <a:buNone/>
            </a:pPr>
            <a:endParaRPr lang="en-GB" sz="2585" dirty="0"/>
          </a:p>
          <a:p>
            <a:pPr marL="0" indent="0">
              <a:buNone/>
            </a:pPr>
            <a:endParaRPr lang="en-GB" sz="2585" dirty="0"/>
          </a:p>
        </p:txBody>
      </p:sp>
      <p:sp>
        <p:nvSpPr>
          <p:cNvPr id="5" name="Títol 1">
            <a:extLst>
              <a:ext uri="{FF2B5EF4-FFF2-40B4-BE49-F238E27FC236}">
                <a16:creationId xmlns:a16="http://schemas.microsoft.com/office/drawing/2014/main" id="{4A90FA5B-32B3-473A-8609-00834D2E3369}"/>
              </a:ext>
            </a:extLst>
          </p:cNvPr>
          <p:cNvSpPr txBox="1">
            <a:spLocks/>
          </p:cNvSpPr>
          <p:nvPr/>
        </p:nvSpPr>
        <p:spPr>
          <a:xfrm>
            <a:off x="332308" y="596077"/>
            <a:ext cx="8307692" cy="996923"/>
          </a:xfrm>
          <a:prstGeom prst="rect">
            <a:avLst/>
          </a:prstGeom>
        </p:spPr>
        <p:txBody>
          <a:bodyPr vert="horz" lIns="84406" tIns="42203" rIns="84406" bIns="42203"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4062" dirty="0">
                <a:solidFill>
                  <a:schemeClr val="bg1">
                    <a:lumMod val="75000"/>
                  </a:schemeClr>
                </a:solidFill>
              </a:rPr>
              <a:t>PMSM Vector Current Control</a:t>
            </a:r>
          </a:p>
        </p:txBody>
      </p:sp>
      <p:sp>
        <p:nvSpPr>
          <p:cNvPr id="4" name="Slide Number Placeholder 3">
            <a:extLst>
              <a:ext uri="{FF2B5EF4-FFF2-40B4-BE49-F238E27FC236}">
                <a16:creationId xmlns:a16="http://schemas.microsoft.com/office/drawing/2014/main" id="{4F6630F3-7169-4608-89F8-FE4640507FCE}"/>
              </a:ext>
            </a:extLst>
          </p:cNvPr>
          <p:cNvSpPr>
            <a:spLocks noGrp="1"/>
          </p:cNvSpPr>
          <p:nvPr>
            <p:ph type="sldNum" sz="quarter" idx="12"/>
          </p:nvPr>
        </p:nvSpPr>
        <p:spPr/>
        <p:txBody>
          <a:bodyPr/>
          <a:lstStyle/>
          <a:p>
            <a:fld id="{AC73A611-7CB3-407B-8955-E73429FEB09D}" type="slidenum">
              <a:rPr lang="ca-ES" smtClean="0"/>
              <a:pPr/>
              <a:t>73</a:t>
            </a:fld>
            <a:endParaRPr lang="ca-ES" dirty="0"/>
          </a:p>
        </p:txBody>
      </p:sp>
      <p:pic>
        <p:nvPicPr>
          <p:cNvPr id="2" name="Imatge 1">
            <a:extLst>
              <a:ext uri="{FF2B5EF4-FFF2-40B4-BE49-F238E27FC236}">
                <a16:creationId xmlns:a16="http://schemas.microsoft.com/office/drawing/2014/main" id="{97385791-645D-4358-BE9F-2A4423BD281B}"/>
              </a:ext>
            </a:extLst>
          </p:cNvPr>
          <p:cNvPicPr>
            <a:picLocks noChangeAspect="1"/>
          </p:cNvPicPr>
          <p:nvPr/>
        </p:nvPicPr>
        <p:blipFill>
          <a:blip r:embed="rId2"/>
          <a:stretch>
            <a:fillRect/>
          </a:stretch>
        </p:blipFill>
        <p:spPr>
          <a:xfrm>
            <a:off x="865066" y="3537100"/>
            <a:ext cx="6962775" cy="2228850"/>
          </a:xfrm>
          <a:prstGeom prst="rect">
            <a:avLst/>
          </a:prstGeom>
        </p:spPr>
      </p:pic>
    </p:spTree>
    <p:extLst>
      <p:ext uri="{BB962C8B-B14F-4D97-AF65-F5344CB8AC3E}">
        <p14:creationId xmlns:p14="http://schemas.microsoft.com/office/powerpoint/2010/main" val="2390924432"/>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idor de peu de pàgina 8"/>
          <p:cNvSpPr>
            <a:spLocks noGrp="1"/>
          </p:cNvSpPr>
          <p:nvPr>
            <p:ph type="ftr" sz="quarter" idx="11"/>
          </p:nvPr>
        </p:nvSpPr>
        <p:spPr/>
        <p:txBody>
          <a:bodyPr/>
          <a:lstStyle/>
          <a:p>
            <a:pPr defTabSz="844083"/>
            <a:r>
              <a:rPr lang="ca-ES">
                <a:solidFill>
                  <a:prstClr val="black">
                    <a:tint val="75000"/>
                  </a:prstClr>
                </a:solidFill>
                <a:latin typeface="Calibri"/>
              </a:rPr>
              <a:t>PMSM motor control</a:t>
            </a:r>
          </a:p>
        </p:txBody>
      </p:sp>
      <p:sp>
        <p:nvSpPr>
          <p:cNvPr id="22" name="Contenidor de contingut 2">
            <a:extLst>
              <a:ext uri="{FF2B5EF4-FFF2-40B4-BE49-F238E27FC236}">
                <a16:creationId xmlns:a16="http://schemas.microsoft.com/office/drawing/2014/main" id="{2981AD2C-85BE-4C78-B414-0286ECDF0713}"/>
              </a:ext>
            </a:extLst>
          </p:cNvPr>
          <p:cNvSpPr>
            <a:spLocks noGrp="1"/>
          </p:cNvSpPr>
          <p:nvPr>
            <p:ph idx="1"/>
          </p:nvPr>
        </p:nvSpPr>
        <p:spPr>
          <a:xfrm>
            <a:off x="332307" y="1593000"/>
            <a:ext cx="8417409" cy="4320000"/>
          </a:xfrm>
        </p:spPr>
        <p:txBody>
          <a:bodyPr>
            <a:normAutofit/>
          </a:bodyPr>
          <a:lstStyle/>
          <a:p>
            <a:pPr marL="422041" indent="0">
              <a:buNone/>
            </a:pPr>
            <a:r>
              <a:rPr lang="en-US" sz="2000" dirty="0"/>
              <a:t>Dynamic response in the face of a square-wave load torque</a:t>
            </a:r>
            <a:endParaRPr lang="en-GB" sz="2585" dirty="0"/>
          </a:p>
          <a:p>
            <a:pPr marL="0" indent="0">
              <a:buNone/>
            </a:pPr>
            <a:endParaRPr lang="en-GB" sz="2585" dirty="0"/>
          </a:p>
          <a:p>
            <a:pPr marL="0" indent="0">
              <a:buNone/>
            </a:pPr>
            <a:endParaRPr lang="en-GB" sz="2585" dirty="0"/>
          </a:p>
        </p:txBody>
      </p:sp>
      <p:sp>
        <p:nvSpPr>
          <p:cNvPr id="5" name="Títol 1">
            <a:extLst>
              <a:ext uri="{FF2B5EF4-FFF2-40B4-BE49-F238E27FC236}">
                <a16:creationId xmlns:a16="http://schemas.microsoft.com/office/drawing/2014/main" id="{4A90FA5B-32B3-473A-8609-00834D2E3369}"/>
              </a:ext>
            </a:extLst>
          </p:cNvPr>
          <p:cNvSpPr txBox="1">
            <a:spLocks/>
          </p:cNvSpPr>
          <p:nvPr/>
        </p:nvSpPr>
        <p:spPr>
          <a:xfrm>
            <a:off x="332308" y="596077"/>
            <a:ext cx="8307692" cy="996923"/>
          </a:xfrm>
          <a:prstGeom prst="rect">
            <a:avLst/>
          </a:prstGeom>
        </p:spPr>
        <p:txBody>
          <a:bodyPr vert="horz" lIns="84406" tIns="42203" rIns="84406" bIns="42203"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4062" dirty="0">
                <a:solidFill>
                  <a:schemeClr val="bg1">
                    <a:lumMod val="75000"/>
                  </a:schemeClr>
                </a:solidFill>
              </a:rPr>
              <a:t>PMSM Vector Current Control</a:t>
            </a:r>
          </a:p>
        </p:txBody>
      </p:sp>
      <p:sp>
        <p:nvSpPr>
          <p:cNvPr id="4" name="Slide Number Placeholder 3">
            <a:extLst>
              <a:ext uri="{FF2B5EF4-FFF2-40B4-BE49-F238E27FC236}">
                <a16:creationId xmlns:a16="http://schemas.microsoft.com/office/drawing/2014/main" id="{4F6630F3-7169-4608-89F8-FE4640507FCE}"/>
              </a:ext>
            </a:extLst>
          </p:cNvPr>
          <p:cNvSpPr>
            <a:spLocks noGrp="1"/>
          </p:cNvSpPr>
          <p:nvPr>
            <p:ph type="sldNum" sz="quarter" idx="12"/>
          </p:nvPr>
        </p:nvSpPr>
        <p:spPr/>
        <p:txBody>
          <a:bodyPr/>
          <a:lstStyle/>
          <a:p>
            <a:fld id="{AC73A611-7CB3-407B-8955-E73429FEB09D}" type="slidenum">
              <a:rPr lang="ca-ES" smtClean="0"/>
              <a:pPr/>
              <a:t>74</a:t>
            </a:fld>
            <a:endParaRPr lang="ca-ES" dirty="0"/>
          </a:p>
        </p:txBody>
      </p:sp>
      <p:pic>
        <p:nvPicPr>
          <p:cNvPr id="6" name="Imatge 5">
            <a:extLst>
              <a:ext uri="{FF2B5EF4-FFF2-40B4-BE49-F238E27FC236}">
                <a16:creationId xmlns:a16="http://schemas.microsoft.com/office/drawing/2014/main" id="{9E88A265-6E9B-4C91-866D-946165C4A9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29044" y="4171777"/>
            <a:ext cx="3868913" cy="1845471"/>
          </a:xfrm>
          <a:prstGeom prst="rect">
            <a:avLst/>
          </a:prstGeom>
        </p:spPr>
      </p:pic>
      <p:pic>
        <p:nvPicPr>
          <p:cNvPr id="7" name="Imatge 6">
            <a:extLst>
              <a:ext uri="{FF2B5EF4-FFF2-40B4-BE49-F238E27FC236}">
                <a16:creationId xmlns:a16="http://schemas.microsoft.com/office/drawing/2014/main" id="{BF3A705F-8799-44ED-8251-0B6C0FEEAC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039" y="4179453"/>
            <a:ext cx="3868913" cy="1845471"/>
          </a:xfrm>
          <a:prstGeom prst="rect">
            <a:avLst/>
          </a:prstGeom>
        </p:spPr>
      </p:pic>
      <p:pic>
        <p:nvPicPr>
          <p:cNvPr id="8" name="Imatge 7">
            <a:extLst>
              <a:ext uri="{FF2B5EF4-FFF2-40B4-BE49-F238E27FC236}">
                <a16:creationId xmlns:a16="http://schemas.microsoft.com/office/drawing/2014/main" id="{938AD170-F8B2-4386-B1B1-20025349016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0140"/>
          <a:stretch/>
        </p:blipFill>
        <p:spPr>
          <a:xfrm>
            <a:off x="1064165" y="2038480"/>
            <a:ext cx="3476627" cy="1845471"/>
          </a:xfrm>
          <a:prstGeom prst="rect">
            <a:avLst/>
          </a:prstGeom>
        </p:spPr>
      </p:pic>
      <p:pic>
        <p:nvPicPr>
          <p:cNvPr id="10" name="Imatge 9">
            <a:extLst>
              <a:ext uri="{FF2B5EF4-FFF2-40B4-BE49-F238E27FC236}">
                <a16:creationId xmlns:a16="http://schemas.microsoft.com/office/drawing/2014/main" id="{8AFAB3DA-D53C-4093-A214-A1C3FC5053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29044" y="1990410"/>
            <a:ext cx="3868913" cy="1845471"/>
          </a:xfrm>
          <a:prstGeom prst="rect">
            <a:avLst/>
          </a:prstGeom>
        </p:spPr>
      </p:pic>
      <mc:AlternateContent xmlns:mc="http://schemas.openxmlformats.org/markup-compatibility/2006" xmlns:a14="http://schemas.microsoft.com/office/drawing/2010/main">
        <mc:Choice Requires="a14">
          <p:sp>
            <p:nvSpPr>
              <p:cNvPr id="11" name="CuadroTexto 6">
                <a:extLst>
                  <a:ext uri="{FF2B5EF4-FFF2-40B4-BE49-F238E27FC236}">
                    <a16:creationId xmlns:a16="http://schemas.microsoft.com/office/drawing/2014/main" id="{C0C59FE0-BD83-4B42-A0F2-3406BA16F3E5}"/>
                  </a:ext>
                </a:extLst>
              </p:cNvPr>
              <p:cNvSpPr txBox="1"/>
              <p:nvPr/>
            </p:nvSpPr>
            <p:spPr>
              <a:xfrm rot="16200000">
                <a:off x="83228" y="2695853"/>
                <a:ext cx="501533" cy="298415"/>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𝐼</m:t>
                          </m:r>
                        </m:e>
                        <m:sub>
                          <m:r>
                            <a:rPr lang="es-ES" b="0" i="1" smtClean="0">
                              <a:latin typeface="Cambria Math" panose="02040503050406030204" pitchFamily="18" charset="0"/>
                            </a:rPr>
                            <m:t>𝑞</m:t>
                          </m:r>
                        </m:sub>
                      </m:sSub>
                      <m:r>
                        <a:rPr lang="es-ES" b="0" i="1" smtClean="0">
                          <a:latin typeface="Cambria Math" panose="02040503050406030204" pitchFamily="18" charset="0"/>
                        </a:rPr>
                        <m:t> (</m:t>
                      </m:r>
                      <m:r>
                        <a:rPr lang="es-ES" b="0" i="1" smtClean="0">
                          <a:latin typeface="Cambria Math" panose="02040503050406030204" pitchFamily="18" charset="0"/>
                        </a:rPr>
                        <m:t>𝐴</m:t>
                      </m:r>
                      <m:r>
                        <a:rPr lang="es-ES" b="0" i="1" smtClean="0">
                          <a:latin typeface="Cambria Math" panose="02040503050406030204" pitchFamily="18" charset="0"/>
                        </a:rPr>
                        <m:t>)</m:t>
                      </m:r>
                    </m:oMath>
                  </m:oMathPara>
                </a14:m>
                <a:endParaRPr lang="es-ES" dirty="0"/>
              </a:p>
            </p:txBody>
          </p:sp>
        </mc:Choice>
        <mc:Fallback xmlns="">
          <p:sp>
            <p:nvSpPr>
              <p:cNvPr id="11" name="CuadroTexto 6">
                <a:extLst>
                  <a:ext uri="{FF2B5EF4-FFF2-40B4-BE49-F238E27FC236}">
                    <a16:creationId xmlns:a16="http://schemas.microsoft.com/office/drawing/2014/main" id="{C0C59FE0-BD83-4B42-A0F2-3406BA16F3E5}"/>
                  </a:ext>
                </a:extLst>
              </p:cNvPr>
              <p:cNvSpPr txBox="1">
                <a:spLocks noRot="1" noChangeAspect="1" noMove="1" noResize="1" noEditPoints="1" noAdjustHandles="1" noChangeArrowheads="1" noChangeShapeType="1" noTextEdit="1"/>
              </p:cNvSpPr>
              <p:nvPr/>
            </p:nvSpPr>
            <p:spPr>
              <a:xfrm rot="16200000">
                <a:off x="83228" y="2695853"/>
                <a:ext cx="501533" cy="298415"/>
              </a:xfrm>
              <a:prstGeom prst="rect">
                <a:avLst/>
              </a:prstGeom>
              <a:blipFill>
                <a:blip r:embed="rId6"/>
                <a:stretch>
                  <a:fillRect t="-39024" r="-26531" b="-1585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CuadroTexto 12">
                <a:extLst>
                  <a:ext uri="{FF2B5EF4-FFF2-40B4-BE49-F238E27FC236}">
                    <a16:creationId xmlns:a16="http://schemas.microsoft.com/office/drawing/2014/main" id="{3A395693-03C1-4928-ABF5-DBE21A7B3F8D}"/>
                  </a:ext>
                </a:extLst>
              </p:cNvPr>
              <p:cNvSpPr txBox="1"/>
              <p:nvPr/>
            </p:nvSpPr>
            <p:spPr>
              <a:xfrm>
                <a:off x="2137197" y="3801904"/>
                <a:ext cx="741087" cy="276999"/>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𝑡𝑖𝑚𝑒</m:t>
                      </m:r>
                      <m:r>
                        <a:rPr lang="es-ES" b="0" i="1" smtClean="0">
                          <a:latin typeface="Cambria Math" panose="02040503050406030204" pitchFamily="18" charset="0"/>
                        </a:rPr>
                        <m:t> (</m:t>
                      </m:r>
                      <m:r>
                        <a:rPr lang="es-ES" b="0" i="1" smtClean="0">
                          <a:latin typeface="Cambria Math" panose="02040503050406030204" pitchFamily="18" charset="0"/>
                        </a:rPr>
                        <m:t>𝑠</m:t>
                      </m:r>
                      <m:r>
                        <a:rPr lang="es-ES" b="0" i="1" smtClean="0">
                          <a:latin typeface="Cambria Math" panose="02040503050406030204" pitchFamily="18" charset="0"/>
                        </a:rPr>
                        <m:t>)</m:t>
                      </m:r>
                    </m:oMath>
                  </m:oMathPara>
                </a14:m>
                <a:endParaRPr lang="es-ES" dirty="0"/>
              </a:p>
            </p:txBody>
          </p:sp>
        </mc:Choice>
        <mc:Fallback xmlns="">
          <p:sp>
            <p:nvSpPr>
              <p:cNvPr id="12" name="CuadroTexto 12">
                <a:extLst>
                  <a:ext uri="{FF2B5EF4-FFF2-40B4-BE49-F238E27FC236}">
                    <a16:creationId xmlns:a16="http://schemas.microsoft.com/office/drawing/2014/main" id="{3A395693-03C1-4928-ABF5-DBE21A7B3F8D}"/>
                  </a:ext>
                </a:extLst>
              </p:cNvPr>
              <p:cNvSpPr txBox="1">
                <a:spLocks noRot="1" noChangeAspect="1" noMove="1" noResize="1" noEditPoints="1" noAdjustHandles="1" noChangeArrowheads="1" noChangeShapeType="1" noTextEdit="1"/>
              </p:cNvSpPr>
              <p:nvPr/>
            </p:nvSpPr>
            <p:spPr>
              <a:xfrm>
                <a:off x="2137197" y="3801904"/>
                <a:ext cx="741087" cy="276999"/>
              </a:xfrm>
              <a:prstGeom prst="rect">
                <a:avLst/>
              </a:prstGeom>
              <a:blipFill>
                <a:blip r:embed="rId7"/>
                <a:stretch>
                  <a:fillRect l="-11570" t="-4444" r="-27273" b="-3555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CuadroTexto 15">
                <a:extLst>
                  <a:ext uri="{FF2B5EF4-FFF2-40B4-BE49-F238E27FC236}">
                    <a16:creationId xmlns:a16="http://schemas.microsoft.com/office/drawing/2014/main" id="{62573C6A-243F-41AF-A9B5-E6538A509C37}"/>
                  </a:ext>
                </a:extLst>
              </p:cNvPr>
              <p:cNvSpPr txBox="1"/>
              <p:nvPr/>
            </p:nvSpPr>
            <p:spPr>
              <a:xfrm rot="16200000">
                <a:off x="110120" y="4855116"/>
                <a:ext cx="486371" cy="276999"/>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𝐼</m:t>
                          </m:r>
                        </m:e>
                        <m:sub>
                          <m:r>
                            <a:rPr lang="es-ES" b="0" i="1" smtClean="0">
                              <a:latin typeface="Cambria Math" panose="02040503050406030204" pitchFamily="18" charset="0"/>
                            </a:rPr>
                            <m:t>𝑑</m:t>
                          </m:r>
                        </m:sub>
                      </m:sSub>
                      <m:r>
                        <a:rPr lang="es-ES" b="0" i="1" smtClean="0">
                          <a:latin typeface="Cambria Math" panose="02040503050406030204" pitchFamily="18" charset="0"/>
                        </a:rPr>
                        <m:t> (</m:t>
                      </m:r>
                      <m:r>
                        <a:rPr lang="es-ES" b="0" i="1" smtClean="0">
                          <a:latin typeface="Cambria Math" panose="02040503050406030204" pitchFamily="18" charset="0"/>
                        </a:rPr>
                        <m:t>𝐴</m:t>
                      </m:r>
                      <m:r>
                        <a:rPr lang="es-ES" b="0" i="1" smtClean="0">
                          <a:latin typeface="Cambria Math" panose="02040503050406030204" pitchFamily="18" charset="0"/>
                        </a:rPr>
                        <m:t>)</m:t>
                      </m:r>
                    </m:oMath>
                  </m:oMathPara>
                </a14:m>
                <a:endParaRPr lang="es-ES" dirty="0"/>
              </a:p>
            </p:txBody>
          </p:sp>
        </mc:Choice>
        <mc:Fallback xmlns="">
          <p:sp>
            <p:nvSpPr>
              <p:cNvPr id="13" name="CuadroTexto 15">
                <a:extLst>
                  <a:ext uri="{FF2B5EF4-FFF2-40B4-BE49-F238E27FC236}">
                    <a16:creationId xmlns:a16="http://schemas.microsoft.com/office/drawing/2014/main" id="{62573C6A-243F-41AF-A9B5-E6538A509C37}"/>
                  </a:ext>
                </a:extLst>
              </p:cNvPr>
              <p:cNvSpPr txBox="1">
                <a:spLocks noRot="1" noChangeAspect="1" noMove="1" noResize="1" noEditPoints="1" noAdjustHandles="1" noChangeArrowheads="1" noChangeShapeType="1" noTextEdit="1"/>
              </p:cNvSpPr>
              <p:nvPr/>
            </p:nvSpPr>
            <p:spPr>
              <a:xfrm rot="16200000">
                <a:off x="110120" y="4855116"/>
                <a:ext cx="486371" cy="276999"/>
              </a:xfrm>
              <a:prstGeom prst="rect">
                <a:avLst/>
              </a:prstGeom>
              <a:blipFill>
                <a:blip r:embed="rId8"/>
                <a:stretch>
                  <a:fillRect l="-2174" t="-43750" r="-32609" b="-175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CuadroTexto 16">
                <a:extLst>
                  <a:ext uri="{FF2B5EF4-FFF2-40B4-BE49-F238E27FC236}">
                    <a16:creationId xmlns:a16="http://schemas.microsoft.com/office/drawing/2014/main" id="{A856AADF-8655-47E4-9168-8EB300B5D1DB}"/>
                  </a:ext>
                </a:extLst>
              </p:cNvPr>
              <p:cNvSpPr txBox="1"/>
              <p:nvPr/>
            </p:nvSpPr>
            <p:spPr>
              <a:xfrm>
                <a:off x="2157623" y="5939702"/>
                <a:ext cx="860940" cy="276999"/>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𝑡𝑖𝑚𝑒</m:t>
                      </m:r>
                      <m:r>
                        <a:rPr lang="es-ES" b="0" i="1" smtClean="0">
                          <a:latin typeface="Cambria Math" panose="02040503050406030204" pitchFamily="18" charset="0"/>
                        </a:rPr>
                        <m:t> (</m:t>
                      </m:r>
                      <m:r>
                        <a:rPr lang="es-ES" b="0" i="1" smtClean="0">
                          <a:latin typeface="Cambria Math" panose="02040503050406030204" pitchFamily="18" charset="0"/>
                        </a:rPr>
                        <m:t>𝑠</m:t>
                      </m:r>
                      <m:r>
                        <a:rPr lang="es-ES" b="0" i="1" smtClean="0">
                          <a:latin typeface="Cambria Math" panose="02040503050406030204" pitchFamily="18" charset="0"/>
                        </a:rPr>
                        <m:t>)</m:t>
                      </m:r>
                    </m:oMath>
                  </m:oMathPara>
                </a14:m>
                <a:endParaRPr lang="es-ES" dirty="0"/>
              </a:p>
            </p:txBody>
          </p:sp>
        </mc:Choice>
        <mc:Fallback xmlns="">
          <p:sp>
            <p:nvSpPr>
              <p:cNvPr id="14" name="CuadroTexto 16">
                <a:extLst>
                  <a:ext uri="{FF2B5EF4-FFF2-40B4-BE49-F238E27FC236}">
                    <a16:creationId xmlns:a16="http://schemas.microsoft.com/office/drawing/2014/main" id="{A856AADF-8655-47E4-9168-8EB300B5D1DB}"/>
                  </a:ext>
                </a:extLst>
              </p:cNvPr>
              <p:cNvSpPr txBox="1">
                <a:spLocks noRot="1" noChangeAspect="1" noMove="1" noResize="1" noEditPoints="1" noAdjustHandles="1" noChangeArrowheads="1" noChangeShapeType="1" noTextEdit="1"/>
              </p:cNvSpPr>
              <p:nvPr/>
            </p:nvSpPr>
            <p:spPr>
              <a:xfrm>
                <a:off x="2157623" y="5939702"/>
                <a:ext cx="860940" cy="276999"/>
              </a:xfrm>
              <a:prstGeom prst="rect">
                <a:avLst/>
              </a:prstGeom>
              <a:blipFill>
                <a:blip r:embed="rId9"/>
                <a:stretch>
                  <a:fillRect l="-7801" t="-2174" r="-11348" b="-3260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CuadroTexto 18">
                <a:extLst>
                  <a:ext uri="{FF2B5EF4-FFF2-40B4-BE49-F238E27FC236}">
                    <a16:creationId xmlns:a16="http://schemas.microsoft.com/office/drawing/2014/main" id="{E8DD3EC3-2BC1-4611-BF0A-5D559D2B80F1}"/>
                  </a:ext>
                </a:extLst>
              </p:cNvPr>
              <p:cNvSpPr txBox="1"/>
              <p:nvPr/>
            </p:nvSpPr>
            <p:spPr>
              <a:xfrm rot="16200000">
                <a:off x="4567941" y="2607855"/>
                <a:ext cx="486371" cy="276999"/>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𝑉</m:t>
                          </m:r>
                        </m:e>
                        <m:sub>
                          <m:r>
                            <a:rPr lang="es-ES" b="0" i="1" smtClean="0">
                              <a:latin typeface="Cambria Math" panose="02040503050406030204" pitchFamily="18" charset="0"/>
                            </a:rPr>
                            <m:t>𝑠</m:t>
                          </m:r>
                        </m:sub>
                      </m:sSub>
                      <m:r>
                        <a:rPr lang="es-ES" b="0" i="1" smtClean="0">
                          <a:latin typeface="Cambria Math" panose="02040503050406030204" pitchFamily="18" charset="0"/>
                        </a:rPr>
                        <m:t> (</m:t>
                      </m:r>
                      <m:r>
                        <a:rPr lang="es-ES" b="0" i="1" smtClean="0">
                          <a:latin typeface="Cambria Math" panose="02040503050406030204" pitchFamily="18" charset="0"/>
                        </a:rPr>
                        <m:t>𝑝𝑢</m:t>
                      </m:r>
                      <m:r>
                        <a:rPr lang="es-ES" b="0" i="1" smtClean="0">
                          <a:latin typeface="Cambria Math" panose="02040503050406030204" pitchFamily="18" charset="0"/>
                        </a:rPr>
                        <m:t>)</m:t>
                      </m:r>
                    </m:oMath>
                  </m:oMathPara>
                </a14:m>
                <a:endParaRPr lang="es-ES" dirty="0"/>
              </a:p>
            </p:txBody>
          </p:sp>
        </mc:Choice>
        <mc:Fallback xmlns="">
          <p:sp>
            <p:nvSpPr>
              <p:cNvPr id="15" name="CuadroTexto 18">
                <a:extLst>
                  <a:ext uri="{FF2B5EF4-FFF2-40B4-BE49-F238E27FC236}">
                    <a16:creationId xmlns:a16="http://schemas.microsoft.com/office/drawing/2014/main" id="{E8DD3EC3-2BC1-4611-BF0A-5D559D2B80F1}"/>
                  </a:ext>
                </a:extLst>
              </p:cNvPr>
              <p:cNvSpPr txBox="1">
                <a:spLocks noRot="1" noChangeAspect="1" noMove="1" noResize="1" noEditPoints="1" noAdjustHandles="1" noChangeArrowheads="1" noChangeShapeType="1" noTextEdit="1"/>
              </p:cNvSpPr>
              <p:nvPr/>
            </p:nvSpPr>
            <p:spPr>
              <a:xfrm rot="16200000">
                <a:off x="4567941" y="2607855"/>
                <a:ext cx="486371" cy="276999"/>
              </a:xfrm>
              <a:prstGeom prst="rect">
                <a:avLst/>
              </a:prstGeom>
              <a:blipFill>
                <a:blip r:embed="rId10"/>
                <a:stretch>
                  <a:fillRect l="-4444" t="-65823" r="-35556" b="-1772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CuadroTexto 19">
                <a:extLst>
                  <a:ext uri="{FF2B5EF4-FFF2-40B4-BE49-F238E27FC236}">
                    <a16:creationId xmlns:a16="http://schemas.microsoft.com/office/drawing/2014/main" id="{8A0C3F53-5612-4CE8-8BD6-A47DEBA23A31}"/>
                  </a:ext>
                </a:extLst>
              </p:cNvPr>
              <p:cNvSpPr txBox="1"/>
              <p:nvPr/>
            </p:nvSpPr>
            <p:spPr>
              <a:xfrm>
                <a:off x="6557023" y="3753366"/>
                <a:ext cx="860940" cy="276999"/>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𝑡𝑖𝑚𝑒</m:t>
                      </m:r>
                      <m:r>
                        <a:rPr lang="es-ES" b="0" i="1" smtClean="0">
                          <a:latin typeface="Cambria Math" panose="02040503050406030204" pitchFamily="18" charset="0"/>
                        </a:rPr>
                        <m:t> (</m:t>
                      </m:r>
                      <m:r>
                        <a:rPr lang="es-ES" b="0" i="1" smtClean="0">
                          <a:latin typeface="Cambria Math" panose="02040503050406030204" pitchFamily="18" charset="0"/>
                        </a:rPr>
                        <m:t>𝑠</m:t>
                      </m:r>
                      <m:r>
                        <a:rPr lang="es-ES" b="0" i="1" smtClean="0">
                          <a:latin typeface="Cambria Math" panose="02040503050406030204" pitchFamily="18" charset="0"/>
                        </a:rPr>
                        <m:t>)</m:t>
                      </m:r>
                    </m:oMath>
                  </m:oMathPara>
                </a14:m>
                <a:endParaRPr lang="es-ES" dirty="0"/>
              </a:p>
            </p:txBody>
          </p:sp>
        </mc:Choice>
        <mc:Fallback xmlns="">
          <p:sp>
            <p:nvSpPr>
              <p:cNvPr id="16" name="CuadroTexto 19">
                <a:extLst>
                  <a:ext uri="{FF2B5EF4-FFF2-40B4-BE49-F238E27FC236}">
                    <a16:creationId xmlns:a16="http://schemas.microsoft.com/office/drawing/2014/main" id="{8A0C3F53-5612-4CE8-8BD6-A47DEBA23A31}"/>
                  </a:ext>
                </a:extLst>
              </p:cNvPr>
              <p:cNvSpPr txBox="1">
                <a:spLocks noRot="1" noChangeAspect="1" noMove="1" noResize="1" noEditPoints="1" noAdjustHandles="1" noChangeArrowheads="1" noChangeShapeType="1" noTextEdit="1"/>
              </p:cNvSpPr>
              <p:nvPr/>
            </p:nvSpPr>
            <p:spPr>
              <a:xfrm>
                <a:off x="6557023" y="3753366"/>
                <a:ext cx="860940" cy="276999"/>
              </a:xfrm>
              <a:prstGeom prst="rect">
                <a:avLst/>
              </a:prstGeom>
              <a:blipFill>
                <a:blip r:embed="rId11"/>
                <a:stretch>
                  <a:fillRect l="-7801" t="-4444" r="-11348" b="-3555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CuadroTexto 20">
                <a:extLst>
                  <a:ext uri="{FF2B5EF4-FFF2-40B4-BE49-F238E27FC236}">
                    <a16:creationId xmlns:a16="http://schemas.microsoft.com/office/drawing/2014/main" id="{8DE9E8DD-C792-4D23-87C6-91A3DE4B4912}"/>
                  </a:ext>
                </a:extLst>
              </p:cNvPr>
              <p:cNvSpPr txBox="1"/>
              <p:nvPr/>
            </p:nvSpPr>
            <p:spPr>
              <a:xfrm rot="16200000">
                <a:off x="4567941" y="4854124"/>
                <a:ext cx="486371" cy="276999"/>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𝛾</m:t>
                      </m:r>
                      <m:r>
                        <a:rPr lang="es-ES" b="0" i="1" smtClean="0">
                          <a:latin typeface="Cambria Math" panose="02040503050406030204" pitchFamily="18" charset="0"/>
                        </a:rPr>
                        <m:t> (</m:t>
                      </m:r>
                      <m:r>
                        <a:rPr lang="es-ES" b="0" i="1" smtClean="0">
                          <a:latin typeface="Cambria Math" panose="02040503050406030204" pitchFamily="18" charset="0"/>
                        </a:rPr>
                        <m:t>𝑟𝑎𝑑</m:t>
                      </m:r>
                      <m:r>
                        <a:rPr lang="es-ES" b="0" i="1" smtClean="0">
                          <a:latin typeface="Cambria Math" panose="02040503050406030204" pitchFamily="18" charset="0"/>
                        </a:rPr>
                        <m:t>)</m:t>
                      </m:r>
                    </m:oMath>
                  </m:oMathPara>
                </a14:m>
                <a:endParaRPr lang="es-ES" dirty="0"/>
              </a:p>
            </p:txBody>
          </p:sp>
        </mc:Choice>
        <mc:Fallback xmlns="">
          <p:sp>
            <p:nvSpPr>
              <p:cNvPr id="17" name="CuadroTexto 20">
                <a:extLst>
                  <a:ext uri="{FF2B5EF4-FFF2-40B4-BE49-F238E27FC236}">
                    <a16:creationId xmlns:a16="http://schemas.microsoft.com/office/drawing/2014/main" id="{8DE9E8DD-C792-4D23-87C6-91A3DE4B4912}"/>
                  </a:ext>
                </a:extLst>
              </p:cNvPr>
              <p:cNvSpPr txBox="1">
                <a:spLocks noRot="1" noChangeAspect="1" noMove="1" noResize="1" noEditPoints="1" noAdjustHandles="1" noChangeArrowheads="1" noChangeShapeType="1" noTextEdit="1"/>
              </p:cNvSpPr>
              <p:nvPr/>
            </p:nvSpPr>
            <p:spPr>
              <a:xfrm rot="16200000">
                <a:off x="4567941" y="4854124"/>
                <a:ext cx="486371" cy="276999"/>
              </a:xfrm>
              <a:prstGeom prst="rect">
                <a:avLst/>
              </a:prstGeom>
              <a:blipFill>
                <a:blip r:embed="rId12"/>
                <a:stretch>
                  <a:fillRect l="-4444" t="-103750" r="-35556" b="-162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CuadroTexto 21">
                <a:extLst>
                  <a:ext uri="{FF2B5EF4-FFF2-40B4-BE49-F238E27FC236}">
                    <a16:creationId xmlns:a16="http://schemas.microsoft.com/office/drawing/2014/main" id="{FBA87A77-03BF-4CE9-9CB7-6403591B9A91}"/>
                  </a:ext>
                </a:extLst>
              </p:cNvPr>
              <p:cNvSpPr txBox="1"/>
              <p:nvPr/>
            </p:nvSpPr>
            <p:spPr>
              <a:xfrm>
                <a:off x="6468106" y="5939702"/>
                <a:ext cx="860940" cy="276999"/>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𝑡𝑖𝑚𝑒</m:t>
                      </m:r>
                      <m:r>
                        <a:rPr lang="es-ES" b="0" i="1" smtClean="0">
                          <a:latin typeface="Cambria Math" panose="02040503050406030204" pitchFamily="18" charset="0"/>
                        </a:rPr>
                        <m:t> (</m:t>
                      </m:r>
                      <m:r>
                        <a:rPr lang="es-ES" b="0" i="1" smtClean="0">
                          <a:latin typeface="Cambria Math" panose="02040503050406030204" pitchFamily="18" charset="0"/>
                        </a:rPr>
                        <m:t>𝑠</m:t>
                      </m:r>
                      <m:r>
                        <a:rPr lang="es-ES" b="0" i="1" smtClean="0">
                          <a:latin typeface="Cambria Math" panose="02040503050406030204" pitchFamily="18" charset="0"/>
                        </a:rPr>
                        <m:t>)</m:t>
                      </m:r>
                    </m:oMath>
                  </m:oMathPara>
                </a14:m>
                <a:endParaRPr lang="es-ES" dirty="0"/>
              </a:p>
            </p:txBody>
          </p:sp>
        </mc:Choice>
        <mc:Fallback xmlns="">
          <p:sp>
            <p:nvSpPr>
              <p:cNvPr id="18" name="CuadroTexto 21">
                <a:extLst>
                  <a:ext uri="{FF2B5EF4-FFF2-40B4-BE49-F238E27FC236}">
                    <a16:creationId xmlns:a16="http://schemas.microsoft.com/office/drawing/2014/main" id="{FBA87A77-03BF-4CE9-9CB7-6403591B9A91}"/>
                  </a:ext>
                </a:extLst>
              </p:cNvPr>
              <p:cNvSpPr txBox="1">
                <a:spLocks noRot="1" noChangeAspect="1" noMove="1" noResize="1" noEditPoints="1" noAdjustHandles="1" noChangeArrowheads="1" noChangeShapeType="1" noTextEdit="1"/>
              </p:cNvSpPr>
              <p:nvPr/>
            </p:nvSpPr>
            <p:spPr>
              <a:xfrm>
                <a:off x="6468106" y="5939702"/>
                <a:ext cx="860940" cy="276999"/>
              </a:xfrm>
              <a:prstGeom prst="rect">
                <a:avLst/>
              </a:prstGeom>
              <a:blipFill>
                <a:blip r:embed="rId13"/>
                <a:stretch>
                  <a:fillRect l="-7801" t="-2174" r="-11348" b="-32609"/>
                </a:stretch>
              </a:blipFill>
            </p:spPr>
            <p:txBody>
              <a:bodyPr/>
              <a:lstStyle/>
              <a:p>
                <a:r>
                  <a:rPr lang="en-GB">
                    <a:noFill/>
                  </a:rPr>
                  <a:t> </a:t>
                </a:r>
              </a:p>
            </p:txBody>
          </p:sp>
        </mc:Fallback>
      </mc:AlternateContent>
    </p:spTree>
    <p:extLst>
      <p:ext uri="{BB962C8B-B14F-4D97-AF65-F5344CB8AC3E}">
        <p14:creationId xmlns:p14="http://schemas.microsoft.com/office/powerpoint/2010/main" val="3718933956"/>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idor de peu de pàgina 8"/>
          <p:cNvSpPr>
            <a:spLocks noGrp="1"/>
          </p:cNvSpPr>
          <p:nvPr>
            <p:ph type="ftr" sz="quarter" idx="11"/>
          </p:nvPr>
        </p:nvSpPr>
        <p:spPr/>
        <p:txBody>
          <a:bodyPr/>
          <a:lstStyle/>
          <a:p>
            <a:pPr defTabSz="844083"/>
            <a:r>
              <a:rPr lang="ca-ES">
                <a:solidFill>
                  <a:prstClr val="black">
                    <a:tint val="75000"/>
                  </a:prstClr>
                </a:solidFill>
                <a:latin typeface="Calibri"/>
              </a:rPr>
              <a:t>PMSM motor control</a:t>
            </a:r>
          </a:p>
        </p:txBody>
      </p:sp>
      <p:sp>
        <p:nvSpPr>
          <p:cNvPr id="22" name="Contenidor de contingut 2">
            <a:extLst>
              <a:ext uri="{FF2B5EF4-FFF2-40B4-BE49-F238E27FC236}">
                <a16:creationId xmlns:a16="http://schemas.microsoft.com/office/drawing/2014/main" id="{2981AD2C-85BE-4C78-B414-0286ECDF0713}"/>
              </a:ext>
            </a:extLst>
          </p:cNvPr>
          <p:cNvSpPr>
            <a:spLocks noGrp="1"/>
          </p:cNvSpPr>
          <p:nvPr>
            <p:ph idx="1"/>
          </p:nvPr>
        </p:nvSpPr>
        <p:spPr>
          <a:xfrm>
            <a:off x="332307" y="1593000"/>
            <a:ext cx="8417409" cy="4320000"/>
          </a:xfrm>
        </p:spPr>
        <p:txBody>
          <a:bodyPr>
            <a:normAutofit/>
          </a:bodyPr>
          <a:lstStyle/>
          <a:p>
            <a:pPr marL="422041" indent="0">
              <a:buNone/>
            </a:pPr>
            <a:r>
              <a:rPr lang="en-US" sz="2000" dirty="0"/>
              <a:t>Dynamic response in the face of a square-wave voltage reference</a:t>
            </a:r>
            <a:endParaRPr lang="en-GB" sz="2000" dirty="0"/>
          </a:p>
          <a:p>
            <a:pPr marL="0" indent="0">
              <a:buNone/>
            </a:pPr>
            <a:endParaRPr lang="en-GB" sz="2585" dirty="0"/>
          </a:p>
          <a:p>
            <a:pPr marL="0" indent="0">
              <a:buNone/>
            </a:pPr>
            <a:endParaRPr lang="en-GB" sz="2585" dirty="0"/>
          </a:p>
          <a:p>
            <a:pPr marL="0" indent="0">
              <a:buNone/>
            </a:pPr>
            <a:endParaRPr lang="en-GB" sz="2585" dirty="0"/>
          </a:p>
        </p:txBody>
      </p:sp>
      <p:sp>
        <p:nvSpPr>
          <p:cNvPr id="5" name="Títol 1">
            <a:extLst>
              <a:ext uri="{FF2B5EF4-FFF2-40B4-BE49-F238E27FC236}">
                <a16:creationId xmlns:a16="http://schemas.microsoft.com/office/drawing/2014/main" id="{4A90FA5B-32B3-473A-8609-00834D2E3369}"/>
              </a:ext>
            </a:extLst>
          </p:cNvPr>
          <p:cNvSpPr txBox="1">
            <a:spLocks/>
          </p:cNvSpPr>
          <p:nvPr/>
        </p:nvSpPr>
        <p:spPr>
          <a:xfrm>
            <a:off x="332308" y="596077"/>
            <a:ext cx="8307692" cy="996923"/>
          </a:xfrm>
          <a:prstGeom prst="rect">
            <a:avLst/>
          </a:prstGeom>
        </p:spPr>
        <p:txBody>
          <a:bodyPr vert="horz" lIns="84406" tIns="42203" rIns="84406" bIns="42203"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4062" dirty="0">
                <a:solidFill>
                  <a:schemeClr val="bg1">
                    <a:lumMod val="75000"/>
                  </a:schemeClr>
                </a:solidFill>
              </a:rPr>
              <a:t>PMSM Vector Current Control</a:t>
            </a:r>
          </a:p>
        </p:txBody>
      </p:sp>
      <p:sp>
        <p:nvSpPr>
          <p:cNvPr id="4" name="Slide Number Placeholder 3">
            <a:extLst>
              <a:ext uri="{FF2B5EF4-FFF2-40B4-BE49-F238E27FC236}">
                <a16:creationId xmlns:a16="http://schemas.microsoft.com/office/drawing/2014/main" id="{4F6630F3-7169-4608-89F8-FE4640507FCE}"/>
              </a:ext>
            </a:extLst>
          </p:cNvPr>
          <p:cNvSpPr>
            <a:spLocks noGrp="1"/>
          </p:cNvSpPr>
          <p:nvPr>
            <p:ph type="sldNum" sz="quarter" idx="12"/>
          </p:nvPr>
        </p:nvSpPr>
        <p:spPr/>
        <p:txBody>
          <a:bodyPr/>
          <a:lstStyle/>
          <a:p>
            <a:fld id="{AC73A611-7CB3-407B-8955-E73429FEB09D}" type="slidenum">
              <a:rPr lang="ca-ES" smtClean="0"/>
              <a:pPr/>
              <a:t>75</a:t>
            </a:fld>
            <a:endParaRPr lang="ca-ES" dirty="0"/>
          </a:p>
        </p:txBody>
      </p:sp>
      <p:pic>
        <p:nvPicPr>
          <p:cNvPr id="6" name="Imatge 5">
            <a:extLst>
              <a:ext uri="{FF2B5EF4-FFF2-40B4-BE49-F238E27FC236}">
                <a16:creationId xmlns:a16="http://schemas.microsoft.com/office/drawing/2014/main" id="{9E88A265-6E9B-4C91-866D-946165C4A9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29044" y="4171777"/>
            <a:ext cx="3868913" cy="1845471"/>
          </a:xfrm>
          <a:prstGeom prst="rect">
            <a:avLst/>
          </a:prstGeom>
        </p:spPr>
      </p:pic>
      <p:pic>
        <p:nvPicPr>
          <p:cNvPr id="7" name="Imatge 6">
            <a:extLst>
              <a:ext uri="{FF2B5EF4-FFF2-40B4-BE49-F238E27FC236}">
                <a16:creationId xmlns:a16="http://schemas.microsoft.com/office/drawing/2014/main" id="{BF3A705F-8799-44ED-8251-0B6C0FEEAC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039" y="4179453"/>
            <a:ext cx="3868913" cy="1845471"/>
          </a:xfrm>
          <a:prstGeom prst="rect">
            <a:avLst/>
          </a:prstGeom>
        </p:spPr>
      </p:pic>
      <p:pic>
        <p:nvPicPr>
          <p:cNvPr id="8" name="Imatge 7">
            <a:extLst>
              <a:ext uri="{FF2B5EF4-FFF2-40B4-BE49-F238E27FC236}">
                <a16:creationId xmlns:a16="http://schemas.microsoft.com/office/drawing/2014/main" id="{938AD170-F8B2-4386-B1B1-20025349016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0140"/>
          <a:stretch/>
        </p:blipFill>
        <p:spPr>
          <a:xfrm>
            <a:off x="1064165" y="2038480"/>
            <a:ext cx="3476627" cy="1845471"/>
          </a:xfrm>
          <a:prstGeom prst="rect">
            <a:avLst/>
          </a:prstGeom>
        </p:spPr>
      </p:pic>
      <p:pic>
        <p:nvPicPr>
          <p:cNvPr id="10" name="Imatge 9">
            <a:extLst>
              <a:ext uri="{FF2B5EF4-FFF2-40B4-BE49-F238E27FC236}">
                <a16:creationId xmlns:a16="http://schemas.microsoft.com/office/drawing/2014/main" id="{8AFAB3DA-D53C-4093-A214-A1C3FC5053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29044" y="1990410"/>
            <a:ext cx="3868913" cy="1845471"/>
          </a:xfrm>
          <a:prstGeom prst="rect">
            <a:avLst/>
          </a:prstGeom>
        </p:spPr>
      </p:pic>
      <mc:AlternateContent xmlns:mc="http://schemas.openxmlformats.org/markup-compatibility/2006" xmlns:a14="http://schemas.microsoft.com/office/drawing/2010/main">
        <mc:Choice Requires="a14">
          <p:sp>
            <p:nvSpPr>
              <p:cNvPr id="11" name="CuadroTexto 6">
                <a:extLst>
                  <a:ext uri="{FF2B5EF4-FFF2-40B4-BE49-F238E27FC236}">
                    <a16:creationId xmlns:a16="http://schemas.microsoft.com/office/drawing/2014/main" id="{C0C59FE0-BD83-4B42-A0F2-3406BA16F3E5}"/>
                  </a:ext>
                </a:extLst>
              </p:cNvPr>
              <p:cNvSpPr txBox="1"/>
              <p:nvPr/>
            </p:nvSpPr>
            <p:spPr>
              <a:xfrm rot="16200000">
                <a:off x="83228" y="2695853"/>
                <a:ext cx="501533" cy="298415"/>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𝐼</m:t>
                          </m:r>
                        </m:e>
                        <m:sub>
                          <m:r>
                            <a:rPr lang="es-ES" b="0" i="1" smtClean="0">
                              <a:latin typeface="Cambria Math" panose="02040503050406030204" pitchFamily="18" charset="0"/>
                            </a:rPr>
                            <m:t>𝑞</m:t>
                          </m:r>
                        </m:sub>
                      </m:sSub>
                      <m:r>
                        <a:rPr lang="es-ES" b="0" i="1" smtClean="0">
                          <a:latin typeface="Cambria Math" panose="02040503050406030204" pitchFamily="18" charset="0"/>
                        </a:rPr>
                        <m:t> (</m:t>
                      </m:r>
                      <m:r>
                        <a:rPr lang="es-ES" b="0" i="1" smtClean="0">
                          <a:latin typeface="Cambria Math" panose="02040503050406030204" pitchFamily="18" charset="0"/>
                        </a:rPr>
                        <m:t>𝐴</m:t>
                      </m:r>
                      <m:r>
                        <a:rPr lang="es-ES" b="0" i="1" smtClean="0">
                          <a:latin typeface="Cambria Math" panose="02040503050406030204" pitchFamily="18" charset="0"/>
                        </a:rPr>
                        <m:t>)</m:t>
                      </m:r>
                    </m:oMath>
                  </m:oMathPara>
                </a14:m>
                <a:endParaRPr lang="es-ES" dirty="0"/>
              </a:p>
            </p:txBody>
          </p:sp>
        </mc:Choice>
        <mc:Fallback xmlns="">
          <p:sp>
            <p:nvSpPr>
              <p:cNvPr id="11" name="CuadroTexto 6">
                <a:extLst>
                  <a:ext uri="{FF2B5EF4-FFF2-40B4-BE49-F238E27FC236}">
                    <a16:creationId xmlns:a16="http://schemas.microsoft.com/office/drawing/2014/main" id="{C0C59FE0-BD83-4B42-A0F2-3406BA16F3E5}"/>
                  </a:ext>
                </a:extLst>
              </p:cNvPr>
              <p:cNvSpPr txBox="1">
                <a:spLocks noRot="1" noChangeAspect="1" noMove="1" noResize="1" noEditPoints="1" noAdjustHandles="1" noChangeArrowheads="1" noChangeShapeType="1" noTextEdit="1"/>
              </p:cNvSpPr>
              <p:nvPr/>
            </p:nvSpPr>
            <p:spPr>
              <a:xfrm rot="16200000">
                <a:off x="83228" y="2695853"/>
                <a:ext cx="501533" cy="298415"/>
              </a:xfrm>
              <a:prstGeom prst="rect">
                <a:avLst/>
              </a:prstGeom>
              <a:blipFill>
                <a:blip r:embed="rId6"/>
                <a:stretch>
                  <a:fillRect t="-39024" r="-26531" b="-1585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CuadroTexto 12">
                <a:extLst>
                  <a:ext uri="{FF2B5EF4-FFF2-40B4-BE49-F238E27FC236}">
                    <a16:creationId xmlns:a16="http://schemas.microsoft.com/office/drawing/2014/main" id="{3A395693-03C1-4928-ABF5-DBE21A7B3F8D}"/>
                  </a:ext>
                </a:extLst>
              </p:cNvPr>
              <p:cNvSpPr txBox="1"/>
              <p:nvPr/>
            </p:nvSpPr>
            <p:spPr>
              <a:xfrm>
                <a:off x="2137197" y="3801904"/>
                <a:ext cx="741087" cy="276999"/>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𝑡𝑖𝑚𝑒</m:t>
                      </m:r>
                      <m:r>
                        <a:rPr lang="es-ES" b="0" i="1" smtClean="0">
                          <a:latin typeface="Cambria Math" panose="02040503050406030204" pitchFamily="18" charset="0"/>
                        </a:rPr>
                        <m:t> (</m:t>
                      </m:r>
                      <m:r>
                        <a:rPr lang="es-ES" b="0" i="1" smtClean="0">
                          <a:latin typeface="Cambria Math" panose="02040503050406030204" pitchFamily="18" charset="0"/>
                        </a:rPr>
                        <m:t>𝑠</m:t>
                      </m:r>
                      <m:r>
                        <a:rPr lang="es-ES" b="0" i="1" smtClean="0">
                          <a:latin typeface="Cambria Math" panose="02040503050406030204" pitchFamily="18" charset="0"/>
                        </a:rPr>
                        <m:t>)</m:t>
                      </m:r>
                    </m:oMath>
                  </m:oMathPara>
                </a14:m>
                <a:endParaRPr lang="es-ES" dirty="0"/>
              </a:p>
            </p:txBody>
          </p:sp>
        </mc:Choice>
        <mc:Fallback xmlns="">
          <p:sp>
            <p:nvSpPr>
              <p:cNvPr id="12" name="CuadroTexto 12">
                <a:extLst>
                  <a:ext uri="{FF2B5EF4-FFF2-40B4-BE49-F238E27FC236}">
                    <a16:creationId xmlns:a16="http://schemas.microsoft.com/office/drawing/2014/main" id="{3A395693-03C1-4928-ABF5-DBE21A7B3F8D}"/>
                  </a:ext>
                </a:extLst>
              </p:cNvPr>
              <p:cNvSpPr txBox="1">
                <a:spLocks noRot="1" noChangeAspect="1" noMove="1" noResize="1" noEditPoints="1" noAdjustHandles="1" noChangeArrowheads="1" noChangeShapeType="1" noTextEdit="1"/>
              </p:cNvSpPr>
              <p:nvPr/>
            </p:nvSpPr>
            <p:spPr>
              <a:xfrm>
                <a:off x="2137197" y="3801904"/>
                <a:ext cx="741087" cy="276999"/>
              </a:xfrm>
              <a:prstGeom prst="rect">
                <a:avLst/>
              </a:prstGeom>
              <a:blipFill>
                <a:blip r:embed="rId7"/>
                <a:stretch>
                  <a:fillRect l="-11570" t="-4444" r="-27273" b="-3555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CuadroTexto 15">
                <a:extLst>
                  <a:ext uri="{FF2B5EF4-FFF2-40B4-BE49-F238E27FC236}">
                    <a16:creationId xmlns:a16="http://schemas.microsoft.com/office/drawing/2014/main" id="{62573C6A-243F-41AF-A9B5-E6538A509C37}"/>
                  </a:ext>
                </a:extLst>
              </p:cNvPr>
              <p:cNvSpPr txBox="1"/>
              <p:nvPr/>
            </p:nvSpPr>
            <p:spPr>
              <a:xfrm rot="16200000">
                <a:off x="110120" y="4855116"/>
                <a:ext cx="486371" cy="276999"/>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𝐼</m:t>
                          </m:r>
                        </m:e>
                        <m:sub>
                          <m:r>
                            <a:rPr lang="es-ES" b="0" i="1" smtClean="0">
                              <a:latin typeface="Cambria Math" panose="02040503050406030204" pitchFamily="18" charset="0"/>
                            </a:rPr>
                            <m:t>𝑑</m:t>
                          </m:r>
                        </m:sub>
                      </m:sSub>
                      <m:r>
                        <a:rPr lang="es-ES" b="0" i="1" smtClean="0">
                          <a:latin typeface="Cambria Math" panose="02040503050406030204" pitchFamily="18" charset="0"/>
                        </a:rPr>
                        <m:t> (</m:t>
                      </m:r>
                      <m:r>
                        <a:rPr lang="es-ES" b="0" i="1" smtClean="0">
                          <a:latin typeface="Cambria Math" panose="02040503050406030204" pitchFamily="18" charset="0"/>
                        </a:rPr>
                        <m:t>𝐴</m:t>
                      </m:r>
                      <m:r>
                        <a:rPr lang="es-ES" b="0" i="1" smtClean="0">
                          <a:latin typeface="Cambria Math" panose="02040503050406030204" pitchFamily="18" charset="0"/>
                        </a:rPr>
                        <m:t>)</m:t>
                      </m:r>
                    </m:oMath>
                  </m:oMathPara>
                </a14:m>
                <a:endParaRPr lang="es-ES" dirty="0"/>
              </a:p>
            </p:txBody>
          </p:sp>
        </mc:Choice>
        <mc:Fallback xmlns="">
          <p:sp>
            <p:nvSpPr>
              <p:cNvPr id="13" name="CuadroTexto 15">
                <a:extLst>
                  <a:ext uri="{FF2B5EF4-FFF2-40B4-BE49-F238E27FC236}">
                    <a16:creationId xmlns:a16="http://schemas.microsoft.com/office/drawing/2014/main" id="{62573C6A-243F-41AF-A9B5-E6538A509C37}"/>
                  </a:ext>
                </a:extLst>
              </p:cNvPr>
              <p:cNvSpPr txBox="1">
                <a:spLocks noRot="1" noChangeAspect="1" noMove="1" noResize="1" noEditPoints="1" noAdjustHandles="1" noChangeArrowheads="1" noChangeShapeType="1" noTextEdit="1"/>
              </p:cNvSpPr>
              <p:nvPr/>
            </p:nvSpPr>
            <p:spPr>
              <a:xfrm rot="16200000">
                <a:off x="110120" y="4855116"/>
                <a:ext cx="486371" cy="276999"/>
              </a:xfrm>
              <a:prstGeom prst="rect">
                <a:avLst/>
              </a:prstGeom>
              <a:blipFill>
                <a:blip r:embed="rId8"/>
                <a:stretch>
                  <a:fillRect l="-2174" t="-43750" r="-32609" b="-175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CuadroTexto 16">
                <a:extLst>
                  <a:ext uri="{FF2B5EF4-FFF2-40B4-BE49-F238E27FC236}">
                    <a16:creationId xmlns:a16="http://schemas.microsoft.com/office/drawing/2014/main" id="{A856AADF-8655-47E4-9168-8EB300B5D1DB}"/>
                  </a:ext>
                </a:extLst>
              </p:cNvPr>
              <p:cNvSpPr txBox="1"/>
              <p:nvPr/>
            </p:nvSpPr>
            <p:spPr>
              <a:xfrm>
                <a:off x="2157623" y="5939702"/>
                <a:ext cx="860940" cy="276999"/>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𝑡𝑖𝑚𝑒</m:t>
                      </m:r>
                      <m:r>
                        <a:rPr lang="es-ES" b="0" i="1" smtClean="0">
                          <a:latin typeface="Cambria Math" panose="02040503050406030204" pitchFamily="18" charset="0"/>
                        </a:rPr>
                        <m:t> (</m:t>
                      </m:r>
                      <m:r>
                        <a:rPr lang="es-ES" b="0" i="1" smtClean="0">
                          <a:latin typeface="Cambria Math" panose="02040503050406030204" pitchFamily="18" charset="0"/>
                        </a:rPr>
                        <m:t>𝑠</m:t>
                      </m:r>
                      <m:r>
                        <a:rPr lang="es-ES" b="0" i="1" smtClean="0">
                          <a:latin typeface="Cambria Math" panose="02040503050406030204" pitchFamily="18" charset="0"/>
                        </a:rPr>
                        <m:t>)</m:t>
                      </m:r>
                    </m:oMath>
                  </m:oMathPara>
                </a14:m>
                <a:endParaRPr lang="es-ES" dirty="0"/>
              </a:p>
            </p:txBody>
          </p:sp>
        </mc:Choice>
        <mc:Fallback xmlns="">
          <p:sp>
            <p:nvSpPr>
              <p:cNvPr id="14" name="CuadroTexto 16">
                <a:extLst>
                  <a:ext uri="{FF2B5EF4-FFF2-40B4-BE49-F238E27FC236}">
                    <a16:creationId xmlns:a16="http://schemas.microsoft.com/office/drawing/2014/main" id="{A856AADF-8655-47E4-9168-8EB300B5D1DB}"/>
                  </a:ext>
                </a:extLst>
              </p:cNvPr>
              <p:cNvSpPr txBox="1">
                <a:spLocks noRot="1" noChangeAspect="1" noMove="1" noResize="1" noEditPoints="1" noAdjustHandles="1" noChangeArrowheads="1" noChangeShapeType="1" noTextEdit="1"/>
              </p:cNvSpPr>
              <p:nvPr/>
            </p:nvSpPr>
            <p:spPr>
              <a:xfrm>
                <a:off x="2157623" y="5939702"/>
                <a:ext cx="860940" cy="276999"/>
              </a:xfrm>
              <a:prstGeom prst="rect">
                <a:avLst/>
              </a:prstGeom>
              <a:blipFill>
                <a:blip r:embed="rId9"/>
                <a:stretch>
                  <a:fillRect l="-7801" t="-2174" r="-11348" b="-3260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CuadroTexto 18">
                <a:extLst>
                  <a:ext uri="{FF2B5EF4-FFF2-40B4-BE49-F238E27FC236}">
                    <a16:creationId xmlns:a16="http://schemas.microsoft.com/office/drawing/2014/main" id="{E8DD3EC3-2BC1-4611-BF0A-5D559D2B80F1}"/>
                  </a:ext>
                </a:extLst>
              </p:cNvPr>
              <p:cNvSpPr txBox="1"/>
              <p:nvPr/>
            </p:nvSpPr>
            <p:spPr>
              <a:xfrm rot="16200000">
                <a:off x="4535636" y="2618035"/>
                <a:ext cx="506731" cy="276999"/>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𝑉</m:t>
                          </m:r>
                        </m:e>
                        <m:sub>
                          <m:r>
                            <a:rPr lang="es-ES" b="0" i="1" smtClean="0">
                              <a:latin typeface="Cambria Math" panose="02040503050406030204" pitchFamily="18" charset="0"/>
                            </a:rPr>
                            <m:t>𝑠</m:t>
                          </m:r>
                        </m:sub>
                      </m:sSub>
                      <m:r>
                        <a:rPr lang="es-ES" b="0" i="1" smtClean="0">
                          <a:latin typeface="Cambria Math" panose="02040503050406030204" pitchFamily="18" charset="0"/>
                        </a:rPr>
                        <m:t> (</m:t>
                      </m:r>
                      <m:r>
                        <a:rPr lang="es-ES" b="0" i="1" smtClean="0">
                          <a:latin typeface="Cambria Math" panose="02040503050406030204" pitchFamily="18" charset="0"/>
                        </a:rPr>
                        <m:t>𝑝𝑢</m:t>
                      </m:r>
                      <m:r>
                        <a:rPr lang="es-ES" b="0" i="1" smtClean="0">
                          <a:latin typeface="Cambria Math" panose="02040503050406030204" pitchFamily="18" charset="0"/>
                        </a:rPr>
                        <m:t>)</m:t>
                      </m:r>
                    </m:oMath>
                  </m:oMathPara>
                </a14:m>
                <a:endParaRPr lang="es-ES" dirty="0"/>
              </a:p>
            </p:txBody>
          </p:sp>
        </mc:Choice>
        <mc:Fallback xmlns="">
          <p:sp>
            <p:nvSpPr>
              <p:cNvPr id="15" name="CuadroTexto 18">
                <a:extLst>
                  <a:ext uri="{FF2B5EF4-FFF2-40B4-BE49-F238E27FC236}">
                    <a16:creationId xmlns:a16="http://schemas.microsoft.com/office/drawing/2014/main" id="{E8DD3EC3-2BC1-4611-BF0A-5D559D2B80F1}"/>
                  </a:ext>
                </a:extLst>
              </p:cNvPr>
              <p:cNvSpPr txBox="1">
                <a:spLocks noRot="1" noChangeAspect="1" noMove="1" noResize="1" noEditPoints="1" noAdjustHandles="1" noChangeArrowheads="1" noChangeShapeType="1" noTextEdit="1"/>
              </p:cNvSpPr>
              <p:nvPr/>
            </p:nvSpPr>
            <p:spPr>
              <a:xfrm rot="16200000">
                <a:off x="4535636" y="2618035"/>
                <a:ext cx="506731" cy="276999"/>
              </a:xfrm>
              <a:prstGeom prst="rect">
                <a:avLst/>
              </a:prstGeom>
              <a:blipFill>
                <a:blip r:embed="rId10"/>
                <a:stretch>
                  <a:fillRect l="-2222" t="-57831" r="-35556" b="-1566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CuadroTexto 19">
                <a:extLst>
                  <a:ext uri="{FF2B5EF4-FFF2-40B4-BE49-F238E27FC236}">
                    <a16:creationId xmlns:a16="http://schemas.microsoft.com/office/drawing/2014/main" id="{8A0C3F53-5612-4CE8-8BD6-A47DEBA23A31}"/>
                  </a:ext>
                </a:extLst>
              </p:cNvPr>
              <p:cNvSpPr txBox="1"/>
              <p:nvPr/>
            </p:nvSpPr>
            <p:spPr>
              <a:xfrm>
                <a:off x="6557023" y="3753366"/>
                <a:ext cx="860940" cy="276999"/>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𝑡𝑖𝑚𝑒</m:t>
                      </m:r>
                      <m:r>
                        <a:rPr lang="es-ES" b="0" i="1" smtClean="0">
                          <a:latin typeface="Cambria Math" panose="02040503050406030204" pitchFamily="18" charset="0"/>
                        </a:rPr>
                        <m:t> (</m:t>
                      </m:r>
                      <m:r>
                        <a:rPr lang="es-ES" b="0" i="1" smtClean="0">
                          <a:latin typeface="Cambria Math" panose="02040503050406030204" pitchFamily="18" charset="0"/>
                        </a:rPr>
                        <m:t>𝑠</m:t>
                      </m:r>
                      <m:r>
                        <a:rPr lang="es-ES" b="0" i="1" smtClean="0">
                          <a:latin typeface="Cambria Math" panose="02040503050406030204" pitchFamily="18" charset="0"/>
                        </a:rPr>
                        <m:t>)</m:t>
                      </m:r>
                    </m:oMath>
                  </m:oMathPara>
                </a14:m>
                <a:endParaRPr lang="es-ES" dirty="0"/>
              </a:p>
            </p:txBody>
          </p:sp>
        </mc:Choice>
        <mc:Fallback xmlns="">
          <p:sp>
            <p:nvSpPr>
              <p:cNvPr id="16" name="CuadroTexto 19">
                <a:extLst>
                  <a:ext uri="{FF2B5EF4-FFF2-40B4-BE49-F238E27FC236}">
                    <a16:creationId xmlns:a16="http://schemas.microsoft.com/office/drawing/2014/main" id="{8A0C3F53-5612-4CE8-8BD6-A47DEBA23A31}"/>
                  </a:ext>
                </a:extLst>
              </p:cNvPr>
              <p:cNvSpPr txBox="1">
                <a:spLocks noRot="1" noChangeAspect="1" noMove="1" noResize="1" noEditPoints="1" noAdjustHandles="1" noChangeArrowheads="1" noChangeShapeType="1" noTextEdit="1"/>
              </p:cNvSpPr>
              <p:nvPr/>
            </p:nvSpPr>
            <p:spPr>
              <a:xfrm>
                <a:off x="6557023" y="3753366"/>
                <a:ext cx="860940" cy="276999"/>
              </a:xfrm>
              <a:prstGeom prst="rect">
                <a:avLst/>
              </a:prstGeom>
              <a:blipFill>
                <a:blip r:embed="rId11"/>
                <a:stretch>
                  <a:fillRect l="-7801" t="-4444" r="-11348" b="-3555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CuadroTexto 20">
                <a:extLst>
                  <a:ext uri="{FF2B5EF4-FFF2-40B4-BE49-F238E27FC236}">
                    <a16:creationId xmlns:a16="http://schemas.microsoft.com/office/drawing/2014/main" id="{8DE9E8DD-C792-4D23-87C6-91A3DE4B4912}"/>
                  </a:ext>
                </a:extLst>
              </p:cNvPr>
              <p:cNvSpPr txBox="1"/>
              <p:nvPr/>
            </p:nvSpPr>
            <p:spPr>
              <a:xfrm rot="16200000">
                <a:off x="4567941" y="4854124"/>
                <a:ext cx="486371" cy="276999"/>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𝛾</m:t>
                      </m:r>
                      <m:r>
                        <a:rPr lang="es-ES" b="0" i="1" smtClean="0">
                          <a:latin typeface="Cambria Math" panose="02040503050406030204" pitchFamily="18" charset="0"/>
                        </a:rPr>
                        <m:t> (</m:t>
                      </m:r>
                      <m:r>
                        <a:rPr lang="es-ES" b="0" i="1" smtClean="0">
                          <a:latin typeface="Cambria Math" panose="02040503050406030204" pitchFamily="18" charset="0"/>
                        </a:rPr>
                        <m:t>𝑟𝑎𝑑</m:t>
                      </m:r>
                      <m:r>
                        <a:rPr lang="es-ES" b="0" i="1" smtClean="0">
                          <a:latin typeface="Cambria Math" panose="02040503050406030204" pitchFamily="18" charset="0"/>
                        </a:rPr>
                        <m:t>)</m:t>
                      </m:r>
                    </m:oMath>
                  </m:oMathPara>
                </a14:m>
                <a:endParaRPr lang="es-ES" dirty="0"/>
              </a:p>
            </p:txBody>
          </p:sp>
        </mc:Choice>
        <mc:Fallback xmlns="">
          <p:sp>
            <p:nvSpPr>
              <p:cNvPr id="17" name="CuadroTexto 20">
                <a:extLst>
                  <a:ext uri="{FF2B5EF4-FFF2-40B4-BE49-F238E27FC236}">
                    <a16:creationId xmlns:a16="http://schemas.microsoft.com/office/drawing/2014/main" id="{8DE9E8DD-C792-4D23-87C6-91A3DE4B4912}"/>
                  </a:ext>
                </a:extLst>
              </p:cNvPr>
              <p:cNvSpPr txBox="1">
                <a:spLocks noRot="1" noChangeAspect="1" noMove="1" noResize="1" noEditPoints="1" noAdjustHandles="1" noChangeArrowheads="1" noChangeShapeType="1" noTextEdit="1"/>
              </p:cNvSpPr>
              <p:nvPr/>
            </p:nvSpPr>
            <p:spPr>
              <a:xfrm rot="16200000">
                <a:off x="4567941" y="4854124"/>
                <a:ext cx="486371" cy="276999"/>
              </a:xfrm>
              <a:prstGeom prst="rect">
                <a:avLst/>
              </a:prstGeom>
              <a:blipFill>
                <a:blip r:embed="rId12"/>
                <a:stretch>
                  <a:fillRect l="-4444" t="-103750" r="-35556" b="-162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CuadroTexto 21">
                <a:extLst>
                  <a:ext uri="{FF2B5EF4-FFF2-40B4-BE49-F238E27FC236}">
                    <a16:creationId xmlns:a16="http://schemas.microsoft.com/office/drawing/2014/main" id="{FBA87A77-03BF-4CE9-9CB7-6403591B9A91}"/>
                  </a:ext>
                </a:extLst>
              </p:cNvPr>
              <p:cNvSpPr txBox="1"/>
              <p:nvPr/>
            </p:nvSpPr>
            <p:spPr>
              <a:xfrm>
                <a:off x="6468106" y="5939702"/>
                <a:ext cx="860940" cy="276999"/>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𝑡𝑖𝑚𝑒</m:t>
                      </m:r>
                      <m:r>
                        <a:rPr lang="es-ES" b="0" i="1" smtClean="0">
                          <a:latin typeface="Cambria Math" panose="02040503050406030204" pitchFamily="18" charset="0"/>
                        </a:rPr>
                        <m:t> (</m:t>
                      </m:r>
                      <m:r>
                        <a:rPr lang="es-ES" b="0" i="1" smtClean="0">
                          <a:latin typeface="Cambria Math" panose="02040503050406030204" pitchFamily="18" charset="0"/>
                        </a:rPr>
                        <m:t>𝑠</m:t>
                      </m:r>
                      <m:r>
                        <a:rPr lang="es-ES" b="0" i="1" smtClean="0">
                          <a:latin typeface="Cambria Math" panose="02040503050406030204" pitchFamily="18" charset="0"/>
                        </a:rPr>
                        <m:t>)</m:t>
                      </m:r>
                    </m:oMath>
                  </m:oMathPara>
                </a14:m>
                <a:endParaRPr lang="es-ES" dirty="0"/>
              </a:p>
            </p:txBody>
          </p:sp>
        </mc:Choice>
        <mc:Fallback xmlns="">
          <p:sp>
            <p:nvSpPr>
              <p:cNvPr id="18" name="CuadroTexto 21">
                <a:extLst>
                  <a:ext uri="{FF2B5EF4-FFF2-40B4-BE49-F238E27FC236}">
                    <a16:creationId xmlns:a16="http://schemas.microsoft.com/office/drawing/2014/main" id="{FBA87A77-03BF-4CE9-9CB7-6403591B9A91}"/>
                  </a:ext>
                </a:extLst>
              </p:cNvPr>
              <p:cNvSpPr txBox="1">
                <a:spLocks noRot="1" noChangeAspect="1" noMove="1" noResize="1" noEditPoints="1" noAdjustHandles="1" noChangeArrowheads="1" noChangeShapeType="1" noTextEdit="1"/>
              </p:cNvSpPr>
              <p:nvPr/>
            </p:nvSpPr>
            <p:spPr>
              <a:xfrm>
                <a:off x="6468106" y="5939702"/>
                <a:ext cx="860940" cy="276999"/>
              </a:xfrm>
              <a:prstGeom prst="rect">
                <a:avLst/>
              </a:prstGeom>
              <a:blipFill>
                <a:blip r:embed="rId13"/>
                <a:stretch>
                  <a:fillRect l="-7801" t="-2174" r="-11348" b="-32609"/>
                </a:stretch>
              </a:blipFill>
            </p:spPr>
            <p:txBody>
              <a:bodyPr/>
              <a:lstStyle/>
              <a:p>
                <a:r>
                  <a:rPr lang="en-GB">
                    <a:noFill/>
                  </a:rPr>
                  <a:t> </a:t>
                </a:r>
              </a:p>
            </p:txBody>
          </p:sp>
        </mc:Fallback>
      </mc:AlternateContent>
      <p:pic>
        <p:nvPicPr>
          <p:cNvPr id="19" name="Imatge 18">
            <a:extLst>
              <a:ext uri="{FF2B5EF4-FFF2-40B4-BE49-F238E27FC236}">
                <a16:creationId xmlns:a16="http://schemas.microsoft.com/office/drawing/2014/main" id="{B1EAE12B-F963-48AF-B8ED-313C088A6B7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94827" y="2009176"/>
            <a:ext cx="3871698" cy="1846800"/>
          </a:xfrm>
          <a:prstGeom prst="rect">
            <a:avLst/>
          </a:prstGeom>
        </p:spPr>
      </p:pic>
      <p:pic>
        <p:nvPicPr>
          <p:cNvPr id="20" name="Imatge 19">
            <a:extLst>
              <a:ext uri="{FF2B5EF4-FFF2-40B4-BE49-F238E27FC236}">
                <a16:creationId xmlns:a16="http://schemas.microsoft.com/office/drawing/2014/main" id="{E577E18C-1A71-47BE-A4C1-3735B56B258A}"/>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935863" y="1985625"/>
            <a:ext cx="3871698" cy="1846800"/>
          </a:xfrm>
          <a:prstGeom prst="rect">
            <a:avLst/>
          </a:prstGeom>
        </p:spPr>
      </p:pic>
      <p:pic>
        <p:nvPicPr>
          <p:cNvPr id="21" name="Imatge 20">
            <a:extLst>
              <a:ext uri="{FF2B5EF4-FFF2-40B4-BE49-F238E27FC236}">
                <a16:creationId xmlns:a16="http://schemas.microsoft.com/office/drawing/2014/main" id="{F6E5447B-FE0E-4B75-9540-CBCC86F42C7C}"/>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5863" y="4124258"/>
            <a:ext cx="3871698" cy="1846800"/>
          </a:xfrm>
          <a:prstGeom prst="rect">
            <a:avLst/>
          </a:prstGeom>
        </p:spPr>
      </p:pic>
      <p:pic>
        <p:nvPicPr>
          <p:cNvPr id="23" name="Imatge 9">
            <a:extLst>
              <a:ext uri="{FF2B5EF4-FFF2-40B4-BE49-F238E27FC236}">
                <a16:creationId xmlns:a16="http://schemas.microsoft.com/office/drawing/2014/main" id="{BA54088C-795E-4445-9794-605785BD93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805" y="4157682"/>
            <a:ext cx="3871698" cy="1846800"/>
          </a:xfrm>
          <a:prstGeom prst="rect">
            <a:avLst/>
          </a:prstGeom>
        </p:spPr>
      </p:pic>
    </p:spTree>
    <p:extLst>
      <p:ext uri="{BB962C8B-B14F-4D97-AF65-F5344CB8AC3E}">
        <p14:creationId xmlns:p14="http://schemas.microsoft.com/office/powerpoint/2010/main" val="96191076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idor de peu de pàgina 8"/>
          <p:cNvSpPr>
            <a:spLocks noGrp="1"/>
          </p:cNvSpPr>
          <p:nvPr>
            <p:ph type="ftr" sz="quarter" idx="11"/>
          </p:nvPr>
        </p:nvSpPr>
        <p:spPr/>
        <p:txBody>
          <a:bodyPr/>
          <a:lstStyle/>
          <a:p>
            <a:pPr defTabSz="844083"/>
            <a:r>
              <a:rPr lang="ca-ES">
                <a:solidFill>
                  <a:prstClr val="black">
                    <a:tint val="75000"/>
                  </a:prstClr>
                </a:solidFill>
                <a:latin typeface="Calibri"/>
              </a:rPr>
              <a:t>PMSM motor control</a:t>
            </a:r>
          </a:p>
        </p:txBody>
      </p:sp>
      <p:sp>
        <p:nvSpPr>
          <p:cNvPr id="22" name="Contenidor de contingut 2">
            <a:extLst>
              <a:ext uri="{FF2B5EF4-FFF2-40B4-BE49-F238E27FC236}">
                <a16:creationId xmlns:a16="http://schemas.microsoft.com/office/drawing/2014/main" id="{2981AD2C-85BE-4C78-B414-0286ECDF0713}"/>
              </a:ext>
            </a:extLst>
          </p:cNvPr>
          <p:cNvSpPr>
            <a:spLocks noGrp="1"/>
          </p:cNvSpPr>
          <p:nvPr>
            <p:ph idx="1"/>
          </p:nvPr>
        </p:nvSpPr>
        <p:spPr>
          <a:xfrm>
            <a:off x="332308" y="1593000"/>
            <a:ext cx="8307692" cy="4320000"/>
          </a:xfrm>
        </p:spPr>
        <p:txBody>
          <a:bodyPr>
            <a:normAutofit/>
          </a:bodyPr>
          <a:lstStyle/>
          <a:p>
            <a:pPr marL="422041" indent="0">
              <a:buNone/>
            </a:pPr>
            <a:r>
              <a:rPr lang="en-GB" sz="2585" dirty="0"/>
              <a:t>Voltage limiter strategy</a:t>
            </a:r>
          </a:p>
          <a:p>
            <a:pPr marL="0" indent="0">
              <a:buNone/>
            </a:pPr>
            <a:endParaRPr lang="en-GB" sz="2585" dirty="0"/>
          </a:p>
          <a:p>
            <a:pPr marL="0" indent="0">
              <a:buNone/>
            </a:pPr>
            <a:endParaRPr lang="en-GB" sz="2585" dirty="0"/>
          </a:p>
          <a:p>
            <a:pPr marL="0" indent="0">
              <a:buNone/>
            </a:pPr>
            <a:endParaRPr lang="en-GB" sz="2585" dirty="0"/>
          </a:p>
          <a:p>
            <a:pPr marL="0" indent="0">
              <a:buNone/>
            </a:pPr>
            <a:endParaRPr lang="en-GB" sz="2585" dirty="0"/>
          </a:p>
        </p:txBody>
      </p:sp>
      <p:sp>
        <p:nvSpPr>
          <p:cNvPr id="5" name="Títol 1">
            <a:extLst>
              <a:ext uri="{FF2B5EF4-FFF2-40B4-BE49-F238E27FC236}">
                <a16:creationId xmlns:a16="http://schemas.microsoft.com/office/drawing/2014/main" id="{4A90FA5B-32B3-473A-8609-00834D2E3369}"/>
              </a:ext>
            </a:extLst>
          </p:cNvPr>
          <p:cNvSpPr txBox="1">
            <a:spLocks/>
          </p:cNvSpPr>
          <p:nvPr/>
        </p:nvSpPr>
        <p:spPr>
          <a:xfrm>
            <a:off x="332308" y="596077"/>
            <a:ext cx="8307692" cy="996923"/>
          </a:xfrm>
          <a:prstGeom prst="rect">
            <a:avLst/>
          </a:prstGeom>
        </p:spPr>
        <p:txBody>
          <a:bodyPr vert="horz" lIns="84406" tIns="42203" rIns="84406" bIns="42203"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4062" dirty="0">
                <a:solidFill>
                  <a:schemeClr val="bg1">
                    <a:lumMod val="75000"/>
                  </a:schemeClr>
                </a:solidFill>
              </a:rPr>
              <a:t>PMSM Vector Current Control</a:t>
            </a:r>
          </a:p>
        </p:txBody>
      </p:sp>
      <p:sp>
        <p:nvSpPr>
          <p:cNvPr id="4" name="Slide Number Placeholder 3">
            <a:extLst>
              <a:ext uri="{FF2B5EF4-FFF2-40B4-BE49-F238E27FC236}">
                <a16:creationId xmlns:a16="http://schemas.microsoft.com/office/drawing/2014/main" id="{4F6630F3-7169-4608-89F8-FE4640507FCE}"/>
              </a:ext>
            </a:extLst>
          </p:cNvPr>
          <p:cNvSpPr>
            <a:spLocks noGrp="1"/>
          </p:cNvSpPr>
          <p:nvPr>
            <p:ph type="sldNum" sz="quarter" idx="12"/>
          </p:nvPr>
        </p:nvSpPr>
        <p:spPr/>
        <p:txBody>
          <a:bodyPr/>
          <a:lstStyle/>
          <a:p>
            <a:fld id="{AC73A611-7CB3-407B-8955-E73429FEB09D}" type="slidenum">
              <a:rPr lang="ca-ES" smtClean="0"/>
              <a:pPr/>
              <a:t>76</a:t>
            </a:fld>
            <a:endParaRPr lang="ca-ES" dirty="0"/>
          </a:p>
        </p:txBody>
      </p:sp>
      <p:pic>
        <p:nvPicPr>
          <p:cNvPr id="2" name="Imatge 1">
            <a:extLst>
              <a:ext uri="{FF2B5EF4-FFF2-40B4-BE49-F238E27FC236}">
                <a16:creationId xmlns:a16="http://schemas.microsoft.com/office/drawing/2014/main" id="{F224AE6D-9FA3-4933-8908-4BFED79EE103}"/>
              </a:ext>
            </a:extLst>
          </p:cNvPr>
          <p:cNvPicPr>
            <a:picLocks noChangeAspect="1"/>
          </p:cNvPicPr>
          <p:nvPr/>
        </p:nvPicPr>
        <p:blipFill>
          <a:blip r:embed="rId2"/>
          <a:stretch>
            <a:fillRect/>
          </a:stretch>
        </p:blipFill>
        <p:spPr>
          <a:xfrm>
            <a:off x="720215" y="2325759"/>
            <a:ext cx="7703569" cy="2939241"/>
          </a:xfrm>
          <a:prstGeom prst="rect">
            <a:avLst/>
          </a:prstGeom>
        </p:spPr>
      </p:pic>
    </p:spTree>
    <p:extLst>
      <p:ext uri="{BB962C8B-B14F-4D97-AF65-F5344CB8AC3E}">
        <p14:creationId xmlns:p14="http://schemas.microsoft.com/office/powerpoint/2010/main" val="1377744602"/>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idor de peu de pàgina 8"/>
          <p:cNvSpPr>
            <a:spLocks noGrp="1"/>
          </p:cNvSpPr>
          <p:nvPr>
            <p:ph type="ftr" sz="quarter" idx="11"/>
          </p:nvPr>
        </p:nvSpPr>
        <p:spPr/>
        <p:txBody>
          <a:bodyPr/>
          <a:lstStyle/>
          <a:p>
            <a:pPr defTabSz="844083"/>
            <a:r>
              <a:rPr lang="ca-ES">
                <a:solidFill>
                  <a:prstClr val="black">
                    <a:tint val="75000"/>
                  </a:prstClr>
                </a:solidFill>
                <a:latin typeface="Calibri"/>
              </a:rPr>
              <a:t>PMSM motor control</a:t>
            </a:r>
          </a:p>
        </p:txBody>
      </p:sp>
      <p:sp>
        <p:nvSpPr>
          <p:cNvPr id="22" name="Contenidor de contingut 2">
            <a:extLst>
              <a:ext uri="{FF2B5EF4-FFF2-40B4-BE49-F238E27FC236}">
                <a16:creationId xmlns:a16="http://schemas.microsoft.com/office/drawing/2014/main" id="{2981AD2C-85BE-4C78-B414-0286ECDF0713}"/>
              </a:ext>
            </a:extLst>
          </p:cNvPr>
          <p:cNvSpPr>
            <a:spLocks noGrp="1"/>
          </p:cNvSpPr>
          <p:nvPr>
            <p:ph idx="1"/>
          </p:nvPr>
        </p:nvSpPr>
        <p:spPr>
          <a:xfrm>
            <a:off x="332308" y="1593000"/>
            <a:ext cx="8307692" cy="4320000"/>
          </a:xfrm>
        </p:spPr>
        <p:txBody>
          <a:bodyPr>
            <a:normAutofit/>
          </a:bodyPr>
          <a:lstStyle/>
          <a:p>
            <a:pPr marL="422041" indent="0">
              <a:buNone/>
            </a:pPr>
            <a:r>
              <a:rPr lang="en-GB" sz="2585" dirty="0"/>
              <a:t>Voltage limiter strategy</a:t>
            </a:r>
          </a:p>
          <a:p>
            <a:pPr marL="707791" indent="-285750"/>
            <a:r>
              <a:rPr lang="en-US" sz="2000" dirty="0"/>
              <a:t>Generally, in FW strategies, the d-axis current is mainly responsible for counteracting the flux linkage due to the magnets. In contrast, the q-axis current is the primary actor for the torque generation.</a:t>
            </a:r>
          </a:p>
          <a:p>
            <a:pPr marL="707791" indent="-285750"/>
            <a:r>
              <a:rPr lang="en-US" sz="2000" dirty="0"/>
              <a:t>Hence, the voltage limiter </a:t>
            </a:r>
            <a:r>
              <a:rPr lang="en-US" sz="2000" dirty="0" err="1"/>
              <a:t>prioritises</a:t>
            </a:r>
            <a:r>
              <a:rPr lang="en-US" sz="2000" dirty="0"/>
              <a:t> the d-axis components of the voltage vector.</a:t>
            </a:r>
          </a:p>
          <a:p>
            <a:pPr marL="707791" indent="-285750"/>
            <a:r>
              <a:rPr lang="en-US" sz="2000" dirty="0"/>
              <a:t>Nevertheless, here, we propose to implement the voltage limiter by maintaining the voltage angle because the correction of the voltage vector is lower than correcting the d-axis or q-axis voltage components.</a:t>
            </a:r>
          </a:p>
          <a:p>
            <a:pPr marL="707791" indent="-285750"/>
            <a:r>
              <a:rPr lang="en-US" sz="2000" dirty="0"/>
              <a:t>Hence, maintaining the angle of the voltage vector perturbates less the current controllers.</a:t>
            </a:r>
            <a:endParaRPr lang="en-GB" sz="2000" dirty="0"/>
          </a:p>
          <a:p>
            <a:pPr marL="0" indent="0">
              <a:buNone/>
            </a:pPr>
            <a:endParaRPr lang="en-GB" sz="2585" dirty="0"/>
          </a:p>
          <a:p>
            <a:pPr marL="0" indent="0">
              <a:buNone/>
            </a:pPr>
            <a:endParaRPr lang="en-GB" sz="2585" dirty="0"/>
          </a:p>
        </p:txBody>
      </p:sp>
      <p:sp>
        <p:nvSpPr>
          <p:cNvPr id="5" name="Títol 1">
            <a:extLst>
              <a:ext uri="{FF2B5EF4-FFF2-40B4-BE49-F238E27FC236}">
                <a16:creationId xmlns:a16="http://schemas.microsoft.com/office/drawing/2014/main" id="{4A90FA5B-32B3-473A-8609-00834D2E3369}"/>
              </a:ext>
            </a:extLst>
          </p:cNvPr>
          <p:cNvSpPr txBox="1">
            <a:spLocks/>
          </p:cNvSpPr>
          <p:nvPr/>
        </p:nvSpPr>
        <p:spPr>
          <a:xfrm>
            <a:off x="332308" y="596077"/>
            <a:ext cx="8307692" cy="996923"/>
          </a:xfrm>
          <a:prstGeom prst="rect">
            <a:avLst/>
          </a:prstGeom>
        </p:spPr>
        <p:txBody>
          <a:bodyPr vert="horz" lIns="84406" tIns="42203" rIns="84406" bIns="42203"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4062" dirty="0">
                <a:solidFill>
                  <a:schemeClr val="bg1">
                    <a:lumMod val="75000"/>
                  </a:schemeClr>
                </a:solidFill>
              </a:rPr>
              <a:t>PMSM Vector Current Control</a:t>
            </a:r>
          </a:p>
        </p:txBody>
      </p:sp>
      <p:sp>
        <p:nvSpPr>
          <p:cNvPr id="4" name="Slide Number Placeholder 3">
            <a:extLst>
              <a:ext uri="{FF2B5EF4-FFF2-40B4-BE49-F238E27FC236}">
                <a16:creationId xmlns:a16="http://schemas.microsoft.com/office/drawing/2014/main" id="{4F6630F3-7169-4608-89F8-FE4640507FCE}"/>
              </a:ext>
            </a:extLst>
          </p:cNvPr>
          <p:cNvSpPr>
            <a:spLocks noGrp="1"/>
          </p:cNvSpPr>
          <p:nvPr>
            <p:ph type="sldNum" sz="quarter" idx="12"/>
          </p:nvPr>
        </p:nvSpPr>
        <p:spPr/>
        <p:txBody>
          <a:bodyPr/>
          <a:lstStyle/>
          <a:p>
            <a:fld id="{AC73A611-7CB3-407B-8955-E73429FEB09D}" type="slidenum">
              <a:rPr lang="ca-ES" smtClean="0"/>
              <a:pPr/>
              <a:t>77</a:t>
            </a:fld>
            <a:endParaRPr lang="ca-ES" dirty="0"/>
          </a:p>
        </p:txBody>
      </p:sp>
    </p:spTree>
    <p:extLst>
      <p:ext uri="{BB962C8B-B14F-4D97-AF65-F5344CB8AC3E}">
        <p14:creationId xmlns:p14="http://schemas.microsoft.com/office/powerpoint/2010/main" val="2392490033"/>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F2416569-2811-43F1-B194-88031A3098AD}" type="slidenum">
              <a:rPr lang="es-ES" smtClean="0">
                <a:solidFill>
                  <a:prstClr val="black"/>
                </a:solidFill>
              </a:rPr>
              <a:pPr/>
              <a:t>78</a:t>
            </a:fld>
            <a:endParaRPr lang="es-ES">
              <a:solidFill>
                <a:prstClr val="black"/>
              </a:solidFill>
            </a:endParaRPr>
          </a:p>
        </p:txBody>
      </p:sp>
      <p:sp>
        <p:nvSpPr>
          <p:cNvPr id="7" name="Título 1">
            <a:extLst>
              <a:ext uri="{FF2B5EF4-FFF2-40B4-BE49-F238E27FC236}">
                <a16:creationId xmlns:a16="http://schemas.microsoft.com/office/drawing/2014/main" id="{0AB998AB-C2A6-4309-81E8-7B43D2E92E7D}"/>
              </a:ext>
            </a:extLst>
          </p:cNvPr>
          <p:cNvSpPr txBox="1">
            <a:spLocks/>
          </p:cNvSpPr>
          <p:nvPr/>
        </p:nvSpPr>
        <p:spPr>
          <a:xfrm>
            <a:off x="457200" y="457200"/>
            <a:ext cx="8229600" cy="648072"/>
          </a:xfrm>
          <a:prstGeom prst="rect">
            <a:avLst/>
          </a:prstGeom>
        </p:spPr>
        <p:txBody>
          <a:bodyPr>
            <a:noAutofit/>
          </a:bodyPr>
          <a:lstStyle>
            <a:lvl1pPr algn="ctr" defTabSz="914400" rtl="0" eaLnBrk="1" latinLnBrk="0" hangingPunct="1">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US" sz="4062" b="0" dirty="0">
                <a:solidFill>
                  <a:schemeClr val="bg1">
                    <a:lumMod val="75000"/>
                  </a:schemeClr>
                </a:solidFill>
                <a:latin typeface="+mj-lt"/>
                <a:cs typeface="Calibri" panose="020F0502020204030204" pitchFamily="34" charset="0"/>
              </a:rPr>
              <a:t>PMSM Vector Current Control</a:t>
            </a:r>
          </a:p>
        </p:txBody>
      </p:sp>
      <p:sp>
        <p:nvSpPr>
          <p:cNvPr id="5" name="TextBox 4">
            <a:extLst>
              <a:ext uri="{FF2B5EF4-FFF2-40B4-BE49-F238E27FC236}">
                <a16:creationId xmlns:a16="http://schemas.microsoft.com/office/drawing/2014/main" id="{0E11B192-3FAD-49FE-91E5-F294E5A8E2B4}"/>
              </a:ext>
            </a:extLst>
          </p:cNvPr>
          <p:cNvSpPr txBox="1"/>
          <p:nvPr/>
        </p:nvSpPr>
        <p:spPr>
          <a:xfrm>
            <a:off x="152400" y="1371600"/>
            <a:ext cx="8796560" cy="2057400"/>
          </a:xfrm>
          <a:prstGeom prst="rect">
            <a:avLst/>
          </a:prstGeom>
        </p:spPr>
        <p:txBody>
          <a:bodyPr wrap="square" rtlCol="0">
            <a:noAutofit/>
          </a:bodyPr>
          <a:lstStyle/>
          <a:p>
            <a:pPr algn="just"/>
            <a:r>
              <a:rPr lang="en-US" sz="2000" dirty="0">
                <a:cs typeface="Calibri" panose="020F0502020204030204" pitchFamily="34" charset="0"/>
              </a:rPr>
              <a:t>The maximum voltage that can be applied by a three-phase inverter depends on the battery voltage and the modulation strategy.</a:t>
            </a:r>
          </a:p>
          <a:p>
            <a:pPr algn="just"/>
            <a:endParaRPr lang="en-US" sz="2000" dirty="0">
              <a:cs typeface="Calibri" panose="020F0502020204030204" pitchFamily="34" charset="0"/>
            </a:endParaRPr>
          </a:p>
          <a:p>
            <a:pPr algn="just"/>
            <a:r>
              <a:rPr lang="en-US" sz="2000" dirty="0">
                <a:cs typeface="Calibri" panose="020F0502020204030204" pitchFamily="34" charset="0"/>
              </a:rPr>
              <a:t>Several modulations can be used: </a:t>
            </a:r>
            <a:r>
              <a:rPr lang="en-US" sz="2000" dirty="0" err="1">
                <a:cs typeface="Calibri" panose="020F0502020204030204" pitchFamily="34" charset="0"/>
              </a:rPr>
              <a:t>i</a:t>
            </a:r>
            <a:r>
              <a:rPr lang="en-US" sz="2000" dirty="0">
                <a:cs typeface="Calibri" panose="020F0502020204030204" pitchFamily="34" charset="0"/>
              </a:rPr>
              <a:t>) Six-Steps, ii) Sinusoidal PWM, or iii) Space Vector Modulation PWM. The </a:t>
            </a:r>
            <a:r>
              <a:rPr lang="en-US" sz="2000" b="1" dirty="0">
                <a:cs typeface="Calibri" panose="020F0502020204030204" pitchFamily="34" charset="0"/>
              </a:rPr>
              <a:t>most common used modulation is the SVPWM</a:t>
            </a:r>
            <a:r>
              <a:rPr lang="en-US" sz="2000" dirty="0">
                <a:cs typeface="Calibri" panose="020F0502020204030204" pitchFamily="34" charset="0"/>
              </a:rPr>
              <a:t>.</a:t>
            </a:r>
          </a:p>
          <a:p>
            <a:pPr algn="just"/>
            <a:endParaRPr lang="en-US" sz="2000" dirty="0">
              <a:cs typeface="Calibri" panose="020F0502020204030204" pitchFamily="34" charset="0"/>
            </a:endParaRPr>
          </a:p>
          <a:p>
            <a:pPr algn="just"/>
            <a:r>
              <a:rPr lang="en-US" sz="2000" dirty="0">
                <a:cs typeface="Calibri" panose="020F0502020204030204" pitchFamily="34" charset="0"/>
              </a:rPr>
              <a:t>The SVPWM is based on the possible states of the power switches of a three-phase inverter. These 8 states form an group of voltage vectors that can be synthesized by the inverter.</a:t>
            </a:r>
          </a:p>
        </p:txBody>
      </p:sp>
      <p:sp>
        <p:nvSpPr>
          <p:cNvPr id="8" name="TextBox 7">
            <a:extLst>
              <a:ext uri="{FF2B5EF4-FFF2-40B4-BE49-F238E27FC236}">
                <a16:creationId xmlns:a16="http://schemas.microsoft.com/office/drawing/2014/main" id="{A1C0C94D-3E48-480E-BCFA-26BE48F33A6D}"/>
              </a:ext>
            </a:extLst>
          </p:cNvPr>
          <p:cNvSpPr txBox="1"/>
          <p:nvPr/>
        </p:nvSpPr>
        <p:spPr>
          <a:xfrm>
            <a:off x="765522" y="6298102"/>
            <a:ext cx="3394720" cy="466158"/>
          </a:xfrm>
          <a:prstGeom prst="rect">
            <a:avLst/>
          </a:prstGeom>
        </p:spPr>
        <p:txBody>
          <a:bodyPr wrap="square" rtlCol="0">
            <a:noAutofit/>
          </a:bodyPr>
          <a:lstStyle/>
          <a:p>
            <a:r>
              <a:rPr lang="en-US" sz="1100" i="1" dirty="0">
                <a:latin typeface="Calibri" panose="020F0502020204030204" pitchFamily="34" charset="0"/>
                <a:cs typeface="Calibri" panose="020F0502020204030204" pitchFamily="34" charset="0"/>
              </a:rPr>
              <a:t>Figure. Representation of the active voltage vectors that can be applied by a three-phase inverter.</a:t>
            </a:r>
          </a:p>
        </p:txBody>
      </p:sp>
      <p:pic>
        <p:nvPicPr>
          <p:cNvPr id="6" name="Picture 5">
            <a:extLst>
              <a:ext uri="{FF2B5EF4-FFF2-40B4-BE49-F238E27FC236}">
                <a16:creationId xmlns:a16="http://schemas.microsoft.com/office/drawing/2014/main" id="{B3292AEB-8BF0-4F89-B831-0FC563B1941D}"/>
              </a:ext>
            </a:extLst>
          </p:cNvPr>
          <p:cNvPicPr>
            <a:picLocks noChangeAspect="1"/>
          </p:cNvPicPr>
          <p:nvPr/>
        </p:nvPicPr>
        <p:blipFill>
          <a:blip r:embed="rId3"/>
          <a:stretch>
            <a:fillRect/>
          </a:stretch>
        </p:blipFill>
        <p:spPr>
          <a:xfrm>
            <a:off x="5194002" y="3573016"/>
            <a:ext cx="2952750" cy="2657475"/>
          </a:xfrm>
          <a:prstGeom prst="rect">
            <a:avLst/>
          </a:prstGeom>
        </p:spPr>
      </p:pic>
      <p:pic>
        <p:nvPicPr>
          <p:cNvPr id="9" name="Picture 8">
            <a:extLst>
              <a:ext uri="{FF2B5EF4-FFF2-40B4-BE49-F238E27FC236}">
                <a16:creationId xmlns:a16="http://schemas.microsoft.com/office/drawing/2014/main" id="{27EBD72C-D34C-4EA8-8CD7-A1BA0530BB44}"/>
              </a:ext>
            </a:extLst>
          </p:cNvPr>
          <p:cNvPicPr>
            <a:picLocks noChangeAspect="1"/>
          </p:cNvPicPr>
          <p:nvPr/>
        </p:nvPicPr>
        <p:blipFill>
          <a:blip r:embed="rId4"/>
          <a:stretch>
            <a:fillRect/>
          </a:stretch>
        </p:blipFill>
        <p:spPr>
          <a:xfrm>
            <a:off x="765522" y="3573016"/>
            <a:ext cx="2657475" cy="2657475"/>
          </a:xfrm>
          <a:prstGeom prst="rect">
            <a:avLst/>
          </a:prstGeom>
        </p:spPr>
      </p:pic>
      <p:sp>
        <p:nvSpPr>
          <p:cNvPr id="10" name="TextBox 9">
            <a:extLst>
              <a:ext uri="{FF2B5EF4-FFF2-40B4-BE49-F238E27FC236}">
                <a16:creationId xmlns:a16="http://schemas.microsoft.com/office/drawing/2014/main" id="{2333FBEF-97F7-4ACC-91D3-5D5F0C188BCD}"/>
              </a:ext>
            </a:extLst>
          </p:cNvPr>
          <p:cNvSpPr txBox="1"/>
          <p:nvPr/>
        </p:nvSpPr>
        <p:spPr>
          <a:xfrm>
            <a:off x="5096346" y="6298102"/>
            <a:ext cx="3148062" cy="466158"/>
          </a:xfrm>
          <a:prstGeom prst="rect">
            <a:avLst/>
          </a:prstGeom>
        </p:spPr>
        <p:txBody>
          <a:bodyPr wrap="square" rtlCol="0">
            <a:noAutofit/>
          </a:bodyPr>
          <a:lstStyle/>
          <a:p>
            <a:r>
              <a:rPr lang="en-US" sz="1100" i="1" dirty="0">
                <a:latin typeface="Calibri" panose="020F0502020204030204" pitchFamily="34" charset="0"/>
                <a:cs typeface="Calibri" panose="020F0502020204030204" pitchFamily="34" charset="0"/>
              </a:rPr>
              <a:t>Figure. Linear modulation area to achieve sinusoidal operation of the three-phase inverter.</a:t>
            </a:r>
          </a:p>
        </p:txBody>
      </p:sp>
      <p:sp>
        <p:nvSpPr>
          <p:cNvPr id="2" name="Marcador de pie de página 1">
            <a:extLst>
              <a:ext uri="{FF2B5EF4-FFF2-40B4-BE49-F238E27FC236}">
                <a16:creationId xmlns:a16="http://schemas.microsoft.com/office/drawing/2014/main" id="{A4720725-E079-459E-AB96-353AB05F3B2C}"/>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1864553197"/>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F2416569-2811-43F1-B194-88031A3098AD}" type="slidenum">
              <a:rPr lang="es-ES" smtClean="0">
                <a:solidFill>
                  <a:prstClr val="black"/>
                </a:solidFill>
              </a:rPr>
              <a:pPr/>
              <a:t>79</a:t>
            </a:fld>
            <a:endParaRPr lang="es-ES">
              <a:solidFill>
                <a:prstClr val="black"/>
              </a:solidFill>
            </a:endParaRPr>
          </a:p>
        </p:txBody>
      </p:sp>
      <p:sp>
        <p:nvSpPr>
          <p:cNvPr id="7" name="Título 1">
            <a:extLst>
              <a:ext uri="{FF2B5EF4-FFF2-40B4-BE49-F238E27FC236}">
                <a16:creationId xmlns:a16="http://schemas.microsoft.com/office/drawing/2014/main" id="{0AB998AB-C2A6-4309-81E8-7B43D2E92E7D}"/>
              </a:ext>
            </a:extLst>
          </p:cNvPr>
          <p:cNvSpPr txBox="1">
            <a:spLocks/>
          </p:cNvSpPr>
          <p:nvPr/>
        </p:nvSpPr>
        <p:spPr>
          <a:xfrm>
            <a:off x="457200" y="457200"/>
            <a:ext cx="8229600" cy="648072"/>
          </a:xfrm>
          <a:prstGeom prst="rect">
            <a:avLst/>
          </a:prstGeom>
        </p:spPr>
        <p:txBody>
          <a:bodyPr>
            <a:noAutofit/>
          </a:bodyPr>
          <a:lstStyle>
            <a:lvl1pPr algn="ctr" defTabSz="914400" rtl="0" eaLnBrk="1" latinLnBrk="0" hangingPunct="1">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US" sz="4062" b="0" dirty="0">
                <a:solidFill>
                  <a:schemeClr val="bg1">
                    <a:lumMod val="75000"/>
                  </a:schemeClr>
                </a:solidFill>
                <a:latin typeface="+mj-lt"/>
                <a:cs typeface="Calibri" panose="020F0502020204030204" pitchFamily="34" charset="0"/>
              </a:rPr>
              <a:t>PMSM Vector Current Control</a:t>
            </a:r>
          </a:p>
        </p:txBody>
      </p:sp>
      <p:sp>
        <p:nvSpPr>
          <p:cNvPr id="5" name="TextBox 4">
            <a:extLst>
              <a:ext uri="{FF2B5EF4-FFF2-40B4-BE49-F238E27FC236}">
                <a16:creationId xmlns:a16="http://schemas.microsoft.com/office/drawing/2014/main" id="{0E11B192-3FAD-49FE-91E5-F294E5A8E2B4}"/>
              </a:ext>
            </a:extLst>
          </p:cNvPr>
          <p:cNvSpPr txBox="1"/>
          <p:nvPr/>
        </p:nvSpPr>
        <p:spPr>
          <a:xfrm>
            <a:off x="152400" y="1371600"/>
            <a:ext cx="8796560" cy="2057400"/>
          </a:xfrm>
          <a:prstGeom prst="rect">
            <a:avLst/>
          </a:prstGeom>
        </p:spPr>
        <p:txBody>
          <a:bodyPr wrap="square" rtlCol="0">
            <a:noAutofit/>
          </a:bodyPr>
          <a:lstStyle/>
          <a:p>
            <a:pPr algn="just"/>
            <a:r>
              <a:rPr lang="en-US" sz="2000" dirty="0">
                <a:cs typeface="Calibri" panose="020F0502020204030204" pitchFamily="34" charset="0"/>
              </a:rPr>
              <a:t>The voltage vector must be in the light grey area to work in the linear modulation area. It avoids the overmodulation of a three-phase inverter, which would allow higher voltages but with higher low-frequency content.</a:t>
            </a:r>
          </a:p>
          <a:p>
            <a:pPr algn="just"/>
            <a:endParaRPr lang="en-US" sz="2000" dirty="0">
              <a:cs typeface="Calibri" panose="020F0502020204030204" pitchFamily="34" charset="0"/>
            </a:endParaRPr>
          </a:p>
          <a:p>
            <a:pPr algn="just"/>
            <a:r>
              <a:rPr lang="en-US" sz="2000" b="1" dirty="0">
                <a:cs typeface="Calibri" panose="020F0502020204030204" pitchFamily="34" charset="0"/>
              </a:rPr>
              <a:t>What happens if the voltage vector is higher than its limit?</a:t>
            </a:r>
            <a:r>
              <a:rPr lang="en-US" sz="2000" dirty="0">
                <a:cs typeface="Calibri" panose="020F0502020204030204" pitchFamily="34" charset="0"/>
              </a:rPr>
              <a:t> If a linear modulation strategy is followed, different approaches can reduce it, but maintaining a constant voltage angle is most commonly used.</a:t>
            </a:r>
          </a:p>
        </p:txBody>
      </p:sp>
      <p:sp>
        <p:nvSpPr>
          <p:cNvPr id="10" name="TextBox 9">
            <a:extLst>
              <a:ext uri="{FF2B5EF4-FFF2-40B4-BE49-F238E27FC236}">
                <a16:creationId xmlns:a16="http://schemas.microsoft.com/office/drawing/2014/main" id="{2333FBEF-97F7-4ACC-91D3-5D5F0C188BCD}"/>
              </a:ext>
            </a:extLst>
          </p:cNvPr>
          <p:cNvSpPr txBox="1"/>
          <p:nvPr/>
        </p:nvSpPr>
        <p:spPr>
          <a:xfrm>
            <a:off x="173856" y="5981182"/>
            <a:ext cx="8796560" cy="466158"/>
          </a:xfrm>
          <a:prstGeom prst="rect">
            <a:avLst/>
          </a:prstGeom>
        </p:spPr>
        <p:txBody>
          <a:bodyPr wrap="square" rtlCol="0">
            <a:noAutofit/>
          </a:bodyPr>
          <a:lstStyle/>
          <a:p>
            <a:pPr algn="ctr"/>
            <a:r>
              <a:rPr lang="en-US" sz="1100" i="1" dirty="0">
                <a:latin typeface="Calibri" panose="020F0502020204030204" pitchFamily="34" charset="0"/>
                <a:cs typeface="Calibri" panose="020F0502020204030204" pitchFamily="34" charset="0"/>
              </a:rPr>
              <a:t>Figure. Voltage limitation strategies: </a:t>
            </a:r>
            <a:r>
              <a:rPr lang="en-US" sz="1100" i="1" dirty="0" err="1">
                <a:latin typeface="Calibri" panose="020F0502020204030204" pitchFamily="34" charset="0"/>
                <a:cs typeface="Calibri" panose="020F0502020204030204" pitchFamily="34" charset="0"/>
              </a:rPr>
              <a:t>i</a:t>
            </a:r>
            <a:r>
              <a:rPr lang="en-US" sz="1100" i="1" dirty="0">
                <a:latin typeface="Calibri" panose="020F0502020204030204" pitchFamily="34" charset="0"/>
                <a:cs typeface="Calibri" panose="020F0502020204030204" pitchFamily="34" charset="0"/>
              </a:rPr>
              <a:t>) maintaining constant the voltage angle, ii) maintaining constant the q-axis voltage component, and iii) maintaining constant the d-axis voltage component.</a:t>
            </a:r>
          </a:p>
        </p:txBody>
      </p:sp>
      <p:pic>
        <p:nvPicPr>
          <p:cNvPr id="2" name="Picture 1">
            <a:extLst>
              <a:ext uri="{FF2B5EF4-FFF2-40B4-BE49-F238E27FC236}">
                <a16:creationId xmlns:a16="http://schemas.microsoft.com/office/drawing/2014/main" id="{DCF63ABC-46EA-43C8-B869-448D40B6FD50}"/>
              </a:ext>
            </a:extLst>
          </p:cNvPr>
          <p:cNvPicPr>
            <a:picLocks noChangeAspect="1"/>
          </p:cNvPicPr>
          <p:nvPr/>
        </p:nvPicPr>
        <p:blipFill>
          <a:blip r:embed="rId2"/>
          <a:stretch>
            <a:fillRect/>
          </a:stretch>
        </p:blipFill>
        <p:spPr>
          <a:xfrm>
            <a:off x="74116" y="3307224"/>
            <a:ext cx="2952750" cy="2657475"/>
          </a:xfrm>
          <a:prstGeom prst="rect">
            <a:avLst/>
          </a:prstGeom>
        </p:spPr>
      </p:pic>
      <p:pic>
        <p:nvPicPr>
          <p:cNvPr id="4" name="Picture 3">
            <a:extLst>
              <a:ext uri="{FF2B5EF4-FFF2-40B4-BE49-F238E27FC236}">
                <a16:creationId xmlns:a16="http://schemas.microsoft.com/office/drawing/2014/main" id="{5A6E86A1-61A5-4C86-B9F4-D66572FC604E}"/>
              </a:ext>
            </a:extLst>
          </p:cNvPr>
          <p:cNvPicPr>
            <a:picLocks noChangeAspect="1"/>
          </p:cNvPicPr>
          <p:nvPr/>
        </p:nvPicPr>
        <p:blipFill>
          <a:blip r:embed="rId3"/>
          <a:stretch>
            <a:fillRect/>
          </a:stretch>
        </p:blipFill>
        <p:spPr>
          <a:xfrm>
            <a:off x="3078931" y="3307224"/>
            <a:ext cx="2952750" cy="2657475"/>
          </a:xfrm>
          <a:prstGeom prst="rect">
            <a:avLst/>
          </a:prstGeom>
        </p:spPr>
      </p:pic>
      <p:pic>
        <p:nvPicPr>
          <p:cNvPr id="11" name="Picture 10">
            <a:extLst>
              <a:ext uri="{FF2B5EF4-FFF2-40B4-BE49-F238E27FC236}">
                <a16:creationId xmlns:a16="http://schemas.microsoft.com/office/drawing/2014/main" id="{D8ACCF55-2E20-4E5F-B998-19AF7FF3B54C}"/>
              </a:ext>
            </a:extLst>
          </p:cNvPr>
          <p:cNvPicPr>
            <a:picLocks noChangeAspect="1"/>
          </p:cNvPicPr>
          <p:nvPr/>
        </p:nvPicPr>
        <p:blipFill>
          <a:blip r:embed="rId4"/>
          <a:stretch>
            <a:fillRect/>
          </a:stretch>
        </p:blipFill>
        <p:spPr>
          <a:xfrm>
            <a:off x="6083746" y="3307224"/>
            <a:ext cx="2952750" cy="2657475"/>
          </a:xfrm>
          <a:prstGeom prst="rect">
            <a:avLst/>
          </a:prstGeom>
        </p:spPr>
      </p:pic>
      <p:sp>
        <p:nvSpPr>
          <p:cNvPr id="6" name="Marcador de pie de página 5">
            <a:extLst>
              <a:ext uri="{FF2B5EF4-FFF2-40B4-BE49-F238E27FC236}">
                <a16:creationId xmlns:a16="http://schemas.microsoft.com/office/drawing/2014/main" id="{2847190E-A1E7-4D9E-9EE8-9202EFCD9108}"/>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78955134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a:extLst>
              <a:ext uri="{FF2B5EF4-FFF2-40B4-BE49-F238E27FC236}">
                <a16:creationId xmlns:a16="http://schemas.microsoft.com/office/drawing/2014/main" id="{8B342900-23E5-452D-8558-FEF0D116AEC4}"/>
              </a:ext>
            </a:extLst>
          </p:cNvPr>
          <p:cNvPicPr>
            <a:picLocks noChangeAspect="1"/>
          </p:cNvPicPr>
          <p:nvPr/>
        </p:nvPicPr>
        <p:blipFill>
          <a:blip r:embed="rId2"/>
          <a:stretch>
            <a:fillRect/>
          </a:stretch>
        </p:blipFill>
        <p:spPr>
          <a:xfrm>
            <a:off x="1132570" y="2257616"/>
            <a:ext cx="6878862" cy="3987692"/>
          </a:xfrm>
          <a:prstGeom prst="rect">
            <a:avLst/>
          </a:prstGeom>
        </p:spPr>
      </p:pic>
      <p:pic>
        <p:nvPicPr>
          <p:cNvPr id="11" name="Picture 3">
            <a:extLst>
              <a:ext uri="{FF2B5EF4-FFF2-40B4-BE49-F238E27FC236}">
                <a16:creationId xmlns:a16="http://schemas.microsoft.com/office/drawing/2014/main" id="{92296A10-C986-4C77-A040-2DADB18B5606}"/>
              </a:ext>
            </a:extLst>
          </p:cNvPr>
          <p:cNvPicPr>
            <a:picLocks noChangeAspect="1"/>
          </p:cNvPicPr>
          <p:nvPr/>
        </p:nvPicPr>
        <p:blipFill>
          <a:blip r:embed="rId3"/>
          <a:stretch>
            <a:fillRect/>
          </a:stretch>
        </p:blipFill>
        <p:spPr>
          <a:xfrm>
            <a:off x="1132570" y="2257616"/>
            <a:ext cx="6878862" cy="3987692"/>
          </a:xfrm>
          <a:prstGeom prst="rect">
            <a:avLst/>
          </a:prstGeom>
        </p:spPr>
      </p:pic>
      <p:pic>
        <p:nvPicPr>
          <p:cNvPr id="10" name="Picture 2">
            <a:extLst>
              <a:ext uri="{FF2B5EF4-FFF2-40B4-BE49-F238E27FC236}">
                <a16:creationId xmlns:a16="http://schemas.microsoft.com/office/drawing/2014/main" id="{BFA087EC-2A6D-434E-9D59-FB42E1174D8D}"/>
              </a:ext>
            </a:extLst>
          </p:cNvPr>
          <p:cNvPicPr>
            <a:picLocks noChangeAspect="1"/>
          </p:cNvPicPr>
          <p:nvPr/>
        </p:nvPicPr>
        <p:blipFill>
          <a:blip r:embed="rId4"/>
          <a:stretch>
            <a:fillRect/>
          </a:stretch>
        </p:blipFill>
        <p:spPr>
          <a:xfrm>
            <a:off x="1132570" y="2257616"/>
            <a:ext cx="6878862" cy="3987692"/>
          </a:xfrm>
          <a:prstGeom prst="rect">
            <a:avLst/>
          </a:prstGeom>
        </p:spPr>
      </p:pic>
      <p:pic>
        <p:nvPicPr>
          <p:cNvPr id="9" name="Picture 1">
            <a:extLst>
              <a:ext uri="{FF2B5EF4-FFF2-40B4-BE49-F238E27FC236}">
                <a16:creationId xmlns:a16="http://schemas.microsoft.com/office/drawing/2014/main" id="{16EDD3FB-4A21-4638-A448-83B2136908F2}"/>
              </a:ext>
            </a:extLst>
          </p:cNvPr>
          <p:cNvPicPr>
            <a:picLocks noChangeAspect="1"/>
          </p:cNvPicPr>
          <p:nvPr/>
        </p:nvPicPr>
        <p:blipFill>
          <a:blip r:embed="rId5"/>
          <a:stretch>
            <a:fillRect/>
          </a:stretch>
        </p:blipFill>
        <p:spPr>
          <a:xfrm>
            <a:off x="1132570" y="2257616"/>
            <a:ext cx="6878862" cy="3987692"/>
          </a:xfrm>
          <a:prstGeom prst="rect">
            <a:avLst/>
          </a:prstGeom>
        </p:spPr>
      </p:pic>
      <p:sp>
        <p:nvSpPr>
          <p:cNvPr id="4" name="Content Placeholder 3">
            <a:extLst>
              <a:ext uri="{FF2B5EF4-FFF2-40B4-BE49-F238E27FC236}">
                <a16:creationId xmlns:a16="http://schemas.microsoft.com/office/drawing/2014/main" id="{57186904-4A6A-4854-BDA0-EA0D9E6666D8}"/>
              </a:ext>
            </a:extLst>
          </p:cNvPr>
          <p:cNvSpPr>
            <a:spLocks noGrp="1"/>
          </p:cNvSpPr>
          <p:nvPr>
            <p:ph idx="1"/>
          </p:nvPr>
        </p:nvSpPr>
        <p:spPr/>
        <p:txBody>
          <a:bodyPr>
            <a:normAutofit/>
          </a:bodyPr>
          <a:lstStyle/>
          <a:p>
            <a:r>
              <a:rPr lang="en-GB" sz="1846" dirty="0"/>
              <a:t>Phasor diagram and voltage locus give compact, powerful methods of analysis and physical interpretation.</a:t>
            </a:r>
          </a:p>
          <a:p>
            <a:r>
              <a:rPr lang="en-GB" sz="1846" dirty="0"/>
              <a:t>It represents the voltage equation of three-phase system in the steady state in terms of </a:t>
            </a:r>
            <a:r>
              <a:rPr lang="en-GB" sz="1846" dirty="0" err="1"/>
              <a:t>dq</a:t>
            </a:r>
            <a:r>
              <a:rPr lang="en-GB" sz="1846" dirty="0"/>
              <a:t>-axis components.</a:t>
            </a:r>
          </a:p>
        </p:txBody>
      </p:sp>
      <p:sp>
        <p:nvSpPr>
          <p:cNvPr id="5" name="5 Título">
            <a:extLst>
              <a:ext uri="{FF2B5EF4-FFF2-40B4-BE49-F238E27FC236}">
                <a16:creationId xmlns:a16="http://schemas.microsoft.com/office/drawing/2014/main" id="{6E74216E-ED9B-43BF-93F8-7DFE419F98EE}"/>
              </a:ext>
            </a:extLst>
          </p:cNvPr>
          <p:cNvSpPr txBox="1">
            <a:spLocks/>
          </p:cNvSpPr>
          <p:nvPr/>
        </p:nvSpPr>
        <p:spPr>
          <a:xfrm>
            <a:off x="332308" y="596077"/>
            <a:ext cx="8307692" cy="996923"/>
          </a:xfrm>
          <a:prstGeom prst="rect">
            <a:avLst/>
          </a:prstGeom>
        </p:spPr>
        <p:txBody>
          <a:bodyPr vert="horz" lIns="84406" tIns="42203" rIns="84406" bIns="42203"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4062" dirty="0">
                <a:solidFill>
                  <a:schemeClr val="bg1">
                    <a:lumMod val="75000"/>
                  </a:schemeClr>
                </a:solidFill>
              </a:rPr>
              <a:t>Electrical and Torque equations</a:t>
            </a:r>
          </a:p>
        </p:txBody>
      </p:sp>
      <p:sp>
        <p:nvSpPr>
          <p:cNvPr id="8" name="Content Placeholder 3">
            <a:extLst>
              <a:ext uri="{FF2B5EF4-FFF2-40B4-BE49-F238E27FC236}">
                <a16:creationId xmlns:a16="http://schemas.microsoft.com/office/drawing/2014/main" id="{CA653DE9-9FBA-4122-8F88-397FEDA0CF16}"/>
              </a:ext>
            </a:extLst>
          </p:cNvPr>
          <p:cNvSpPr txBox="1">
            <a:spLocks/>
          </p:cNvSpPr>
          <p:nvPr/>
        </p:nvSpPr>
        <p:spPr>
          <a:xfrm>
            <a:off x="5624440" y="3113861"/>
            <a:ext cx="3519560" cy="1636062"/>
          </a:xfrm>
          <a:prstGeom prst="rect">
            <a:avLst/>
          </a:prstGeom>
        </p:spPr>
        <p:txBody>
          <a:bodyPr vert="horz" lIns="84406" tIns="42203" rIns="84406" bIns="42203"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292" dirty="0"/>
              <a:t>γ: current angle</a:t>
            </a:r>
          </a:p>
          <a:p>
            <a:pPr marL="0" indent="0">
              <a:buNone/>
            </a:pPr>
            <a:r>
              <a:rPr lang="en-GB" sz="1292" dirty="0"/>
              <a:t>δ: voltage angle</a:t>
            </a:r>
          </a:p>
          <a:p>
            <a:pPr marL="0" indent="0">
              <a:buNone/>
            </a:pPr>
            <a:r>
              <a:rPr lang="en-GB" sz="1292" dirty="0"/>
              <a:t>θ: difference between voltage and current angle </a:t>
            </a:r>
          </a:p>
        </p:txBody>
      </p:sp>
      <p:sp>
        <p:nvSpPr>
          <p:cNvPr id="2" name="Footer Placeholder 1">
            <a:extLst>
              <a:ext uri="{FF2B5EF4-FFF2-40B4-BE49-F238E27FC236}">
                <a16:creationId xmlns:a16="http://schemas.microsoft.com/office/drawing/2014/main" id="{E64EDDB4-964D-43FF-BDBE-8B66C2CC43AC}"/>
              </a:ext>
            </a:extLst>
          </p:cNvPr>
          <p:cNvSpPr>
            <a:spLocks noGrp="1"/>
          </p:cNvSpPr>
          <p:nvPr>
            <p:ph type="ftr" sz="quarter" idx="11"/>
          </p:nvPr>
        </p:nvSpPr>
        <p:spPr/>
        <p:txBody>
          <a:bodyPr/>
          <a:lstStyle/>
          <a:p>
            <a:r>
              <a:rPr lang="ca-ES"/>
              <a:t>PMSM motor control</a:t>
            </a:r>
            <a:endParaRPr lang="ca-ES" dirty="0"/>
          </a:p>
        </p:txBody>
      </p:sp>
      <p:sp>
        <p:nvSpPr>
          <p:cNvPr id="6" name="Slide Number Placeholder 5">
            <a:extLst>
              <a:ext uri="{FF2B5EF4-FFF2-40B4-BE49-F238E27FC236}">
                <a16:creationId xmlns:a16="http://schemas.microsoft.com/office/drawing/2014/main" id="{F4321544-1DDE-4834-B66C-0D75F20F2A98}"/>
              </a:ext>
            </a:extLst>
          </p:cNvPr>
          <p:cNvSpPr>
            <a:spLocks noGrp="1"/>
          </p:cNvSpPr>
          <p:nvPr>
            <p:ph type="sldNum" sz="quarter" idx="12"/>
          </p:nvPr>
        </p:nvSpPr>
        <p:spPr/>
        <p:txBody>
          <a:bodyPr/>
          <a:lstStyle/>
          <a:p>
            <a:fld id="{AC73A611-7CB3-407B-8955-E73429FEB09D}" type="slidenum">
              <a:rPr lang="ca-ES" smtClean="0"/>
              <a:pPr/>
              <a:t>8</a:t>
            </a:fld>
            <a:endParaRPr lang="ca-ES"/>
          </a:p>
        </p:txBody>
      </p:sp>
    </p:spTree>
    <p:extLst>
      <p:ext uri="{BB962C8B-B14F-4D97-AF65-F5344CB8AC3E}">
        <p14:creationId xmlns:p14="http://schemas.microsoft.com/office/powerpoint/2010/main" val="11580947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F2416569-2811-43F1-B194-88031A3098AD}" type="slidenum">
              <a:rPr lang="en-US" smtClean="0">
                <a:solidFill>
                  <a:prstClr val="black"/>
                </a:solidFill>
              </a:rPr>
              <a:pPr/>
              <a:t>80</a:t>
            </a:fld>
            <a:endParaRPr lang="en-US" dirty="0">
              <a:solidFill>
                <a:prstClr val="black"/>
              </a:solidFill>
            </a:endParaRPr>
          </a:p>
        </p:txBody>
      </p:sp>
      <p:sp>
        <p:nvSpPr>
          <p:cNvPr id="32" name="Título 1">
            <a:extLst>
              <a:ext uri="{FF2B5EF4-FFF2-40B4-BE49-F238E27FC236}">
                <a16:creationId xmlns:a16="http://schemas.microsoft.com/office/drawing/2014/main" id="{C1207A6D-C03A-421E-92B8-0A09AC7F8CE3}"/>
              </a:ext>
            </a:extLst>
          </p:cNvPr>
          <p:cNvSpPr txBox="1">
            <a:spLocks/>
          </p:cNvSpPr>
          <p:nvPr/>
        </p:nvSpPr>
        <p:spPr>
          <a:xfrm>
            <a:off x="457200" y="457200"/>
            <a:ext cx="8229600" cy="648072"/>
          </a:xfrm>
          <a:prstGeom prst="rect">
            <a:avLst/>
          </a:prstGeom>
        </p:spPr>
        <p:txBody>
          <a:bodyPr>
            <a:noAutofit/>
          </a:bodyPr>
          <a:lstStyle>
            <a:lvl1pPr algn="ctr" defTabSz="914400" rtl="0" eaLnBrk="1" latinLnBrk="0" hangingPunct="1">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US" sz="4062" dirty="0">
                <a:solidFill>
                  <a:schemeClr val="bg1">
                    <a:lumMod val="75000"/>
                  </a:schemeClr>
                </a:solidFill>
                <a:latin typeface="+mj-lt"/>
                <a:cs typeface="Calibri" panose="020F0502020204030204" pitchFamily="34" charset="0"/>
              </a:rPr>
              <a:t>Parameters Identification for PMSM</a:t>
            </a:r>
          </a:p>
        </p:txBody>
      </p:sp>
      <p:sp>
        <p:nvSpPr>
          <p:cNvPr id="33" name="Rectangle 32">
            <a:extLst>
              <a:ext uri="{FF2B5EF4-FFF2-40B4-BE49-F238E27FC236}">
                <a16:creationId xmlns:a16="http://schemas.microsoft.com/office/drawing/2014/main" id="{8C94FCB7-A824-4D36-8BAA-7B1FC5EF9F2C}"/>
              </a:ext>
            </a:extLst>
          </p:cNvPr>
          <p:cNvSpPr/>
          <p:nvPr/>
        </p:nvSpPr>
        <p:spPr>
          <a:xfrm>
            <a:off x="224956" y="1196752"/>
            <a:ext cx="8229600" cy="400110"/>
          </a:xfrm>
          <a:prstGeom prst="rect">
            <a:avLst/>
          </a:prstGeom>
        </p:spPr>
        <p:txBody>
          <a:bodyPr wrap="square">
            <a:spAutoFit/>
          </a:bodyPr>
          <a:lstStyle/>
          <a:p>
            <a:r>
              <a:rPr lang="en-US" sz="2000" b="1" dirty="0">
                <a:cs typeface="Calibri" panose="020F0502020204030204" pitchFamily="34" charset="0"/>
              </a:rPr>
              <a:t>Methods</a:t>
            </a:r>
          </a:p>
        </p:txBody>
      </p:sp>
      <p:pic>
        <p:nvPicPr>
          <p:cNvPr id="5" name="Imagen 4">
            <a:extLst>
              <a:ext uri="{FF2B5EF4-FFF2-40B4-BE49-F238E27FC236}">
                <a16:creationId xmlns:a16="http://schemas.microsoft.com/office/drawing/2014/main" id="{C9EDAC32-C632-4CE5-BDF4-E7C1F8C333C4}"/>
              </a:ext>
            </a:extLst>
          </p:cNvPr>
          <p:cNvPicPr>
            <a:picLocks noChangeAspect="1"/>
          </p:cNvPicPr>
          <p:nvPr/>
        </p:nvPicPr>
        <p:blipFill>
          <a:blip r:embed="rId3"/>
          <a:stretch>
            <a:fillRect/>
          </a:stretch>
        </p:blipFill>
        <p:spPr>
          <a:xfrm>
            <a:off x="1863103" y="1411784"/>
            <a:ext cx="5087530" cy="4989016"/>
          </a:xfrm>
          <a:prstGeom prst="rect">
            <a:avLst/>
          </a:prstGeom>
        </p:spPr>
      </p:pic>
      <p:sp>
        <p:nvSpPr>
          <p:cNvPr id="2" name="Marcador de pie de página 1">
            <a:extLst>
              <a:ext uri="{FF2B5EF4-FFF2-40B4-BE49-F238E27FC236}">
                <a16:creationId xmlns:a16="http://schemas.microsoft.com/office/drawing/2014/main" id="{20F72FB2-73DC-47E2-A1C2-278C2641561C}"/>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289566243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F2416569-2811-43F1-B194-88031A3098AD}" type="slidenum">
              <a:rPr lang="en-US" smtClean="0">
                <a:solidFill>
                  <a:prstClr val="black"/>
                </a:solidFill>
              </a:rPr>
              <a:pPr/>
              <a:t>81</a:t>
            </a:fld>
            <a:endParaRPr lang="en-US" dirty="0">
              <a:solidFill>
                <a:prstClr val="black"/>
              </a:solidFill>
            </a:endParaRPr>
          </a:p>
        </p:txBody>
      </p:sp>
      <p:pic>
        <p:nvPicPr>
          <p:cNvPr id="6" name="Imagen 5">
            <a:extLst>
              <a:ext uri="{FF2B5EF4-FFF2-40B4-BE49-F238E27FC236}">
                <a16:creationId xmlns:a16="http://schemas.microsoft.com/office/drawing/2014/main" id="{295AFB52-21FC-41FB-80C1-33C29F46A511}"/>
              </a:ext>
            </a:extLst>
          </p:cNvPr>
          <p:cNvPicPr>
            <a:picLocks noChangeAspect="1"/>
          </p:cNvPicPr>
          <p:nvPr/>
        </p:nvPicPr>
        <p:blipFill rotWithShape="1">
          <a:blip r:embed="rId3"/>
          <a:srcRect t="7852" b="4889"/>
          <a:stretch/>
        </p:blipFill>
        <p:spPr>
          <a:xfrm>
            <a:off x="3491880" y="4434519"/>
            <a:ext cx="4595784" cy="1951260"/>
          </a:xfrm>
          <a:prstGeom prst="rect">
            <a:avLst/>
          </a:prstGeom>
          <a:ln>
            <a:noFill/>
          </a:ln>
        </p:spPr>
      </p:pic>
      <p:sp>
        <p:nvSpPr>
          <p:cNvPr id="32" name="Título 1">
            <a:extLst>
              <a:ext uri="{FF2B5EF4-FFF2-40B4-BE49-F238E27FC236}">
                <a16:creationId xmlns:a16="http://schemas.microsoft.com/office/drawing/2014/main" id="{C1207A6D-C03A-421E-92B8-0A09AC7F8CE3}"/>
              </a:ext>
            </a:extLst>
          </p:cNvPr>
          <p:cNvSpPr txBox="1">
            <a:spLocks/>
          </p:cNvSpPr>
          <p:nvPr/>
        </p:nvSpPr>
        <p:spPr>
          <a:xfrm>
            <a:off x="457200" y="457200"/>
            <a:ext cx="8229600" cy="648072"/>
          </a:xfrm>
          <a:prstGeom prst="rect">
            <a:avLst/>
          </a:prstGeom>
        </p:spPr>
        <p:txBody>
          <a:bodyPr>
            <a:noAutofit/>
          </a:bodyPr>
          <a:lstStyle>
            <a:lvl1pPr algn="ctr" defTabSz="914400" rtl="0" eaLnBrk="1" latinLnBrk="0" hangingPunct="1">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US" sz="4062" b="0" dirty="0">
                <a:solidFill>
                  <a:schemeClr val="bg1">
                    <a:lumMod val="75000"/>
                  </a:schemeClr>
                </a:solidFill>
                <a:latin typeface="+mj-lt"/>
                <a:cs typeface="Calibri" panose="020F0502020204030204" pitchFamily="34" charset="0"/>
              </a:rPr>
              <a:t>Parameters Identification for PMSM</a:t>
            </a:r>
          </a:p>
        </p:txBody>
      </p:sp>
      <p:pic>
        <p:nvPicPr>
          <p:cNvPr id="8" name="Imagen 7">
            <a:extLst>
              <a:ext uri="{FF2B5EF4-FFF2-40B4-BE49-F238E27FC236}">
                <a16:creationId xmlns:a16="http://schemas.microsoft.com/office/drawing/2014/main" id="{417470AF-3921-4556-9E90-B5E379CC3D66}"/>
              </a:ext>
            </a:extLst>
          </p:cNvPr>
          <p:cNvPicPr>
            <a:picLocks noChangeAspect="1"/>
          </p:cNvPicPr>
          <p:nvPr/>
        </p:nvPicPr>
        <p:blipFill>
          <a:blip r:embed="rId4"/>
          <a:stretch>
            <a:fillRect/>
          </a:stretch>
        </p:blipFill>
        <p:spPr>
          <a:xfrm>
            <a:off x="611560" y="2354594"/>
            <a:ext cx="4886200" cy="2069801"/>
          </a:xfrm>
          <a:prstGeom prst="rect">
            <a:avLst/>
          </a:prstGeom>
        </p:spPr>
      </p:pic>
      <p:sp>
        <p:nvSpPr>
          <p:cNvPr id="33" name="Rectangle 32">
            <a:extLst>
              <a:ext uri="{FF2B5EF4-FFF2-40B4-BE49-F238E27FC236}">
                <a16:creationId xmlns:a16="http://schemas.microsoft.com/office/drawing/2014/main" id="{8C94FCB7-A824-4D36-8BAA-7B1FC5EF9F2C}"/>
              </a:ext>
            </a:extLst>
          </p:cNvPr>
          <p:cNvSpPr/>
          <p:nvPr/>
        </p:nvSpPr>
        <p:spPr>
          <a:xfrm>
            <a:off x="224956" y="1196752"/>
            <a:ext cx="8229600" cy="400110"/>
          </a:xfrm>
          <a:prstGeom prst="rect">
            <a:avLst/>
          </a:prstGeom>
        </p:spPr>
        <p:txBody>
          <a:bodyPr wrap="square">
            <a:spAutoFit/>
          </a:bodyPr>
          <a:lstStyle/>
          <a:p>
            <a:r>
              <a:rPr lang="en-US" sz="2000" b="1" dirty="0" err="1">
                <a:latin typeface="+mj-lt"/>
                <a:cs typeface="Calibri" panose="020F0502020204030204" pitchFamily="34" charset="0"/>
              </a:rPr>
              <a:t>Aligment</a:t>
            </a:r>
            <a:r>
              <a:rPr lang="en-US" sz="2000" b="1" dirty="0">
                <a:latin typeface="+mj-lt"/>
                <a:cs typeface="Calibri" panose="020F0502020204030204" pitchFamily="34" charset="0"/>
              </a:rPr>
              <a:t> with the </a:t>
            </a:r>
            <a:r>
              <a:rPr lang="en-US" sz="2000" b="1" dirty="0" err="1">
                <a:latin typeface="+mj-lt"/>
                <a:cs typeface="Calibri" panose="020F0502020204030204" pitchFamily="34" charset="0"/>
              </a:rPr>
              <a:t>qd</a:t>
            </a:r>
            <a:r>
              <a:rPr lang="en-US" sz="2000" b="1" dirty="0">
                <a:latin typeface="+mj-lt"/>
                <a:cs typeface="Calibri" panose="020F0502020204030204" pitchFamily="34" charset="0"/>
              </a:rPr>
              <a:t> axis</a:t>
            </a:r>
          </a:p>
        </p:txBody>
      </p:sp>
      <p:sp>
        <p:nvSpPr>
          <p:cNvPr id="12" name="Rectangle 9">
            <a:extLst>
              <a:ext uri="{FF2B5EF4-FFF2-40B4-BE49-F238E27FC236}">
                <a16:creationId xmlns:a16="http://schemas.microsoft.com/office/drawing/2014/main" id="{0F881E0F-9903-48CE-8C28-E5388CC3DE82}"/>
              </a:ext>
            </a:extLst>
          </p:cNvPr>
          <p:cNvSpPr/>
          <p:nvPr/>
        </p:nvSpPr>
        <p:spPr>
          <a:xfrm>
            <a:off x="5148064" y="2410697"/>
            <a:ext cx="3853332" cy="646331"/>
          </a:xfrm>
          <a:prstGeom prst="rect">
            <a:avLst/>
          </a:prstGeom>
        </p:spPr>
        <p:txBody>
          <a:bodyPr wrap="square">
            <a:spAutoFit/>
          </a:bodyPr>
          <a:lstStyle/>
          <a:p>
            <a:r>
              <a:rPr lang="en-US" sz="2000" b="1" dirty="0">
                <a:latin typeface="+mj-lt"/>
                <a:cs typeface="Calibri" panose="020F0502020204030204" pitchFamily="34" charset="0"/>
              </a:rPr>
              <a:t>Align the a-phase with the q-axis</a:t>
            </a:r>
          </a:p>
          <a:p>
            <a:pPr algn="just"/>
            <a:endParaRPr lang="en-US" sz="1600" dirty="0">
              <a:latin typeface="Calibri" panose="020F0502020204030204" pitchFamily="34" charset="0"/>
              <a:cs typeface="Calibri" panose="020F0502020204030204" pitchFamily="34" charset="0"/>
            </a:endParaRPr>
          </a:p>
        </p:txBody>
      </p:sp>
      <p:sp>
        <p:nvSpPr>
          <p:cNvPr id="13" name="Rectangle 9">
            <a:extLst>
              <a:ext uri="{FF2B5EF4-FFF2-40B4-BE49-F238E27FC236}">
                <a16:creationId xmlns:a16="http://schemas.microsoft.com/office/drawing/2014/main" id="{0BBE06A4-E3AF-4290-9FF4-21635EB173F4}"/>
              </a:ext>
            </a:extLst>
          </p:cNvPr>
          <p:cNvSpPr/>
          <p:nvPr/>
        </p:nvSpPr>
        <p:spPr>
          <a:xfrm>
            <a:off x="203557" y="4633434"/>
            <a:ext cx="3853332" cy="707886"/>
          </a:xfrm>
          <a:prstGeom prst="rect">
            <a:avLst/>
          </a:prstGeom>
        </p:spPr>
        <p:txBody>
          <a:bodyPr wrap="square">
            <a:spAutoFit/>
          </a:bodyPr>
          <a:lstStyle/>
          <a:p>
            <a:r>
              <a:rPr lang="en-US" sz="2000" b="1" dirty="0">
                <a:latin typeface="+mj-lt"/>
                <a:cs typeface="Calibri" panose="020F0502020204030204" pitchFamily="34" charset="0"/>
              </a:rPr>
              <a:t>Align the a-phase with the d-axis</a:t>
            </a:r>
          </a:p>
          <a:p>
            <a:endParaRPr lang="en-US" sz="2000" b="1" dirty="0">
              <a:latin typeface="+mj-lt"/>
              <a:cs typeface="Calibri" panose="020F0502020204030204" pitchFamily="34" charset="0"/>
            </a:endParaRPr>
          </a:p>
        </p:txBody>
      </p:sp>
      <p:sp>
        <p:nvSpPr>
          <p:cNvPr id="2" name="Marcador de pie de página 1">
            <a:extLst>
              <a:ext uri="{FF2B5EF4-FFF2-40B4-BE49-F238E27FC236}">
                <a16:creationId xmlns:a16="http://schemas.microsoft.com/office/drawing/2014/main" id="{4273F66F-0689-4DCF-8D1E-5D0FF7E2DCFC}"/>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388794164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F2416569-2811-43F1-B194-88031A3098AD}" type="slidenum">
              <a:rPr lang="en-US" smtClean="0">
                <a:solidFill>
                  <a:prstClr val="black"/>
                </a:solidFill>
              </a:rPr>
              <a:pPr/>
              <a:t>82</a:t>
            </a:fld>
            <a:endParaRPr lang="en-US" dirty="0">
              <a:solidFill>
                <a:prstClr val="black"/>
              </a:solidFill>
            </a:endParaRPr>
          </a:p>
        </p:txBody>
      </p:sp>
      <p:sp>
        <p:nvSpPr>
          <p:cNvPr id="32" name="Título 1">
            <a:extLst>
              <a:ext uri="{FF2B5EF4-FFF2-40B4-BE49-F238E27FC236}">
                <a16:creationId xmlns:a16="http://schemas.microsoft.com/office/drawing/2014/main" id="{C1207A6D-C03A-421E-92B8-0A09AC7F8CE3}"/>
              </a:ext>
            </a:extLst>
          </p:cNvPr>
          <p:cNvSpPr txBox="1">
            <a:spLocks/>
          </p:cNvSpPr>
          <p:nvPr/>
        </p:nvSpPr>
        <p:spPr>
          <a:xfrm>
            <a:off x="457200" y="457200"/>
            <a:ext cx="8229600" cy="648072"/>
          </a:xfrm>
          <a:prstGeom prst="rect">
            <a:avLst/>
          </a:prstGeom>
        </p:spPr>
        <p:txBody>
          <a:bodyPr>
            <a:noAutofit/>
          </a:bodyPr>
          <a:lstStyle>
            <a:lvl1pPr algn="ctr" defTabSz="914400" rtl="0" eaLnBrk="1" latinLnBrk="0" hangingPunct="1">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US" sz="4062" b="0" dirty="0">
                <a:solidFill>
                  <a:schemeClr val="bg1">
                    <a:lumMod val="75000"/>
                  </a:schemeClr>
                </a:solidFill>
                <a:latin typeface="+mj-lt"/>
                <a:cs typeface="Calibri" panose="020F0502020204030204" pitchFamily="34" charset="0"/>
              </a:rPr>
              <a:t>Parameters Identification for PMSM</a:t>
            </a:r>
          </a:p>
        </p:txBody>
      </p:sp>
      <p:sp>
        <p:nvSpPr>
          <p:cNvPr id="33" name="Rectangle 32">
            <a:extLst>
              <a:ext uri="{FF2B5EF4-FFF2-40B4-BE49-F238E27FC236}">
                <a16:creationId xmlns:a16="http://schemas.microsoft.com/office/drawing/2014/main" id="{8C94FCB7-A824-4D36-8BAA-7B1FC5EF9F2C}"/>
              </a:ext>
            </a:extLst>
          </p:cNvPr>
          <p:cNvSpPr/>
          <p:nvPr/>
        </p:nvSpPr>
        <p:spPr>
          <a:xfrm>
            <a:off x="224956" y="1196752"/>
            <a:ext cx="8229600" cy="400110"/>
          </a:xfrm>
          <a:prstGeom prst="rect">
            <a:avLst/>
          </a:prstGeom>
        </p:spPr>
        <p:txBody>
          <a:bodyPr wrap="square">
            <a:spAutoFit/>
          </a:bodyPr>
          <a:lstStyle/>
          <a:p>
            <a:r>
              <a:rPr lang="en-US" sz="2000" b="1" dirty="0">
                <a:cs typeface="Calibri" panose="020F0502020204030204" pitchFamily="34" charset="0"/>
              </a:rPr>
              <a:t>Stator resistor - Rs</a:t>
            </a:r>
          </a:p>
        </p:txBody>
      </p:sp>
      <p:pic>
        <p:nvPicPr>
          <p:cNvPr id="5" name="Imagen 4">
            <a:extLst>
              <a:ext uri="{FF2B5EF4-FFF2-40B4-BE49-F238E27FC236}">
                <a16:creationId xmlns:a16="http://schemas.microsoft.com/office/drawing/2014/main" id="{F96300DD-85FF-4B54-8EF4-F7EF1B63C746}"/>
              </a:ext>
            </a:extLst>
          </p:cNvPr>
          <p:cNvPicPr>
            <a:picLocks noChangeAspect="1"/>
          </p:cNvPicPr>
          <p:nvPr/>
        </p:nvPicPr>
        <p:blipFill>
          <a:blip r:embed="rId3"/>
          <a:stretch>
            <a:fillRect/>
          </a:stretch>
        </p:blipFill>
        <p:spPr>
          <a:xfrm>
            <a:off x="457200" y="1967262"/>
            <a:ext cx="7506362" cy="2923476"/>
          </a:xfrm>
          <a:prstGeom prst="rect">
            <a:avLst/>
          </a:prstGeom>
        </p:spPr>
      </p:pic>
      <p:pic>
        <p:nvPicPr>
          <p:cNvPr id="6" name="Imagen 5">
            <a:extLst>
              <a:ext uri="{FF2B5EF4-FFF2-40B4-BE49-F238E27FC236}">
                <a16:creationId xmlns:a16="http://schemas.microsoft.com/office/drawing/2014/main" id="{2CF583E6-BE9A-42E2-9AA0-BE2A5C54850A}"/>
              </a:ext>
            </a:extLst>
          </p:cNvPr>
          <p:cNvPicPr>
            <a:picLocks noChangeAspect="1"/>
          </p:cNvPicPr>
          <p:nvPr/>
        </p:nvPicPr>
        <p:blipFill>
          <a:blip r:embed="rId4"/>
          <a:stretch>
            <a:fillRect/>
          </a:stretch>
        </p:blipFill>
        <p:spPr>
          <a:xfrm>
            <a:off x="6372200" y="5118776"/>
            <a:ext cx="1591362" cy="939781"/>
          </a:xfrm>
          <a:prstGeom prst="rect">
            <a:avLst/>
          </a:prstGeom>
        </p:spPr>
      </p:pic>
      <p:sp>
        <p:nvSpPr>
          <p:cNvPr id="9" name="Rectangle 9">
            <a:extLst>
              <a:ext uri="{FF2B5EF4-FFF2-40B4-BE49-F238E27FC236}">
                <a16:creationId xmlns:a16="http://schemas.microsoft.com/office/drawing/2014/main" id="{B350AE72-7E87-45C3-B5DB-7F5D8B4AF603}"/>
              </a:ext>
            </a:extLst>
          </p:cNvPr>
          <p:cNvSpPr/>
          <p:nvPr/>
        </p:nvSpPr>
        <p:spPr>
          <a:xfrm>
            <a:off x="718668" y="5121688"/>
            <a:ext cx="3853332" cy="954107"/>
          </a:xfrm>
          <a:prstGeom prst="rect">
            <a:avLst/>
          </a:prstGeom>
        </p:spPr>
        <p:txBody>
          <a:bodyPr wrap="square">
            <a:spAutoFit/>
          </a:bodyPr>
          <a:lstStyle/>
          <a:p>
            <a:r>
              <a:rPr lang="en-US" sz="2000" b="1" dirty="0">
                <a:cs typeface="Calibri" panose="020F0502020204030204" pitchFamily="34" charset="0"/>
              </a:rPr>
              <a:t>Using a Ohmmeter to measure the resistor between two phases</a:t>
            </a:r>
          </a:p>
          <a:p>
            <a:pPr algn="just"/>
            <a:endParaRPr lang="en-US" sz="1600" dirty="0">
              <a:latin typeface="Calibri" panose="020F0502020204030204" pitchFamily="34" charset="0"/>
              <a:cs typeface="Calibri" panose="020F0502020204030204" pitchFamily="34" charset="0"/>
            </a:endParaRPr>
          </a:p>
        </p:txBody>
      </p:sp>
      <p:sp>
        <p:nvSpPr>
          <p:cNvPr id="2" name="Marcador de pie de página 1">
            <a:extLst>
              <a:ext uri="{FF2B5EF4-FFF2-40B4-BE49-F238E27FC236}">
                <a16:creationId xmlns:a16="http://schemas.microsoft.com/office/drawing/2014/main" id="{84D76AA4-C495-49E4-9945-0EDE51DC6234}"/>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197408958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ie de página 1">
            <a:extLst>
              <a:ext uri="{FF2B5EF4-FFF2-40B4-BE49-F238E27FC236}">
                <a16:creationId xmlns:a16="http://schemas.microsoft.com/office/drawing/2014/main" id="{31EAEF71-5CE8-4172-AAAA-DC65279ABB35}"/>
              </a:ext>
            </a:extLst>
          </p:cNvPr>
          <p:cNvSpPr>
            <a:spLocks noGrp="1"/>
          </p:cNvSpPr>
          <p:nvPr>
            <p:ph type="ftr" sz="quarter" idx="11"/>
          </p:nvPr>
        </p:nvSpPr>
        <p:spPr/>
        <p:txBody>
          <a:bodyPr/>
          <a:lstStyle/>
          <a:p>
            <a:r>
              <a:rPr lang="ca-ES"/>
              <a:t>PMSM motor control</a:t>
            </a:r>
          </a:p>
        </p:txBody>
      </p:sp>
      <p:sp>
        <p:nvSpPr>
          <p:cNvPr id="3" name="Marcador de número de diapositiva 2"/>
          <p:cNvSpPr>
            <a:spLocks noGrp="1"/>
          </p:cNvSpPr>
          <p:nvPr>
            <p:ph type="sldNum" sz="quarter" idx="12"/>
          </p:nvPr>
        </p:nvSpPr>
        <p:spPr/>
        <p:txBody>
          <a:bodyPr/>
          <a:lstStyle/>
          <a:p>
            <a:fld id="{F2416569-2811-43F1-B194-88031A3098AD}" type="slidenum">
              <a:rPr lang="en-US" smtClean="0">
                <a:solidFill>
                  <a:prstClr val="black"/>
                </a:solidFill>
              </a:rPr>
              <a:pPr/>
              <a:t>83</a:t>
            </a:fld>
            <a:endParaRPr lang="en-US" dirty="0">
              <a:solidFill>
                <a:prstClr val="black"/>
              </a:solidFill>
            </a:endParaRPr>
          </a:p>
        </p:txBody>
      </p:sp>
      <p:sp>
        <p:nvSpPr>
          <p:cNvPr id="32" name="Título 1">
            <a:extLst>
              <a:ext uri="{FF2B5EF4-FFF2-40B4-BE49-F238E27FC236}">
                <a16:creationId xmlns:a16="http://schemas.microsoft.com/office/drawing/2014/main" id="{C1207A6D-C03A-421E-92B8-0A09AC7F8CE3}"/>
              </a:ext>
            </a:extLst>
          </p:cNvPr>
          <p:cNvSpPr txBox="1">
            <a:spLocks/>
          </p:cNvSpPr>
          <p:nvPr/>
        </p:nvSpPr>
        <p:spPr>
          <a:xfrm>
            <a:off x="457200" y="457200"/>
            <a:ext cx="8229600" cy="648072"/>
          </a:xfrm>
          <a:prstGeom prst="rect">
            <a:avLst/>
          </a:prstGeom>
        </p:spPr>
        <p:txBody>
          <a:bodyPr>
            <a:noAutofit/>
          </a:bodyPr>
          <a:lstStyle>
            <a:lvl1pPr algn="ctr" defTabSz="914400" rtl="0" eaLnBrk="1" latinLnBrk="0" hangingPunct="1">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US" sz="4062" b="0" dirty="0">
                <a:solidFill>
                  <a:schemeClr val="bg1">
                    <a:lumMod val="75000"/>
                  </a:schemeClr>
                </a:solidFill>
                <a:latin typeface="+mj-lt"/>
                <a:cs typeface="Calibri" panose="020F0502020204030204" pitchFamily="34" charset="0"/>
              </a:rPr>
              <a:t>Parameters Identification for PMSM</a:t>
            </a:r>
          </a:p>
        </p:txBody>
      </p:sp>
      <p:sp>
        <p:nvSpPr>
          <p:cNvPr id="33" name="Rectangle 32">
            <a:extLst>
              <a:ext uri="{FF2B5EF4-FFF2-40B4-BE49-F238E27FC236}">
                <a16:creationId xmlns:a16="http://schemas.microsoft.com/office/drawing/2014/main" id="{8C94FCB7-A824-4D36-8BAA-7B1FC5EF9F2C}"/>
              </a:ext>
            </a:extLst>
          </p:cNvPr>
          <p:cNvSpPr/>
          <p:nvPr/>
        </p:nvSpPr>
        <p:spPr>
          <a:xfrm>
            <a:off x="224956" y="1196752"/>
            <a:ext cx="8229600" cy="400110"/>
          </a:xfrm>
          <a:prstGeom prst="rect">
            <a:avLst/>
          </a:prstGeom>
        </p:spPr>
        <p:txBody>
          <a:bodyPr wrap="square">
            <a:spAutoFit/>
          </a:bodyPr>
          <a:lstStyle/>
          <a:p>
            <a:r>
              <a:rPr lang="en-US" sz="2000" b="1" dirty="0">
                <a:latin typeface="+mj-lt"/>
                <a:cs typeface="Calibri" panose="020F0502020204030204" pitchFamily="34" charset="0"/>
              </a:rPr>
              <a:t>Inductance</a:t>
            </a:r>
            <a:r>
              <a:rPr lang="en-US" b="1" dirty="0">
                <a:latin typeface="+mj-lt"/>
                <a:cs typeface="Calibri" panose="020F0502020204030204" pitchFamily="34" charset="0"/>
              </a:rPr>
              <a:t> </a:t>
            </a:r>
            <a:r>
              <a:rPr lang="en-US" b="1" dirty="0" err="1">
                <a:latin typeface="+mj-lt"/>
                <a:cs typeface="Calibri" panose="020F0502020204030204" pitchFamily="34" charset="0"/>
              </a:rPr>
              <a:t>dq</a:t>
            </a:r>
            <a:r>
              <a:rPr lang="en-US" b="1" dirty="0">
                <a:latin typeface="+mj-lt"/>
                <a:cs typeface="Calibri" panose="020F0502020204030204" pitchFamily="34" charset="0"/>
              </a:rPr>
              <a:t> axis</a:t>
            </a:r>
          </a:p>
        </p:txBody>
      </p:sp>
      <p:pic>
        <p:nvPicPr>
          <p:cNvPr id="6" name="Imagen 5">
            <a:extLst>
              <a:ext uri="{FF2B5EF4-FFF2-40B4-BE49-F238E27FC236}">
                <a16:creationId xmlns:a16="http://schemas.microsoft.com/office/drawing/2014/main" id="{9FD37012-052D-4D11-BEDB-BA3A159DE047}"/>
              </a:ext>
            </a:extLst>
          </p:cNvPr>
          <p:cNvPicPr>
            <a:picLocks noChangeAspect="1"/>
          </p:cNvPicPr>
          <p:nvPr/>
        </p:nvPicPr>
        <p:blipFill>
          <a:blip r:embed="rId4"/>
          <a:stretch>
            <a:fillRect/>
          </a:stretch>
        </p:blipFill>
        <p:spPr>
          <a:xfrm>
            <a:off x="611560" y="1975653"/>
            <a:ext cx="4788024" cy="1985564"/>
          </a:xfrm>
          <a:prstGeom prst="rect">
            <a:avLst/>
          </a:prstGeom>
        </p:spPr>
      </p:pic>
      <p:pic>
        <p:nvPicPr>
          <p:cNvPr id="4" name="Imagen 3">
            <a:extLst>
              <a:ext uri="{FF2B5EF4-FFF2-40B4-BE49-F238E27FC236}">
                <a16:creationId xmlns:a16="http://schemas.microsoft.com/office/drawing/2014/main" id="{F0787E61-B0CD-4007-826D-941DE1B8EEF7}"/>
              </a:ext>
            </a:extLst>
          </p:cNvPr>
          <p:cNvPicPr>
            <a:picLocks noChangeAspect="1"/>
          </p:cNvPicPr>
          <p:nvPr/>
        </p:nvPicPr>
        <p:blipFill>
          <a:blip r:embed="rId5"/>
          <a:stretch>
            <a:fillRect/>
          </a:stretch>
        </p:blipFill>
        <p:spPr>
          <a:xfrm>
            <a:off x="6205686" y="2005052"/>
            <a:ext cx="1390650" cy="733425"/>
          </a:xfrm>
          <a:prstGeom prst="rect">
            <a:avLst/>
          </a:prstGeom>
        </p:spPr>
      </p:pic>
      <p:pic>
        <p:nvPicPr>
          <p:cNvPr id="5" name="Imagen 4">
            <a:extLst>
              <a:ext uri="{FF2B5EF4-FFF2-40B4-BE49-F238E27FC236}">
                <a16:creationId xmlns:a16="http://schemas.microsoft.com/office/drawing/2014/main" id="{747853B7-9DC3-4989-AF18-4A259C5617A8}"/>
              </a:ext>
            </a:extLst>
          </p:cNvPr>
          <p:cNvPicPr>
            <a:picLocks noChangeAspect="1"/>
          </p:cNvPicPr>
          <p:nvPr/>
        </p:nvPicPr>
        <p:blipFill>
          <a:blip r:embed="rId6"/>
          <a:stretch>
            <a:fillRect/>
          </a:stretch>
        </p:blipFill>
        <p:spPr>
          <a:xfrm>
            <a:off x="6205686" y="2913074"/>
            <a:ext cx="1295400" cy="752475"/>
          </a:xfrm>
          <a:prstGeom prst="rect">
            <a:avLst/>
          </a:prstGeom>
        </p:spPr>
      </p:pic>
      <p:sp>
        <p:nvSpPr>
          <p:cNvPr id="9" name="Rectangle 9">
            <a:extLst>
              <a:ext uri="{FF2B5EF4-FFF2-40B4-BE49-F238E27FC236}">
                <a16:creationId xmlns:a16="http://schemas.microsoft.com/office/drawing/2014/main" id="{17EF2034-9F96-4292-8236-F06354820433}"/>
              </a:ext>
            </a:extLst>
          </p:cNvPr>
          <p:cNvSpPr/>
          <p:nvPr/>
        </p:nvSpPr>
        <p:spPr>
          <a:xfrm>
            <a:off x="611470" y="4149080"/>
            <a:ext cx="7843086" cy="954107"/>
          </a:xfrm>
          <a:prstGeom prst="rect">
            <a:avLst/>
          </a:prstGeom>
        </p:spPr>
        <p:txBody>
          <a:bodyPr wrap="square">
            <a:spAutoFit/>
          </a:bodyPr>
          <a:lstStyle/>
          <a:p>
            <a:pPr algn="just"/>
            <a:r>
              <a:rPr lang="en-US" sz="2000" b="1" dirty="0">
                <a:latin typeface="+mj-lt"/>
                <a:cs typeface="Calibri" panose="020F0502020204030204" pitchFamily="34" charset="0"/>
              </a:rPr>
              <a:t>Align the axis applying the method described before and with the same connection to d and q axis, measure the inductance using a </a:t>
            </a:r>
            <a:r>
              <a:rPr lang="en-US" sz="2000" b="1" dirty="0" err="1">
                <a:latin typeface="+mj-lt"/>
                <a:cs typeface="Calibri" panose="020F0502020204030204" pitchFamily="34" charset="0"/>
              </a:rPr>
              <a:t>RLCmeter</a:t>
            </a:r>
            <a:r>
              <a:rPr lang="en-US" sz="2000" b="1" dirty="0">
                <a:latin typeface="+mj-lt"/>
                <a:cs typeface="Calibri" panose="020F0502020204030204" pitchFamily="34" charset="0"/>
              </a:rPr>
              <a:t>.</a:t>
            </a:r>
          </a:p>
          <a:p>
            <a:pPr algn="just"/>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42237416"/>
      </p:ext>
    </p:extLst>
  </p:cSld>
  <p:clrMapOvr>
    <a:overrideClrMapping bg1="lt1" tx1="dk1" bg2="lt2" tx2="dk2" accent1="accent1" accent2="accent2" accent3="accent3" accent4="accent4" accent5="accent5" accent6="accent6" hlink="hlink" folHlink="folHlink"/>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F2416569-2811-43F1-B194-88031A3098AD}" type="slidenum">
              <a:rPr lang="en-US" smtClean="0">
                <a:solidFill>
                  <a:prstClr val="black"/>
                </a:solidFill>
              </a:rPr>
              <a:pPr/>
              <a:t>84</a:t>
            </a:fld>
            <a:endParaRPr lang="en-US" dirty="0">
              <a:solidFill>
                <a:prstClr val="black"/>
              </a:solidFill>
            </a:endParaRPr>
          </a:p>
        </p:txBody>
      </p:sp>
      <p:sp>
        <p:nvSpPr>
          <p:cNvPr id="32" name="Título 1">
            <a:extLst>
              <a:ext uri="{FF2B5EF4-FFF2-40B4-BE49-F238E27FC236}">
                <a16:creationId xmlns:a16="http://schemas.microsoft.com/office/drawing/2014/main" id="{C1207A6D-C03A-421E-92B8-0A09AC7F8CE3}"/>
              </a:ext>
            </a:extLst>
          </p:cNvPr>
          <p:cNvSpPr txBox="1">
            <a:spLocks/>
          </p:cNvSpPr>
          <p:nvPr/>
        </p:nvSpPr>
        <p:spPr>
          <a:xfrm>
            <a:off x="457200" y="457200"/>
            <a:ext cx="8229600" cy="648072"/>
          </a:xfrm>
          <a:prstGeom prst="rect">
            <a:avLst/>
          </a:prstGeom>
        </p:spPr>
        <p:txBody>
          <a:bodyPr>
            <a:noAutofit/>
          </a:bodyPr>
          <a:lstStyle>
            <a:lvl1pPr algn="ctr" defTabSz="914400" rtl="0" eaLnBrk="1" latinLnBrk="0" hangingPunct="1">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US" sz="4062" b="0" dirty="0">
                <a:solidFill>
                  <a:schemeClr val="bg1">
                    <a:lumMod val="75000"/>
                  </a:schemeClr>
                </a:solidFill>
                <a:latin typeface="+mj-lt"/>
                <a:cs typeface="Calibri" panose="020F0502020204030204" pitchFamily="34" charset="0"/>
              </a:rPr>
              <a:t>Parameters Identification for PMSM</a:t>
            </a:r>
          </a:p>
        </p:txBody>
      </p:sp>
      <p:sp>
        <p:nvSpPr>
          <p:cNvPr id="33" name="Rectangle 32">
            <a:extLst>
              <a:ext uri="{FF2B5EF4-FFF2-40B4-BE49-F238E27FC236}">
                <a16:creationId xmlns:a16="http://schemas.microsoft.com/office/drawing/2014/main" id="{8C94FCB7-A824-4D36-8BAA-7B1FC5EF9F2C}"/>
              </a:ext>
            </a:extLst>
          </p:cNvPr>
          <p:cNvSpPr/>
          <p:nvPr/>
        </p:nvSpPr>
        <p:spPr>
          <a:xfrm>
            <a:off x="224956" y="1196752"/>
            <a:ext cx="8229600" cy="400110"/>
          </a:xfrm>
          <a:prstGeom prst="rect">
            <a:avLst/>
          </a:prstGeom>
        </p:spPr>
        <p:txBody>
          <a:bodyPr wrap="square">
            <a:spAutoFit/>
          </a:bodyPr>
          <a:lstStyle/>
          <a:p>
            <a:r>
              <a:rPr lang="en-US" sz="2000" b="1" dirty="0">
                <a:latin typeface="+mj-lt"/>
                <a:cs typeface="Calibri" panose="020F0502020204030204" pitchFamily="34" charset="0"/>
              </a:rPr>
              <a:t>Electromagnetic constant</a:t>
            </a:r>
          </a:p>
        </p:txBody>
      </p:sp>
      <p:pic>
        <p:nvPicPr>
          <p:cNvPr id="4" name="Imagen 3">
            <a:extLst>
              <a:ext uri="{FF2B5EF4-FFF2-40B4-BE49-F238E27FC236}">
                <a16:creationId xmlns:a16="http://schemas.microsoft.com/office/drawing/2014/main" id="{205FC0A0-7471-474C-9F8D-CC32E2DF0AE0}"/>
              </a:ext>
            </a:extLst>
          </p:cNvPr>
          <p:cNvPicPr>
            <a:picLocks noChangeAspect="1"/>
          </p:cNvPicPr>
          <p:nvPr/>
        </p:nvPicPr>
        <p:blipFill>
          <a:blip r:embed="rId3"/>
          <a:stretch>
            <a:fillRect/>
          </a:stretch>
        </p:blipFill>
        <p:spPr>
          <a:xfrm>
            <a:off x="658416" y="1940726"/>
            <a:ext cx="8028384" cy="2852944"/>
          </a:xfrm>
          <a:prstGeom prst="rect">
            <a:avLst/>
          </a:prstGeom>
        </p:spPr>
      </p:pic>
      <p:pic>
        <p:nvPicPr>
          <p:cNvPr id="5" name="Imagen 4">
            <a:extLst>
              <a:ext uri="{FF2B5EF4-FFF2-40B4-BE49-F238E27FC236}">
                <a16:creationId xmlns:a16="http://schemas.microsoft.com/office/drawing/2014/main" id="{34DA68EE-3700-4A1F-85DB-4A2F7C992400}"/>
              </a:ext>
            </a:extLst>
          </p:cNvPr>
          <p:cNvPicPr>
            <a:picLocks noChangeAspect="1"/>
          </p:cNvPicPr>
          <p:nvPr/>
        </p:nvPicPr>
        <p:blipFill>
          <a:blip r:embed="rId4"/>
          <a:stretch>
            <a:fillRect/>
          </a:stretch>
        </p:blipFill>
        <p:spPr>
          <a:xfrm>
            <a:off x="6156176" y="5127873"/>
            <a:ext cx="1695450" cy="609600"/>
          </a:xfrm>
          <a:prstGeom prst="rect">
            <a:avLst/>
          </a:prstGeom>
        </p:spPr>
      </p:pic>
      <p:pic>
        <p:nvPicPr>
          <p:cNvPr id="6" name="Imagen 5">
            <a:extLst>
              <a:ext uri="{FF2B5EF4-FFF2-40B4-BE49-F238E27FC236}">
                <a16:creationId xmlns:a16="http://schemas.microsoft.com/office/drawing/2014/main" id="{6A8AA050-2B8B-4371-AE59-7BC124CC626A}"/>
              </a:ext>
            </a:extLst>
          </p:cNvPr>
          <p:cNvPicPr>
            <a:picLocks noChangeAspect="1"/>
          </p:cNvPicPr>
          <p:nvPr/>
        </p:nvPicPr>
        <p:blipFill>
          <a:blip r:embed="rId5"/>
          <a:stretch>
            <a:fillRect/>
          </a:stretch>
        </p:blipFill>
        <p:spPr>
          <a:xfrm>
            <a:off x="6070451" y="5881687"/>
            <a:ext cx="1866900" cy="657225"/>
          </a:xfrm>
          <a:prstGeom prst="rect">
            <a:avLst/>
          </a:prstGeom>
        </p:spPr>
      </p:pic>
      <p:sp>
        <p:nvSpPr>
          <p:cNvPr id="2" name="Marcador de pie de página 1">
            <a:extLst>
              <a:ext uri="{FF2B5EF4-FFF2-40B4-BE49-F238E27FC236}">
                <a16:creationId xmlns:a16="http://schemas.microsoft.com/office/drawing/2014/main" id="{8EE7CD83-7F3E-4E74-B2AD-436C967C014A}"/>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2267558511"/>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F2416569-2811-43F1-B194-88031A3098AD}" type="slidenum">
              <a:rPr lang="en-US" smtClean="0">
                <a:solidFill>
                  <a:prstClr val="black"/>
                </a:solidFill>
              </a:rPr>
              <a:pPr/>
              <a:t>85</a:t>
            </a:fld>
            <a:endParaRPr lang="en-US" dirty="0">
              <a:solidFill>
                <a:prstClr val="black"/>
              </a:solidFill>
            </a:endParaRPr>
          </a:p>
        </p:txBody>
      </p:sp>
      <p:sp>
        <p:nvSpPr>
          <p:cNvPr id="32" name="Título 1">
            <a:extLst>
              <a:ext uri="{FF2B5EF4-FFF2-40B4-BE49-F238E27FC236}">
                <a16:creationId xmlns:a16="http://schemas.microsoft.com/office/drawing/2014/main" id="{C1207A6D-C03A-421E-92B8-0A09AC7F8CE3}"/>
              </a:ext>
            </a:extLst>
          </p:cNvPr>
          <p:cNvSpPr txBox="1">
            <a:spLocks/>
          </p:cNvSpPr>
          <p:nvPr/>
        </p:nvSpPr>
        <p:spPr>
          <a:xfrm>
            <a:off x="457200" y="457200"/>
            <a:ext cx="8229600" cy="648072"/>
          </a:xfrm>
          <a:prstGeom prst="rect">
            <a:avLst/>
          </a:prstGeom>
        </p:spPr>
        <p:txBody>
          <a:bodyPr>
            <a:noAutofit/>
          </a:bodyPr>
          <a:lstStyle>
            <a:lvl1pPr algn="ctr" defTabSz="914400" rtl="0" eaLnBrk="1" latinLnBrk="0" hangingPunct="1">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US" sz="4062" b="0" dirty="0">
                <a:solidFill>
                  <a:schemeClr val="bg1">
                    <a:lumMod val="75000"/>
                  </a:schemeClr>
                </a:solidFill>
                <a:latin typeface="+mj-lt"/>
                <a:cs typeface="Calibri" panose="020F0502020204030204" pitchFamily="34" charset="0"/>
              </a:rPr>
              <a:t>Parameters Identification for PMSM</a:t>
            </a:r>
          </a:p>
        </p:txBody>
      </p:sp>
      <p:sp>
        <p:nvSpPr>
          <p:cNvPr id="33" name="Rectangle 32">
            <a:extLst>
              <a:ext uri="{FF2B5EF4-FFF2-40B4-BE49-F238E27FC236}">
                <a16:creationId xmlns:a16="http://schemas.microsoft.com/office/drawing/2014/main" id="{8C94FCB7-A824-4D36-8BAA-7B1FC5EF9F2C}"/>
              </a:ext>
            </a:extLst>
          </p:cNvPr>
          <p:cNvSpPr/>
          <p:nvPr/>
        </p:nvSpPr>
        <p:spPr>
          <a:xfrm>
            <a:off x="224956" y="1196752"/>
            <a:ext cx="8229600" cy="400110"/>
          </a:xfrm>
          <a:prstGeom prst="rect">
            <a:avLst/>
          </a:prstGeom>
        </p:spPr>
        <p:txBody>
          <a:bodyPr wrap="square">
            <a:spAutoFit/>
          </a:bodyPr>
          <a:lstStyle/>
          <a:p>
            <a:r>
              <a:rPr lang="en-US" sz="2000" b="1" dirty="0">
                <a:latin typeface="+mj-lt"/>
                <a:cs typeface="Calibri" panose="020F0502020204030204" pitchFamily="34" charset="0"/>
              </a:rPr>
              <a:t>Friction constant and inertia</a:t>
            </a:r>
          </a:p>
        </p:txBody>
      </p:sp>
      <p:pic>
        <p:nvPicPr>
          <p:cNvPr id="2" name="Imagen 1">
            <a:extLst>
              <a:ext uri="{FF2B5EF4-FFF2-40B4-BE49-F238E27FC236}">
                <a16:creationId xmlns:a16="http://schemas.microsoft.com/office/drawing/2014/main" id="{2572BBD4-A0E1-40AB-8972-2FE50C3E4A3E}"/>
              </a:ext>
            </a:extLst>
          </p:cNvPr>
          <p:cNvPicPr>
            <a:picLocks noChangeAspect="1"/>
          </p:cNvPicPr>
          <p:nvPr/>
        </p:nvPicPr>
        <p:blipFill>
          <a:blip r:embed="rId3"/>
          <a:stretch>
            <a:fillRect/>
          </a:stretch>
        </p:blipFill>
        <p:spPr>
          <a:xfrm>
            <a:off x="912204" y="1839064"/>
            <a:ext cx="6618588" cy="2796435"/>
          </a:xfrm>
          <a:prstGeom prst="rect">
            <a:avLst/>
          </a:prstGeom>
        </p:spPr>
      </p:pic>
      <p:pic>
        <p:nvPicPr>
          <p:cNvPr id="4" name="Imagen 3">
            <a:extLst>
              <a:ext uri="{FF2B5EF4-FFF2-40B4-BE49-F238E27FC236}">
                <a16:creationId xmlns:a16="http://schemas.microsoft.com/office/drawing/2014/main" id="{975EC0CA-8970-47F3-899E-988DB97B111C}"/>
              </a:ext>
            </a:extLst>
          </p:cNvPr>
          <p:cNvPicPr>
            <a:picLocks noChangeAspect="1"/>
          </p:cNvPicPr>
          <p:nvPr/>
        </p:nvPicPr>
        <p:blipFill>
          <a:blip r:embed="rId4"/>
          <a:stretch>
            <a:fillRect/>
          </a:stretch>
        </p:blipFill>
        <p:spPr>
          <a:xfrm>
            <a:off x="3365500" y="4492705"/>
            <a:ext cx="2228850" cy="619125"/>
          </a:xfrm>
          <a:prstGeom prst="rect">
            <a:avLst/>
          </a:prstGeom>
        </p:spPr>
      </p:pic>
      <p:pic>
        <p:nvPicPr>
          <p:cNvPr id="5" name="Imagen 4">
            <a:extLst>
              <a:ext uri="{FF2B5EF4-FFF2-40B4-BE49-F238E27FC236}">
                <a16:creationId xmlns:a16="http://schemas.microsoft.com/office/drawing/2014/main" id="{9E10C40D-625A-4F45-8B4A-8B25369CC981}"/>
              </a:ext>
            </a:extLst>
          </p:cNvPr>
          <p:cNvPicPr>
            <a:picLocks noChangeAspect="1"/>
          </p:cNvPicPr>
          <p:nvPr/>
        </p:nvPicPr>
        <p:blipFill rotWithShape="1">
          <a:blip r:embed="rId5"/>
          <a:srcRect l="52001" r="7504"/>
          <a:stretch/>
        </p:blipFill>
        <p:spPr>
          <a:xfrm>
            <a:off x="3509516" y="5129377"/>
            <a:ext cx="729008" cy="638175"/>
          </a:xfrm>
          <a:prstGeom prst="rect">
            <a:avLst/>
          </a:prstGeom>
        </p:spPr>
      </p:pic>
      <p:sp>
        <p:nvSpPr>
          <p:cNvPr id="6" name="Marcador de pie de página 5">
            <a:extLst>
              <a:ext uri="{FF2B5EF4-FFF2-40B4-BE49-F238E27FC236}">
                <a16:creationId xmlns:a16="http://schemas.microsoft.com/office/drawing/2014/main" id="{4FF4F246-1198-4699-B002-380152E78F41}"/>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2791557282"/>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F2416569-2811-43F1-B194-88031A3098AD}" type="slidenum">
              <a:rPr lang="en-US" smtClean="0">
                <a:solidFill>
                  <a:prstClr val="black"/>
                </a:solidFill>
              </a:rPr>
              <a:pPr/>
              <a:t>86</a:t>
            </a:fld>
            <a:endParaRPr lang="en-US" dirty="0">
              <a:solidFill>
                <a:prstClr val="black"/>
              </a:solidFill>
            </a:endParaRPr>
          </a:p>
        </p:txBody>
      </p:sp>
      <p:sp>
        <p:nvSpPr>
          <p:cNvPr id="32" name="Título 1">
            <a:extLst>
              <a:ext uri="{FF2B5EF4-FFF2-40B4-BE49-F238E27FC236}">
                <a16:creationId xmlns:a16="http://schemas.microsoft.com/office/drawing/2014/main" id="{C1207A6D-C03A-421E-92B8-0A09AC7F8CE3}"/>
              </a:ext>
            </a:extLst>
          </p:cNvPr>
          <p:cNvSpPr txBox="1">
            <a:spLocks/>
          </p:cNvSpPr>
          <p:nvPr/>
        </p:nvSpPr>
        <p:spPr>
          <a:xfrm>
            <a:off x="457200" y="457200"/>
            <a:ext cx="8229600" cy="648072"/>
          </a:xfrm>
          <a:prstGeom prst="rect">
            <a:avLst/>
          </a:prstGeom>
        </p:spPr>
        <p:txBody>
          <a:bodyPr>
            <a:noAutofit/>
          </a:bodyPr>
          <a:lstStyle>
            <a:lvl1pPr algn="ctr" defTabSz="914400" rtl="0" eaLnBrk="1" latinLnBrk="0" hangingPunct="1">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US" sz="4062" b="0" dirty="0">
                <a:solidFill>
                  <a:schemeClr val="bg1">
                    <a:lumMod val="75000"/>
                  </a:schemeClr>
                </a:solidFill>
                <a:latin typeface="+mj-lt"/>
                <a:cs typeface="Calibri" panose="020F0502020204030204" pitchFamily="34" charset="0"/>
              </a:rPr>
              <a:t>Parameters Identification for PMSM</a:t>
            </a:r>
          </a:p>
        </p:txBody>
      </p:sp>
      <p:sp>
        <p:nvSpPr>
          <p:cNvPr id="33" name="Rectangle 32">
            <a:extLst>
              <a:ext uri="{FF2B5EF4-FFF2-40B4-BE49-F238E27FC236}">
                <a16:creationId xmlns:a16="http://schemas.microsoft.com/office/drawing/2014/main" id="{8C94FCB7-A824-4D36-8BAA-7B1FC5EF9F2C}"/>
              </a:ext>
            </a:extLst>
          </p:cNvPr>
          <p:cNvSpPr/>
          <p:nvPr/>
        </p:nvSpPr>
        <p:spPr>
          <a:xfrm>
            <a:off x="224956" y="1196752"/>
            <a:ext cx="8229600" cy="400110"/>
          </a:xfrm>
          <a:prstGeom prst="rect">
            <a:avLst/>
          </a:prstGeom>
        </p:spPr>
        <p:txBody>
          <a:bodyPr wrap="square">
            <a:spAutoFit/>
          </a:bodyPr>
          <a:lstStyle/>
          <a:p>
            <a:r>
              <a:rPr lang="en-US" sz="2000" b="1" dirty="0">
                <a:latin typeface="+mj-lt"/>
                <a:cs typeface="Calibri" panose="020F0502020204030204" pitchFamily="34" charset="0"/>
              </a:rPr>
              <a:t>PMSM </a:t>
            </a:r>
            <a:r>
              <a:rPr lang="en-US" sz="2000" b="1" dirty="0" err="1">
                <a:latin typeface="+mj-lt"/>
                <a:cs typeface="Calibri" panose="020F0502020204030204" pitchFamily="34" charset="0"/>
              </a:rPr>
              <a:t>Autotunning</a:t>
            </a:r>
            <a:r>
              <a:rPr lang="en-US" sz="2000" b="1" dirty="0">
                <a:latin typeface="+mj-lt"/>
                <a:cs typeface="Calibri" panose="020F0502020204030204" pitchFamily="34" charset="0"/>
              </a:rPr>
              <a:t> – Rotor Alignment </a:t>
            </a:r>
          </a:p>
        </p:txBody>
      </p:sp>
      <p:sp>
        <p:nvSpPr>
          <p:cNvPr id="6" name="Marcador de pie de página 5">
            <a:extLst>
              <a:ext uri="{FF2B5EF4-FFF2-40B4-BE49-F238E27FC236}">
                <a16:creationId xmlns:a16="http://schemas.microsoft.com/office/drawing/2014/main" id="{4FF4F246-1198-4699-B002-380152E78F41}"/>
              </a:ext>
            </a:extLst>
          </p:cNvPr>
          <p:cNvSpPr>
            <a:spLocks noGrp="1"/>
          </p:cNvSpPr>
          <p:nvPr>
            <p:ph type="ftr" sz="quarter" idx="11"/>
          </p:nvPr>
        </p:nvSpPr>
        <p:spPr/>
        <p:txBody>
          <a:bodyPr/>
          <a:lstStyle/>
          <a:p>
            <a:r>
              <a:rPr lang="ca-ES"/>
              <a:t>PMSM motor control</a:t>
            </a:r>
          </a:p>
        </p:txBody>
      </p:sp>
      <p:pic>
        <p:nvPicPr>
          <p:cNvPr id="4" name="Imatge 3">
            <a:extLst>
              <a:ext uri="{FF2B5EF4-FFF2-40B4-BE49-F238E27FC236}">
                <a16:creationId xmlns:a16="http://schemas.microsoft.com/office/drawing/2014/main" id="{C89F93D7-DA24-4FCF-945F-E550FF604235}"/>
              </a:ext>
            </a:extLst>
          </p:cNvPr>
          <p:cNvPicPr>
            <a:picLocks noChangeAspect="1"/>
          </p:cNvPicPr>
          <p:nvPr/>
        </p:nvPicPr>
        <p:blipFill>
          <a:blip r:embed="rId3"/>
          <a:stretch>
            <a:fillRect/>
          </a:stretch>
        </p:blipFill>
        <p:spPr>
          <a:xfrm>
            <a:off x="588938" y="2431217"/>
            <a:ext cx="7501636" cy="3060000"/>
          </a:xfrm>
          <a:prstGeom prst="rect">
            <a:avLst/>
          </a:prstGeom>
        </p:spPr>
      </p:pic>
    </p:spTree>
    <p:extLst>
      <p:ext uri="{BB962C8B-B14F-4D97-AF65-F5344CB8AC3E}">
        <p14:creationId xmlns:p14="http://schemas.microsoft.com/office/powerpoint/2010/main" val="415351409"/>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F2416569-2811-43F1-B194-88031A3098AD}" type="slidenum">
              <a:rPr lang="en-US" smtClean="0">
                <a:solidFill>
                  <a:prstClr val="black"/>
                </a:solidFill>
              </a:rPr>
              <a:pPr/>
              <a:t>87</a:t>
            </a:fld>
            <a:endParaRPr lang="en-US" dirty="0">
              <a:solidFill>
                <a:prstClr val="black"/>
              </a:solidFill>
            </a:endParaRPr>
          </a:p>
        </p:txBody>
      </p:sp>
      <p:sp>
        <p:nvSpPr>
          <p:cNvPr id="32" name="Título 1">
            <a:extLst>
              <a:ext uri="{FF2B5EF4-FFF2-40B4-BE49-F238E27FC236}">
                <a16:creationId xmlns:a16="http://schemas.microsoft.com/office/drawing/2014/main" id="{C1207A6D-C03A-421E-92B8-0A09AC7F8CE3}"/>
              </a:ext>
            </a:extLst>
          </p:cNvPr>
          <p:cNvSpPr txBox="1">
            <a:spLocks/>
          </p:cNvSpPr>
          <p:nvPr/>
        </p:nvSpPr>
        <p:spPr>
          <a:xfrm>
            <a:off x="457200" y="457200"/>
            <a:ext cx="8229600" cy="648072"/>
          </a:xfrm>
          <a:prstGeom prst="rect">
            <a:avLst/>
          </a:prstGeom>
        </p:spPr>
        <p:txBody>
          <a:bodyPr>
            <a:noAutofit/>
          </a:bodyPr>
          <a:lstStyle>
            <a:lvl1pPr algn="ctr" defTabSz="914400" rtl="0" eaLnBrk="1" latinLnBrk="0" hangingPunct="1">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US" sz="4062" b="0" dirty="0">
                <a:solidFill>
                  <a:schemeClr val="bg1">
                    <a:lumMod val="75000"/>
                  </a:schemeClr>
                </a:solidFill>
                <a:latin typeface="+mj-lt"/>
                <a:cs typeface="Calibri" panose="020F0502020204030204" pitchFamily="34" charset="0"/>
              </a:rPr>
              <a:t>Parameters Identification for PMSM</a:t>
            </a:r>
          </a:p>
        </p:txBody>
      </p:sp>
      <p:sp>
        <p:nvSpPr>
          <p:cNvPr id="33" name="Rectangle 32">
            <a:extLst>
              <a:ext uri="{FF2B5EF4-FFF2-40B4-BE49-F238E27FC236}">
                <a16:creationId xmlns:a16="http://schemas.microsoft.com/office/drawing/2014/main" id="{8C94FCB7-A824-4D36-8BAA-7B1FC5EF9F2C}"/>
              </a:ext>
            </a:extLst>
          </p:cNvPr>
          <p:cNvSpPr/>
          <p:nvPr/>
        </p:nvSpPr>
        <p:spPr>
          <a:xfrm>
            <a:off x="224956" y="1196752"/>
            <a:ext cx="8229600" cy="400110"/>
          </a:xfrm>
          <a:prstGeom prst="rect">
            <a:avLst/>
          </a:prstGeom>
        </p:spPr>
        <p:txBody>
          <a:bodyPr wrap="square">
            <a:spAutoFit/>
          </a:bodyPr>
          <a:lstStyle/>
          <a:p>
            <a:r>
              <a:rPr lang="en-US" sz="2000" b="1" dirty="0">
                <a:latin typeface="+mj-lt"/>
                <a:cs typeface="Calibri" panose="020F0502020204030204" pitchFamily="34" charset="0"/>
              </a:rPr>
              <a:t>PMSM </a:t>
            </a:r>
            <a:r>
              <a:rPr lang="en-US" sz="2000" b="1" dirty="0" err="1">
                <a:latin typeface="+mj-lt"/>
                <a:cs typeface="Calibri" panose="020F0502020204030204" pitchFamily="34" charset="0"/>
              </a:rPr>
              <a:t>Autotunning</a:t>
            </a:r>
            <a:r>
              <a:rPr lang="en-US" sz="2000" b="1" dirty="0">
                <a:latin typeface="+mj-lt"/>
                <a:cs typeface="Calibri" panose="020F0502020204030204" pitchFamily="34" charset="0"/>
              </a:rPr>
              <a:t> – Pulse Injection</a:t>
            </a:r>
          </a:p>
        </p:txBody>
      </p:sp>
      <p:sp>
        <p:nvSpPr>
          <p:cNvPr id="6" name="Marcador de pie de página 5">
            <a:extLst>
              <a:ext uri="{FF2B5EF4-FFF2-40B4-BE49-F238E27FC236}">
                <a16:creationId xmlns:a16="http://schemas.microsoft.com/office/drawing/2014/main" id="{4FF4F246-1198-4699-B002-380152E78F41}"/>
              </a:ext>
            </a:extLst>
          </p:cNvPr>
          <p:cNvSpPr>
            <a:spLocks noGrp="1"/>
          </p:cNvSpPr>
          <p:nvPr>
            <p:ph type="ftr" sz="quarter" idx="11"/>
          </p:nvPr>
        </p:nvSpPr>
        <p:spPr/>
        <p:txBody>
          <a:bodyPr/>
          <a:lstStyle/>
          <a:p>
            <a:r>
              <a:rPr lang="ca-ES"/>
              <a:t>PMSM motor control</a:t>
            </a:r>
          </a:p>
        </p:txBody>
      </p:sp>
      <p:pic>
        <p:nvPicPr>
          <p:cNvPr id="2" name="Imatge 1">
            <a:extLst>
              <a:ext uri="{FF2B5EF4-FFF2-40B4-BE49-F238E27FC236}">
                <a16:creationId xmlns:a16="http://schemas.microsoft.com/office/drawing/2014/main" id="{D13A1060-87DE-4D35-AB51-32192A731598}"/>
              </a:ext>
            </a:extLst>
          </p:cNvPr>
          <p:cNvPicPr>
            <a:picLocks noChangeAspect="1"/>
          </p:cNvPicPr>
          <p:nvPr/>
        </p:nvPicPr>
        <p:blipFill>
          <a:blip r:embed="rId3"/>
          <a:stretch>
            <a:fillRect/>
          </a:stretch>
        </p:blipFill>
        <p:spPr>
          <a:xfrm>
            <a:off x="969119" y="2431217"/>
            <a:ext cx="6741273" cy="3060000"/>
          </a:xfrm>
          <a:prstGeom prst="rect">
            <a:avLst/>
          </a:prstGeom>
        </p:spPr>
      </p:pic>
    </p:spTree>
    <p:extLst>
      <p:ext uri="{BB962C8B-B14F-4D97-AF65-F5344CB8AC3E}">
        <p14:creationId xmlns:p14="http://schemas.microsoft.com/office/powerpoint/2010/main" val="2476823151"/>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F2416569-2811-43F1-B194-88031A3098AD}" type="slidenum">
              <a:rPr lang="en-US" smtClean="0">
                <a:solidFill>
                  <a:prstClr val="black"/>
                </a:solidFill>
              </a:rPr>
              <a:pPr/>
              <a:t>88</a:t>
            </a:fld>
            <a:endParaRPr lang="en-US" dirty="0">
              <a:solidFill>
                <a:prstClr val="black"/>
              </a:solidFill>
            </a:endParaRPr>
          </a:p>
        </p:txBody>
      </p:sp>
      <p:sp>
        <p:nvSpPr>
          <p:cNvPr id="32" name="Título 1">
            <a:extLst>
              <a:ext uri="{FF2B5EF4-FFF2-40B4-BE49-F238E27FC236}">
                <a16:creationId xmlns:a16="http://schemas.microsoft.com/office/drawing/2014/main" id="{C1207A6D-C03A-421E-92B8-0A09AC7F8CE3}"/>
              </a:ext>
            </a:extLst>
          </p:cNvPr>
          <p:cNvSpPr txBox="1">
            <a:spLocks/>
          </p:cNvSpPr>
          <p:nvPr/>
        </p:nvSpPr>
        <p:spPr>
          <a:xfrm>
            <a:off x="457200" y="457200"/>
            <a:ext cx="8229600" cy="648072"/>
          </a:xfrm>
          <a:prstGeom prst="rect">
            <a:avLst/>
          </a:prstGeom>
        </p:spPr>
        <p:txBody>
          <a:bodyPr>
            <a:noAutofit/>
          </a:bodyPr>
          <a:lstStyle>
            <a:lvl1pPr algn="ctr" defTabSz="914400" rtl="0" eaLnBrk="1" latinLnBrk="0" hangingPunct="1">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US" sz="4062" b="0" dirty="0">
                <a:solidFill>
                  <a:schemeClr val="bg1">
                    <a:lumMod val="75000"/>
                  </a:schemeClr>
                </a:solidFill>
                <a:latin typeface="+mj-lt"/>
                <a:cs typeface="Calibri" panose="020F0502020204030204" pitchFamily="34" charset="0"/>
              </a:rPr>
              <a:t>Parameters Identification for PMSM</a:t>
            </a:r>
          </a:p>
        </p:txBody>
      </p:sp>
      <p:sp>
        <p:nvSpPr>
          <p:cNvPr id="33" name="Rectangle 32">
            <a:extLst>
              <a:ext uri="{FF2B5EF4-FFF2-40B4-BE49-F238E27FC236}">
                <a16:creationId xmlns:a16="http://schemas.microsoft.com/office/drawing/2014/main" id="{8C94FCB7-A824-4D36-8BAA-7B1FC5EF9F2C}"/>
              </a:ext>
            </a:extLst>
          </p:cNvPr>
          <p:cNvSpPr/>
          <p:nvPr/>
        </p:nvSpPr>
        <p:spPr>
          <a:xfrm>
            <a:off x="224956" y="1196752"/>
            <a:ext cx="8229600" cy="400110"/>
          </a:xfrm>
          <a:prstGeom prst="rect">
            <a:avLst/>
          </a:prstGeom>
        </p:spPr>
        <p:txBody>
          <a:bodyPr wrap="square">
            <a:spAutoFit/>
          </a:bodyPr>
          <a:lstStyle/>
          <a:p>
            <a:r>
              <a:rPr lang="en-US" sz="2000" b="1" dirty="0">
                <a:latin typeface="+mj-lt"/>
                <a:cs typeface="Calibri" panose="020F0502020204030204" pitchFamily="34" charset="0"/>
              </a:rPr>
              <a:t>PMSM </a:t>
            </a:r>
            <a:r>
              <a:rPr lang="en-US" sz="2000" b="1" dirty="0" err="1">
                <a:latin typeface="+mj-lt"/>
                <a:cs typeface="Calibri" panose="020F0502020204030204" pitchFamily="34" charset="0"/>
              </a:rPr>
              <a:t>Autotunning</a:t>
            </a:r>
            <a:r>
              <a:rPr lang="en-US" sz="2000" b="1" dirty="0">
                <a:latin typeface="+mj-lt"/>
                <a:cs typeface="Calibri" panose="020F0502020204030204" pitchFamily="34" charset="0"/>
              </a:rPr>
              <a:t> – Sinusoidal Reference</a:t>
            </a:r>
          </a:p>
        </p:txBody>
      </p:sp>
      <p:sp>
        <p:nvSpPr>
          <p:cNvPr id="6" name="Marcador de pie de página 5">
            <a:extLst>
              <a:ext uri="{FF2B5EF4-FFF2-40B4-BE49-F238E27FC236}">
                <a16:creationId xmlns:a16="http://schemas.microsoft.com/office/drawing/2014/main" id="{4FF4F246-1198-4699-B002-380152E78F41}"/>
              </a:ext>
            </a:extLst>
          </p:cNvPr>
          <p:cNvSpPr>
            <a:spLocks noGrp="1"/>
          </p:cNvSpPr>
          <p:nvPr>
            <p:ph type="ftr" sz="quarter" idx="11"/>
          </p:nvPr>
        </p:nvSpPr>
        <p:spPr/>
        <p:txBody>
          <a:bodyPr/>
          <a:lstStyle/>
          <a:p>
            <a:r>
              <a:rPr lang="ca-ES"/>
              <a:t>PMSM motor control</a:t>
            </a:r>
          </a:p>
        </p:txBody>
      </p:sp>
      <p:pic>
        <p:nvPicPr>
          <p:cNvPr id="2" name="Imatge 1">
            <a:extLst>
              <a:ext uri="{FF2B5EF4-FFF2-40B4-BE49-F238E27FC236}">
                <a16:creationId xmlns:a16="http://schemas.microsoft.com/office/drawing/2014/main" id="{FE494E60-07FC-49E4-B084-DC1B9BF14D72}"/>
              </a:ext>
            </a:extLst>
          </p:cNvPr>
          <p:cNvPicPr>
            <a:picLocks noChangeAspect="1"/>
          </p:cNvPicPr>
          <p:nvPr/>
        </p:nvPicPr>
        <p:blipFill>
          <a:blip r:embed="rId3"/>
          <a:stretch>
            <a:fillRect/>
          </a:stretch>
        </p:blipFill>
        <p:spPr>
          <a:xfrm>
            <a:off x="948782" y="2431217"/>
            <a:ext cx="7246435" cy="3060000"/>
          </a:xfrm>
          <a:prstGeom prst="rect">
            <a:avLst/>
          </a:prstGeom>
        </p:spPr>
      </p:pic>
    </p:spTree>
    <p:extLst>
      <p:ext uri="{BB962C8B-B14F-4D97-AF65-F5344CB8AC3E}">
        <p14:creationId xmlns:p14="http://schemas.microsoft.com/office/powerpoint/2010/main" val="306805173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F2416569-2811-43F1-B194-88031A3098AD}" type="slidenum">
              <a:rPr lang="en-US" smtClean="0">
                <a:solidFill>
                  <a:prstClr val="black"/>
                </a:solidFill>
              </a:rPr>
              <a:pPr/>
              <a:t>89</a:t>
            </a:fld>
            <a:endParaRPr lang="en-US" dirty="0">
              <a:solidFill>
                <a:prstClr val="black"/>
              </a:solidFill>
            </a:endParaRPr>
          </a:p>
        </p:txBody>
      </p:sp>
      <p:sp>
        <p:nvSpPr>
          <p:cNvPr id="32" name="Título 1">
            <a:extLst>
              <a:ext uri="{FF2B5EF4-FFF2-40B4-BE49-F238E27FC236}">
                <a16:creationId xmlns:a16="http://schemas.microsoft.com/office/drawing/2014/main" id="{C1207A6D-C03A-421E-92B8-0A09AC7F8CE3}"/>
              </a:ext>
            </a:extLst>
          </p:cNvPr>
          <p:cNvSpPr txBox="1">
            <a:spLocks/>
          </p:cNvSpPr>
          <p:nvPr/>
        </p:nvSpPr>
        <p:spPr>
          <a:xfrm>
            <a:off x="457200" y="457200"/>
            <a:ext cx="8229600" cy="648072"/>
          </a:xfrm>
          <a:prstGeom prst="rect">
            <a:avLst/>
          </a:prstGeom>
        </p:spPr>
        <p:txBody>
          <a:bodyPr>
            <a:noAutofit/>
          </a:bodyPr>
          <a:lstStyle>
            <a:lvl1pPr algn="ctr" defTabSz="914400" rtl="0" eaLnBrk="1" latinLnBrk="0" hangingPunct="1">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US" sz="4062" b="0" dirty="0">
                <a:solidFill>
                  <a:schemeClr val="bg1">
                    <a:lumMod val="75000"/>
                  </a:schemeClr>
                </a:solidFill>
                <a:latin typeface="+mj-lt"/>
                <a:cs typeface="Calibri" panose="020F0502020204030204" pitchFamily="34" charset="0"/>
              </a:rPr>
              <a:t>Parameters Identification for PMSM</a:t>
            </a:r>
          </a:p>
        </p:txBody>
      </p:sp>
      <p:sp>
        <p:nvSpPr>
          <p:cNvPr id="33" name="Rectangle 32">
            <a:extLst>
              <a:ext uri="{FF2B5EF4-FFF2-40B4-BE49-F238E27FC236}">
                <a16:creationId xmlns:a16="http://schemas.microsoft.com/office/drawing/2014/main" id="{8C94FCB7-A824-4D36-8BAA-7B1FC5EF9F2C}"/>
              </a:ext>
            </a:extLst>
          </p:cNvPr>
          <p:cNvSpPr/>
          <p:nvPr/>
        </p:nvSpPr>
        <p:spPr>
          <a:xfrm>
            <a:off x="224956" y="1196752"/>
            <a:ext cx="8229600" cy="400110"/>
          </a:xfrm>
          <a:prstGeom prst="rect">
            <a:avLst/>
          </a:prstGeom>
        </p:spPr>
        <p:txBody>
          <a:bodyPr wrap="square">
            <a:spAutoFit/>
          </a:bodyPr>
          <a:lstStyle/>
          <a:p>
            <a:r>
              <a:rPr lang="en-US" sz="2000" b="1" dirty="0">
                <a:latin typeface="+mj-lt"/>
                <a:cs typeface="Calibri" panose="020F0502020204030204" pitchFamily="34" charset="0"/>
              </a:rPr>
              <a:t>PMSM </a:t>
            </a:r>
            <a:r>
              <a:rPr lang="en-US" sz="2000" b="1" dirty="0" err="1">
                <a:latin typeface="+mj-lt"/>
                <a:cs typeface="Calibri" panose="020F0502020204030204" pitchFamily="34" charset="0"/>
              </a:rPr>
              <a:t>Autotunning</a:t>
            </a:r>
            <a:r>
              <a:rPr lang="en-US" sz="2000" b="1" dirty="0">
                <a:latin typeface="+mj-lt"/>
                <a:cs typeface="Calibri" panose="020F0502020204030204" pitchFamily="34" charset="0"/>
              </a:rPr>
              <a:t> – Current Closed Loop</a:t>
            </a:r>
          </a:p>
        </p:txBody>
      </p:sp>
      <p:sp>
        <p:nvSpPr>
          <p:cNvPr id="6" name="Marcador de pie de página 5">
            <a:extLst>
              <a:ext uri="{FF2B5EF4-FFF2-40B4-BE49-F238E27FC236}">
                <a16:creationId xmlns:a16="http://schemas.microsoft.com/office/drawing/2014/main" id="{4FF4F246-1198-4699-B002-380152E78F41}"/>
              </a:ext>
            </a:extLst>
          </p:cNvPr>
          <p:cNvSpPr>
            <a:spLocks noGrp="1"/>
          </p:cNvSpPr>
          <p:nvPr>
            <p:ph type="ftr" sz="quarter" idx="11"/>
          </p:nvPr>
        </p:nvSpPr>
        <p:spPr/>
        <p:txBody>
          <a:bodyPr/>
          <a:lstStyle/>
          <a:p>
            <a:r>
              <a:rPr lang="ca-ES"/>
              <a:t>PMSM motor control</a:t>
            </a:r>
          </a:p>
        </p:txBody>
      </p:sp>
      <p:pic>
        <p:nvPicPr>
          <p:cNvPr id="2" name="Imatge 1">
            <a:extLst>
              <a:ext uri="{FF2B5EF4-FFF2-40B4-BE49-F238E27FC236}">
                <a16:creationId xmlns:a16="http://schemas.microsoft.com/office/drawing/2014/main" id="{DBA9599D-2120-4BEE-83AA-9A63B6BC7E91}"/>
              </a:ext>
            </a:extLst>
          </p:cNvPr>
          <p:cNvPicPr>
            <a:picLocks noChangeAspect="1"/>
          </p:cNvPicPr>
          <p:nvPr/>
        </p:nvPicPr>
        <p:blipFill>
          <a:blip r:embed="rId3"/>
          <a:stretch>
            <a:fillRect/>
          </a:stretch>
        </p:blipFill>
        <p:spPr>
          <a:xfrm>
            <a:off x="981183" y="2431217"/>
            <a:ext cx="7181633" cy="3060000"/>
          </a:xfrm>
          <a:prstGeom prst="rect">
            <a:avLst/>
          </a:prstGeom>
        </p:spPr>
      </p:pic>
    </p:spTree>
    <p:extLst>
      <p:ext uri="{BB962C8B-B14F-4D97-AF65-F5344CB8AC3E}">
        <p14:creationId xmlns:p14="http://schemas.microsoft.com/office/powerpoint/2010/main" val="395244148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4">
            <a:extLst>
              <a:ext uri="{FF2B5EF4-FFF2-40B4-BE49-F238E27FC236}">
                <a16:creationId xmlns:a16="http://schemas.microsoft.com/office/drawing/2014/main" id="{F26AFA24-C578-4173-91CF-1082993FCE85}"/>
              </a:ext>
            </a:extLst>
          </p:cNvPr>
          <p:cNvPicPr>
            <a:picLocks noChangeAspect="1"/>
          </p:cNvPicPr>
          <p:nvPr/>
        </p:nvPicPr>
        <p:blipFill>
          <a:blip r:embed="rId2"/>
          <a:stretch>
            <a:fillRect/>
          </a:stretch>
        </p:blipFill>
        <p:spPr>
          <a:xfrm>
            <a:off x="1728000" y="3254538"/>
            <a:ext cx="5732385" cy="3323077"/>
          </a:xfrm>
          <a:prstGeom prst="rect">
            <a:avLst/>
          </a:prstGeom>
        </p:spPr>
      </p:pic>
      <p:pic>
        <p:nvPicPr>
          <p:cNvPr id="30" name="Picture 3">
            <a:extLst>
              <a:ext uri="{FF2B5EF4-FFF2-40B4-BE49-F238E27FC236}">
                <a16:creationId xmlns:a16="http://schemas.microsoft.com/office/drawing/2014/main" id="{168CED13-C0DE-4442-8816-0639B86483B0}"/>
              </a:ext>
            </a:extLst>
          </p:cNvPr>
          <p:cNvPicPr>
            <a:picLocks noChangeAspect="1"/>
          </p:cNvPicPr>
          <p:nvPr/>
        </p:nvPicPr>
        <p:blipFill>
          <a:blip r:embed="rId3"/>
          <a:stretch>
            <a:fillRect/>
          </a:stretch>
        </p:blipFill>
        <p:spPr>
          <a:xfrm>
            <a:off x="1728000" y="3254538"/>
            <a:ext cx="5732385" cy="3323077"/>
          </a:xfrm>
          <a:prstGeom prst="rect">
            <a:avLst/>
          </a:prstGeom>
        </p:spPr>
      </p:pic>
      <p:pic>
        <p:nvPicPr>
          <p:cNvPr id="31" name="Picture 2">
            <a:extLst>
              <a:ext uri="{FF2B5EF4-FFF2-40B4-BE49-F238E27FC236}">
                <a16:creationId xmlns:a16="http://schemas.microsoft.com/office/drawing/2014/main" id="{D6103C82-368A-4EC0-9670-F866568D5DF3}"/>
              </a:ext>
            </a:extLst>
          </p:cNvPr>
          <p:cNvPicPr>
            <a:picLocks noChangeAspect="1"/>
          </p:cNvPicPr>
          <p:nvPr/>
        </p:nvPicPr>
        <p:blipFill>
          <a:blip r:embed="rId4"/>
          <a:stretch>
            <a:fillRect/>
          </a:stretch>
        </p:blipFill>
        <p:spPr>
          <a:xfrm>
            <a:off x="1728000" y="3254538"/>
            <a:ext cx="5732385" cy="3323077"/>
          </a:xfrm>
          <a:prstGeom prst="rect">
            <a:avLst/>
          </a:prstGeom>
        </p:spPr>
      </p:pic>
      <p:pic>
        <p:nvPicPr>
          <p:cNvPr id="28" name="Picture 1">
            <a:extLst>
              <a:ext uri="{FF2B5EF4-FFF2-40B4-BE49-F238E27FC236}">
                <a16:creationId xmlns:a16="http://schemas.microsoft.com/office/drawing/2014/main" id="{A404067F-63B5-4DFF-B85A-1D6964F8DD44}"/>
              </a:ext>
            </a:extLst>
          </p:cNvPr>
          <p:cNvPicPr>
            <a:picLocks noChangeAspect="1"/>
          </p:cNvPicPr>
          <p:nvPr/>
        </p:nvPicPr>
        <p:blipFill>
          <a:blip r:embed="rId5"/>
          <a:stretch>
            <a:fillRect/>
          </a:stretch>
        </p:blipFill>
        <p:spPr>
          <a:xfrm>
            <a:off x="1728000" y="3254538"/>
            <a:ext cx="5732385" cy="3323077"/>
          </a:xfrm>
          <a:prstGeom prst="rect">
            <a:avLst/>
          </a:prstGeom>
        </p:spPr>
      </p:pic>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08E095E0-B3DB-41CB-A91E-F2DCF5A34065}"/>
                  </a:ext>
                </a:extLst>
              </p:cNvPr>
              <p:cNvGraphicFramePr>
                <a:graphicFrameLocks noGrp="1"/>
              </p:cNvGraphicFramePr>
              <p:nvPr>
                <p:extLst/>
              </p:nvPr>
            </p:nvGraphicFramePr>
            <p:xfrm>
              <a:off x="332308" y="1924145"/>
              <a:ext cx="6740769" cy="1450355"/>
            </p:xfrm>
            <a:graphic>
              <a:graphicData uri="http://schemas.openxmlformats.org/drawingml/2006/table">
                <a:tbl>
                  <a:tblPr firstRow="1" bandRow="1">
                    <a:tableStyleId>{5940675A-B579-460E-94D1-54222C63F5DA}</a:tableStyleId>
                  </a:tblPr>
                  <a:tblGrid>
                    <a:gridCol w="2372232">
                      <a:extLst>
                        <a:ext uri="{9D8B030D-6E8A-4147-A177-3AD203B41FA5}">
                          <a16:colId xmlns:a16="http://schemas.microsoft.com/office/drawing/2014/main" val="3054657908"/>
                        </a:ext>
                      </a:extLst>
                    </a:gridCol>
                    <a:gridCol w="4368537">
                      <a:extLst>
                        <a:ext uri="{9D8B030D-6E8A-4147-A177-3AD203B41FA5}">
                          <a16:colId xmlns:a16="http://schemas.microsoft.com/office/drawing/2014/main" val="4066210342"/>
                        </a:ext>
                      </a:extLst>
                    </a:gridCol>
                  </a:tblGrid>
                  <a:tr h="1419547">
                    <a:tc>
                      <a:txBody>
                        <a:bodyPr/>
                        <a:lstStyle/>
                        <a:p>
                          <a:pPr/>
                          <a14:m>
                            <m:oMathPara xmlns:m="http://schemas.openxmlformats.org/officeDocument/2006/math">
                              <m:oMathParaPr>
                                <m:jc m:val="centerGroup"/>
                              </m:oMathParaPr>
                              <m:oMath xmlns:m="http://schemas.openxmlformats.org/officeDocument/2006/math">
                                <m:rad>
                                  <m:radPr>
                                    <m:degHide m:val="on"/>
                                    <m:ctrlPr>
                                      <a:rPr lang="es-ES" sz="1700" i="1" kern="1200" smtClean="0">
                                        <a:solidFill>
                                          <a:schemeClr val="tx1"/>
                                        </a:solidFill>
                                        <a:effectLst/>
                                        <a:latin typeface="Cambria Math" panose="02040503050406030204" pitchFamily="18" charset="0"/>
                                        <a:ea typeface="+mn-ea"/>
                                        <a:cs typeface="+mn-cs"/>
                                      </a:rPr>
                                    </m:ctrlPr>
                                  </m:radPr>
                                  <m:deg/>
                                  <m:e>
                                    <m:sSubSup>
                                      <m:sSubSupPr>
                                        <m:ctrlPr>
                                          <a:rPr lang="es-ES" sz="1700" i="1" kern="1200">
                                            <a:solidFill>
                                              <a:schemeClr val="tx1"/>
                                            </a:solidFill>
                                            <a:effectLst/>
                                            <a:latin typeface="Cambria Math" panose="02040503050406030204" pitchFamily="18" charset="0"/>
                                            <a:ea typeface="+mn-ea"/>
                                            <a:cs typeface="+mn-cs"/>
                                          </a:rPr>
                                        </m:ctrlPr>
                                      </m:sSubSupPr>
                                      <m:e>
                                        <m:r>
                                          <a:rPr lang="en-GB" sz="1700" i="1" kern="1200">
                                            <a:solidFill>
                                              <a:schemeClr val="tx1"/>
                                            </a:solidFill>
                                            <a:effectLst/>
                                            <a:latin typeface="Cambria Math" panose="02040503050406030204" pitchFamily="18" charset="0"/>
                                            <a:ea typeface="+mn-ea"/>
                                            <a:cs typeface="+mn-cs"/>
                                          </a:rPr>
                                          <m:t>𝐼</m:t>
                                        </m:r>
                                      </m:e>
                                      <m:sub>
                                        <m:r>
                                          <a:rPr lang="en-GB" sz="1700" i="1" kern="1200">
                                            <a:solidFill>
                                              <a:schemeClr val="tx1"/>
                                            </a:solidFill>
                                            <a:effectLst/>
                                            <a:latin typeface="Cambria Math" panose="02040503050406030204" pitchFamily="18" charset="0"/>
                                            <a:ea typeface="+mn-ea"/>
                                            <a:cs typeface="+mn-cs"/>
                                          </a:rPr>
                                          <m:t>𝑑</m:t>
                                        </m:r>
                                      </m:sub>
                                      <m:sup>
                                        <m:r>
                                          <a:rPr lang="en-GB" sz="1700" i="1" kern="1200">
                                            <a:solidFill>
                                              <a:schemeClr val="tx1"/>
                                            </a:solidFill>
                                            <a:effectLst/>
                                            <a:latin typeface="Cambria Math" panose="02040503050406030204" pitchFamily="18" charset="0"/>
                                            <a:ea typeface="+mn-ea"/>
                                            <a:cs typeface="+mn-cs"/>
                                          </a:rPr>
                                          <m:t>2</m:t>
                                        </m:r>
                                      </m:sup>
                                    </m:sSubSup>
                                    <m:r>
                                      <a:rPr lang="en-GB" sz="1700" i="1" kern="1200">
                                        <a:solidFill>
                                          <a:schemeClr val="tx1"/>
                                        </a:solidFill>
                                        <a:effectLst/>
                                        <a:latin typeface="Cambria Math" panose="02040503050406030204" pitchFamily="18" charset="0"/>
                                        <a:ea typeface="+mn-ea"/>
                                        <a:cs typeface="+mn-cs"/>
                                      </a:rPr>
                                      <m:t>+</m:t>
                                    </m:r>
                                    <m:sSubSup>
                                      <m:sSubSupPr>
                                        <m:ctrlPr>
                                          <a:rPr lang="es-ES" sz="1700" i="1" kern="1200">
                                            <a:solidFill>
                                              <a:schemeClr val="tx1"/>
                                            </a:solidFill>
                                            <a:effectLst/>
                                            <a:latin typeface="Cambria Math" panose="02040503050406030204" pitchFamily="18" charset="0"/>
                                            <a:ea typeface="+mn-ea"/>
                                            <a:cs typeface="+mn-cs"/>
                                          </a:rPr>
                                        </m:ctrlPr>
                                      </m:sSubSupPr>
                                      <m:e>
                                        <m:r>
                                          <a:rPr lang="en-GB" sz="1700" i="1" kern="1200">
                                            <a:solidFill>
                                              <a:schemeClr val="tx1"/>
                                            </a:solidFill>
                                            <a:effectLst/>
                                            <a:latin typeface="Cambria Math" panose="02040503050406030204" pitchFamily="18" charset="0"/>
                                            <a:ea typeface="+mn-ea"/>
                                            <a:cs typeface="+mn-cs"/>
                                          </a:rPr>
                                          <m:t>𝐼</m:t>
                                        </m:r>
                                      </m:e>
                                      <m:sub>
                                        <m:r>
                                          <a:rPr lang="en-GB" sz="1700" i="1" kern="1200">
                                            <a:solidFill>
                                              <a:schemeClr val="tx1"/>
                                            </a:solidFill>
                                            <a:effectLst/>
                                            <a:latin typeface="Cambria Math" panose="02040503050406030204" pitchFamily="18" charset="0"/>
                                            <a:ea typeface="+mn-ea"/>
                                            <a:cs typeface="+mn-cs"/>
                                          </a:rPr>
                                          <m:t>𝑞</m:t>
                                        </m:r>
                                      </m:sub>
                                      <m:sup>
                                        <m:r>
                                          <a:rPr lang="en-GB" sz="1700" i="1" kern="1200">
                                            <a:solidFill>
                                              <a:schemeClr val="tx1"/>
                                            </a:solidFill>
                                            <a:effectLst/>
                                            <a:latin typeface="Cambria Math" panose="02040503050406030204" pitchFamily="18" charset="0"/>
                                            <a:ea typeface="+mn-ea"/>
                                            <a:cs typeface="+mn-cs"/>
                                          </a:rPr>
                                          <m:t>2</m:t>
                                        </m:r>
                                      </m:sup>
                                    </m:sSubSup>
                                  </m:e>
                                </m:rad>
                                <m:r>
                                  <a:rPr lang="en-GB" sz="1700" i="1" kern="1200">
                                    <a:solidFill>
                                      <a:schemeClr val="tx1"/>
                                    </a:solidFill>
                                    <a:effectLst/>
                                    <a:latin typeface="Cambria Math" panose="02040503050406030204" pitchFamily="18" charset="0"/>
                                    <a:ea typeface="+mn-ea"/>
                                    <a:cs typeface="+mn-cs"/>
                                  </a:rPr>
                                  <m:t>≤</m:t>
                                </m:r>
                                <m:sSub>
                                  <m:sSubPr>
                                    <m:ctrlPr>
                                      <a:rPr lang="es-ES" sz="1700" i="1" kern="1200">
                                        <a:solidFill>
                                          <a:schemeClr val="tx1"/>
                                        </a:solidFill>
                                        <a:effectLst/>
                                        <a:latin typeface="Cambria Math" panose="02040503050406030204" pitchFamily="18" charset="0"/>
                                        <a:ea typeface="+mn-ea"/>
                                        <a:cs typeface="+mn-cs"/>
                                      </a:rPr>
                                    </m:ctrlPr>
                                  </m:sSubPr>
                                  <m:e>
                                    <m:r>
                                      <a:rPr lang="es-ES" sz="1700" b="0" i="1" kern="1200" smtClean="0">
                                        <a:solidFill>
                                          <a:schemeClr val="tx1"/>
                                        </a:solidFill>
                                        <a:effectLst/>
                                        <a:latin typeface="Cambria Math" panose="02040503050406030204" pitchFamily="18" charset="0"/>
                                        <a:ea typeface="+mn-ea"/>
                                        <a:cs typeface="+mn-cs"/>
                                      </a:rPr>
                                      <m:t>𝐼</m:t>
                                    </m:r>
                                  </m:e>
                                  <m:sub>
                                    <m:r>
                                      <a:rPr lang="en-GB" sz="1700" i="1" kern="1200">
                                        <a:solidFill>
                                          <a:schemeClr val="tx1"/>
                                        </a:solidFill>
                                        <a:effectLst/>
                                        <a:latin typeface="Cambria Math" panose="02040503050406030204" pitchFamily="18" charset="0"/>
                                        <a:ea typeface="+mn-ea"/>
                                        <a:cs typeface="+mn-cs"/>
                                      </a:rPr>
                                      <m:t>𝑚𝑎𝑥</m:t>
                                    </m:r>
                                  </m:sub>
                                </m:sSub>
                              </m:oMath>
                            </m:oMathPara>
                          </a14:m>
                          <a:endParaRPr lang="es-ES" sz="1700" kern="1200" dirty="0">
                            <a:solidFill>
                              <a:schemeClr val="tx1"/>
                            </a:solidFill>
                            <a:effectLst/>
                            <a:latin typeface="+mn-lt"/>
                            <a:ea typeface="+mn-ea"/>
                            <a:cs typeface="+mn-cs"/>
                          </a:endParaRPr>
                        </a:p>
                        <a:p>
                          <a:endParaRPr lang="es-ES" sz="1700" i="1"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f>
                                  <m:fPr>
                                    <m:ctrlPr>
                                      <a:rPr lang="es-ES" sz="1700" i="1" kern="1200">
                                        <a:solidFill>
                                          <a:schemeClr val="tx1"/>
                                        </a:solidFill>
                                        <a:effectLst/>
                                        <a:latin typeface="Cambria Math" panose="02040503050406030204" pitchFamily="18" charset="0"/>
                                        <a:ea typeface="+mn-ea"/>
                                        <a:cs typeface="+mn-cs"/>
                                      </a:rPr>
                                    </m:ctrlPr>
                                  </m:fPr>
                                  <m:num>
                                    <m:sSubSup>
                                      <m:sSubSupPr>
                                        <m:ctrlPr>
                                          <a:rPr lang="es-ES" sz="1700" i="1" kern="1200">
                                            <a:solidFill>
                                              <a:schemeClr val="tx1"/>
                                            </a:solidFill>
                                            <a:effectLst/>
                                            <a:latin typeface="Cambria Math" panose="02040503050406030204" pitchFamily="18" charset="0"/>
                                            <a:ea typeface="+mn-ea"/>
                                            <a:cs typeface="+mn-cs"/>
                                          </a:rPr>
                                        </m:ctrlPr>
                                      </m:sSubSupPr>
                                      <m:e>
                                        <m:r>
                                          <a:rPr lang="en-GB" sz="1700" i="1" kern="1200">
                                            <a:solidFill>
                                              <a:schemeClr val="tx1"/>
                                            </a:solidFill>
                                            <a:effectLst/>
                                            <a:latin typeface="Cambria Math" panose="02040503050406030204" pitchFamily="18" charset="0"/>
                                            <a:ea typeface="+mn-ea"/>
                                            <a:cs typeface="+mn-cs"/>
                                          </a:rPr>
                                          <m:t>𝐼</m:t>
                                        </m:r>
                                      </m:e>
                                      <m:sub>
                                        <m:r>
                                          <a:rPr lang="en-GB" sz="1700" i="1" kern="1200">
                                            <a:solidFill>
                                              <a:schemeClr val="tx1"/>
                                            </a:solidFill>
                                            <a:effectLst/>
                                            <a:latin typeface="Cambria Math" panose="02040503050406030204" pitchFamily="18" charset="0"/>
                                            <a:ea typeface="+mn-ea"/>
                                            <a:cs typeface="+mn-cs"/>
                                          </a:rPr>
                                          <m:t>𝑑</m:t>
                                        </m:r>
                                      </m:sub>
                                      <m:sup>
                                        <m:r>
                                          <a:rPr lang="en-GB" sz="1700" i="1" kern="1200">
                                            <a:solidFill>
                                              <a:schemeClr val="tx1"/>
                                            </a:solidFill>
                                            <a:effectLst/>
                                            <a:latin typeface="Cambria Math" panose="02040503050406030204" pitchFamily="18" charset="0"/>
                                            <a:ea typeface="+mn-ea"/>
                                            <a:cs typeface="+mn-cs"/>
                                          </a:rPr>
                                          <m:t>2</m:t>
                                        </m:r>
                                      </m:sup>
                                    </m:sSubSup>
                                  </m:num>
                                  <m:den>
                                    <m:sSubSup>
                                      <m:sSubSupPr>
                                        <m:ctrlPr>
                                          <a:rPr lang="es-ES" sz="1700" i="1" kern="1200">
                                            <a:solidFill>
                                              <a:schemeClr val="tx1"/>
                                            </a:solidFill>
                                            <a:effectLst/>
                                            <a:latin typeface="Cambria Math" panose="02040503050406030204" pitchFamily="18" charset="0"/>
                                            <a:ea typeface="+mn-ea"/>
                                            <a:cs typeface="+mn-cs"/>
                                          </a:rPr>
                                        </m:ctrlPr>
                                      </m:sSubSupPr>
                                      <m:e>
                                        <m:r>
                                          <a:rPr lang="en-GB" sz="1700" i="1" kern="1200">
                                            <a:solidFill>
                                              <a:schemeClr val="tx1"/>
                                            </a:solidFill>
                                            <a:effectLst/>
                                            <a:latin typeface="Cambria Math" panose="02040503050406030204" pitchFamily="18" charset="0"/>
                                            <a:ea typeface="+mn-ea"/>
                                            <a:cs typeface="+mn-cs"/>
                                          </a:rPr>
                                          <m:t>𝐼</m:t>
                                        </m:r>
                                      </m:e>
                                      <m:sub>
                                        <m:r>
                                          <a:rPr lang="en-GB" sz="1700" i="1" kern="1200">
                                            <a:solidFill>
                                              <a:schemeClr val="tx1"/>
                                            </a:solidFill>
                                            <a:effectLst/>
                                            <a:latin typeface="Cambria Math" panose="02040503050406030204" pitchFamily="18" charset="0"/>
                                            <a:ea typeface="+mn-ea"/>
                                            <a:cs typeface="+mn-cs"/>
                                          </a:rPr>
                                          <m:t>𝑚𝑎𝑥</m:t>
                                        </m:r>
                                      </m:sub>
                                      <m:sup>
                                        <m:r>
                                          <a:rPr lang="en-GB" sz="1700" i="1" kern="1200">
                                            <a:solidFill>
                                              <a:schemeClr val="tx1"/>
                                            </a:solidFill>
                                            <a:effectLst/>
                                            <a:latin typeface="Cambria Math" panose="02040503050406030204" pitchFamily="18" charset="0"/>
                                            <a:ea typeface="+mn-ea"/>
                                            <a:cs typeface="+mn-cs"/>
                                          </a:rPr>
                                          <m:t>2</m:t>
                                        </m:r>
                                      </m:sup>
                                    </m:sSubSup>
                                  </m:den>
                                </m:f>
                                <m:r>
                                  <a:rPr lang="en-GB" sz="1700" i="1" kern="1200">
                                    <a:solidFill>
                                      <a:schemeClr val="tx1"/>
                                    </a:solidFill>
                                    <a:effectLst/>
                                    <a:latin typeface="Cambria Math" panose="02040503050406030204" pitchFamily="18" charset="0"/>
                                    <a:ea typeface="+mn-ea"/>
                                    <a:cs typeface="+mn-cs"/>
                                  </a:rPr>
                                  <m:t>+</m:t>
                                </m:r>
                                <m:f>
                                  <m:fPr>
                                    <m:ctrlPr>
                                      <a:rPr lang="es-ES" sz="1700" i="1" kern="1200">
                                        <a:solidFill>
                                          <a:schemeClr val="tx1"/>
                                        </a:solidFill>
                                        <a:effectLst/>
                                        <a:latin typeface="Cambria Math" panose="02040503050406030204" pitchFamily="18" charset="0"/>
                                        <a:ea typeface="+mn-ea"/>
                                        <a:cs typeface="+mn-cs"/>
                                      </a:rPr>
                                    </m:ctrlPr>
                                  </m:fPr>
                                  <m:num>
                                    <m:sSubSup>
                                      <m:sSubSupPr>
                                        <m:ctrlPr>
                                          <a:rPr lang="es-ES" sz="1700" i="1" kern="1200">
                                            <a:solidFill>
                                              <a:schemeClr val="tx1"/>
                                            </a:solidFill>
                                            <a:effectLst/>
                                            <a:latin typeface="Cambria Math" panose="02040503050406030204" pitchFamily="18" charset="0"/>
                                            <a:ea typeface="+mn-ea"/>
                                            <a:cs typeface="+mn-cs"/>
                                          </a:rPr>
                                        </m:ctrlPr>
                                      </m:sSubSupPr>
                                      <m:e>
                                        <m:r>
                                          <a:rPr lang="en-GB" sz="1700" i="1" kern="1200">
                                            <a:solidFill>
                                              <a:schemeClr val="tx1"/>
                                            </a:solidFill>
                                            <a:effectLst/>
                                            <a:latin typeface="Cambria Math" panose="02040503050406030204" pitchFamily="18" charset="0"/>
                                            <a:ea typeface="+mn-ea"/>
                                            <a:cs typeface="+mn-cs"/>
                                          </a:rPr>
                                          <m:t>𝐼</m:t>
                                        </m:r>
                                      </m:e>
                                      <m:sub>
                                        <m:r>
                                          <a:rPr lang="en-GB" sz="1700" i="1" kern="1200">
                                            <a:solidFill>
                                              <a:schemeClr val="tx1"/>
                                            </a:solidFill>
                                            <a:effectLst/>
                                            <a:latin typeface="Cambria Math" panose="02040503050406030204" pitchFamily="18" charset="0"/>
                                            <a:ea typeface="+mn-ea"/>
                                            <a:cs typeface="+mn-cs"/>
                                          </a:rPr>
                                          <m:t>𝑞</m:t>
                                        </m:r>
                                      </m:sub>
                                      <m:sup>
                                        <m:r>
                                          <a:rPr lang="en-GB" sz="1700" i="1" kern="1200">
                                            <a:solidFill>
                                              <a:schemeClr val="tx1"/>
                                            </a:solidFill>
                                            <a:effectLst/>
                                            <a:latin typeface="Cambria Math" panose="02040503050406030204" pitchFamily="18" charset="0"/>
                                            <a:ea typeface="+mn-ea"/>
                                            <a:cs typeface="+mn-cs"/>
                                          </a:rPr>
                                          <m:t>2</m:t>
                                        </m:r>
                                      </m:sup>
                                    </m:sSubSup>
                                  </m:num>
                                  <m:den>
                                    <m:sSubSup>
                                      <m:sSubSupPr>
                                        <m:ctrlPr>
                                          <a:rPr lang="es-ES" sz="1700" i="1" kern="1200">
                                            <a:solidFill>
                                              <a:schemeClr val="tx1"/>
                                            </a:solidFill>
                                            <a:effectLst/>
                                            <a:latin typeface="Cambria Math" panose="02040503050406030204" pitchFamily="18" charset="0"/>
                                            <a:ea typeface="+mn-ea"/>
                                            <a:cs typeface="+mn-cs"/>
                                          </a:rPr>
                                        </m:ctrlPr>
                                      </m:sSubSupPr>
                                      <m:e>
                                        <m:r>
                                          <a:rPr lang="en-GB" sz="1700" i="1" kern="1200">
                                            <a:solidFill>
                                              <a:schemeClr val="tx1"/>
                                            </a:solidFill>
                                            <a:effectLst/>
                                            <a:latin typeface="Cambria Math" panose="02040503050406030204" pitchFamily="18" charset="0"/>
                                            <a:ea typeface="+mn-ea"/>
                                            <a:cs typeface="+mn-cs"/>
                                          </a:rPr>
                                          <m:t>𝐼</m:t>
                                        </m:r>
                                      </m:e>
                                      <m:sub>
                                        <m:r>
                                          <a:rPr lang="en-GB" sz="1700" i="1" kern="1200">
                                            <a:solidFill>
                                              <a:schemeClr val="tx1"/>
                                            </a:solidFill>
                                            <a:effectLst/>
                                            <a:latin typeface="Cambria Math" panose="02040503050406030204" pitchFamily="18" charset="0"/>
                                            <a:ea typeface="+mn-ea"/>
                                            <a:cs typeface="+mn-cs"/>
                                          </a:rPr>
                                          <m:t>𝑚𝑎𝑥</m:t>
                                        </m:r>
                                      </m:sub>
                                      <m:sup>
                                        <m:r>
                                          <a:rPr lang="en-GB" sz="1700" i="1" kern="1200">
                                            <a:solidFill>
                                              <a:schemeClr val="tx1"/>
                                            </a:solidFill>
                                            <a:effectLst/>
                                            <a:latin typeface="Cambria Math" panose="02040503050406030204" pitchFamily="18" charset="0"/>
                                            <a:ea typeface="+mn-ea"/>
                                            <a:cs typeface="+mn-cs"/>
                                          </a:rPr>
                                          <m:t>2</m:t>
                                        </m:r>
                                      </m:sup>
                                    </m:sSubSup>
                                  </m:den>
                                </m:f>
                                <m:r>
                                  <a:rPr lang="en-GB" sz="1700" i="1" kern="1200">
                                    <a:solidFill>
                                      <a:schemeClr val="tx1"/>
                                    </a:solidFill>
                                    <a:effectLst/>
                                    <a:latin typeface="Cambria Math" panose="02040503050406030204" pitchFamily="18" charset="0"/>
                                    <a:ea typeface="+mn-ea"/>
                                    <a:cs typeface="+mn-cs"/>
                                  </a:rPr>
                                  <m:t>≤1</m:t>
                                </m:r>
                              </m:oMath>
                            </m:oMathPara>
                          </a14:m>
                          <a:endParaRPr lang="en-GB" sz="1700" dirty="0"/>
                        </a:p>
                      </a:txBody>
                      <a:tcPr marL="84406" marR="84406" marT="42203" marB="42203">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GB" sz="1700" dirty="0"/>
                            <a:t>Maximum battery current</a:t>
                          </a:r>
                        </a:p>
                        <a:p>
                          <a:endParaRPr lang="en-GB" sz="1700" dirty="0"/>
                        </a:p>
                        <a:p>
                          <a:r>
                            <a:rPr lang="en-GB" sz="1700" dirty="0"/>
                            <a:t>Maximum inverter current</a:t>
                          </a:r>
                        </a:p>
                        <a:p>
                          <a:endParaRPr lang="en-GB" sz="1700" dirty="0"/>
                        </a:p>
                        <a:p>
                          <a:r>
                            <a:rPr lang="en-GB" sz="1700" dirty="0"/>
                            <a:t>Maximum motor current</a:t>
                          </a:r>
                        </a:p>
                      </a:txBody>
                      <a:tcPr marL="84406" marR="84406" marT="42203" marB="42203">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28383735"/>
                      </a:ext>
                    </a:extLst>
                  </a:tr>
                </a:tbl>
              </a:graphicData>
            </a:graphic>
          </p:graphicFrame>
        </mc:Choice>
        <mc:Fallback xmlns="">
          <p:graphicFrame>
            <p:nvGraphicFramePr>
              <p:cNvPr id="5" name="Table 4">
                <a:extLst>
                  <a:ext uri="{FF2B5EF4-FFF2-40B4-BE49-F238E27FC236}">
                    <a16:creationId xmlns:a16="http://schemas.microsoft.com/office/drawing/2014/main" id="{08E095E0-B3DB-41CB-A91E-F2DCF5A34065}"/>
                  </a:ext>
                </a:extLst>
              </p:cNvPr>
              <p:cNvGraphicFramePr>
                <a:graphicFrameLocks noGrp="1"/>
              </p:cNvGraphicFramePr>
              <p:nvPr>
                <p:extLst/>
              </p:nvPr>
            </p:nvGraphicFramePr>
            <p:xfrm>
              <a:off x="332308" y="1924145"/>
              <a:ext cx="6740769" cy="1450355"/>
            </p:xfrm>
            <a:graphic>
              <a:graphicData uri="http://schemas.openxmlformats.org/drawingml/2006/table">
                <a:tbl>
                  <a:tblPr firstRow="1" bandRow="1">
                    <a:tableStyleId>{5940675A-B579-460E-94D1-54222C63F5DA}</a:tableStyleId>
                  </a:tblPr>
                  <a:tblGrid>
                    <a:gridCol w="2372232">
                      <a:extLst>
                        <a:ext uri="{9D8B030D-6E8A-4147-A177-3AD203B41FA5}">
                          <a16:colId xmlns:a16="http://schemas.microsoft.com/office/drawing/2014/main" val="3054657908"/>
                        </a:ext>
                      </a:extLst>
                    </a:gridCol>
                    <a:gridCol w="4368537">
                      <a:extLst>
                        <a:ext uri="{9D8B030D-6E8A-4147-A177-3AD203B41FA5}">
                          <a16:colId xmlns:a16="http://schemas.microsoft.com/office/drawing/2014/main" val="4066210342"/>
                        </a:ext>
                      </a:extLst>
                    </a:gridCol>
                  </a:tblGrid>
                  <a:tr h="1450355">
                    <a:tc>
                      <a:txBody>
                        <a:bodyPr/>
                        <a:lstStyle/>
                        <a:p>
                          <a:endParaRPr lang="es-ES"/>
                        </a:p>
                      </a:txBody>
                      <a:tcPr marL="84406" marR="84406" marT="42203" marB="42203">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t="-1255" r="-183846" b="-837"/>
                          </a:stretch>
                        </a:blipFill>
                      </a:tcPr>
                    </a:tc>
                    <a:tc>
                      <a:txBody>
                        <a:bodyPr/>
                        <a:lstStyle/>
                        <a:p>
                          <a:r>
                            <a:rPr lang="en-GB" sz="1700" dirty="0"/>
                            <a:t>Maximum battery current</a:t>
                          </a:r>
                        </a:p>
                        <a:p>
                          <a:endParaRPr lang="en-GB" sz="1700" dirty="0"/>
                        </a:p>
                        <a:p>
                          <a:r>
                            <a:rPr lang="en-GB" sz="1700" dirty="0"/>
                            <a:t>Maximum inverter current</a:t>
                          </a:r>
                        </a:p>
                        <a:p>
                          <a:endParaRPr lang="en-GB" sz="1700" dirty="0"/>
                        </a:p>
                        <a:p>
                          <a:r>
                            <a:rPr lang="en-GB" sz="1700" dirty="0"/>
                            <a:t>Maximum motor current</a:t>
                          </a:r>
                        </a:p>
                      </a:txBody>
                      <a:tcPr marL="84406" marR="84406" marT="42203" marB="42203">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28383735"/>
                      </a:ext>
                    </a:extLst>
                  </a:tr>
                </a:tbl>
              </a:graphicData>
            </a:graphic>
          </p:graphicFrame>
        </mc:Fallback>
      </mc:AlternateContent>
      <p:sp>
        <p:nvSpPr>
          <p:cNvPr id="6" name="5 Título"/>
          <p:cNvSpPr>
            <a:spLocks noGrp="1"/>
          </p:cNvSpPr>
          <p:nvPr>
            <p:ph type="title"/>
          </p:nvPr>
        </p:nvSpPr>
        <p:spPr/>
        <p:txBody>
          <a:bodyPr>
            <a:normAutofit/>
          </a:bodyPr>
          <a:lstStyle/>
          <a:p>
            <a:r>
              <a:rPr lang="en-GB" noProof="0" dirty="0">
                <a:solidFill>
                  <a:schemeClr val="bg1">
                    <a:lumMod val="75000"/>
                  </a:schemeClr>
                </a:solidFill>
              </a:rPr>
              <a:t>Electrical and Torque equations</a:t>
            </a:r>
          </a:p>
        </p:txBody>
      </p:sp>
      <p:sp>
        <p:nvSpPr>
          <p:cNvPr id="7" name="Content Placeholder 3">
            <a:extLst>
              <a:ext uri="{FF2B5EF4-FFF2-40B4-BE49-F238E27FC236}">
                <a16:creationId xmlns:a16="http://schemas.microsoft.com/office/drawing/2014/main" id="{1B999EBD-3DF2-4A56-A42D-0B004A657200}"/>
              </a:ext>
            </a:extLst>
          </p:cNvPr>
          <p:cNvSpPr>
            <a:spLocks noGrp="1"/>
          </p:cNvSpPr>
          <p:nvPr>
            <p:ph idx="1"/>
          </p:nvPr>
        </p:nvSpPr>
        <p:spPr>
          <a:xfrm>
            <a:off x="332308" y="1471291"/>
            <a:ext cx="8307692" cy="498462"/>
          </a:xfrm>
        </p:spPr>
        <p:txBody>
          <a:bodyPr>
            <a:normAutofit/>
          </a:bodyPr>
          <a:lstStyle/>
          <a:p>
            <a:pPr marL="0" indent="0">
              <a:buNone/>
            </a:pPr>
            <a:r>
              <a:rPr lang="en-GB" sz="1846" b="1" dirty="0"/>
              <a:t>Circle Current limit</a:t>
            </a:r>
            <a:endParaRPr lang="en-GB" sz="1846" b="1" dirty="0">
              <a:sym typeface="Wingdings" panose="05000000000000000000" pitchFamily="2" charset="2"/>
            </a:endParaRPr>
          </a:p>
          <a:p>
            <a:pPr lvl="1"/>
            <a:endParaRPr lang="en-GB" sz="1846" dirty="0"/>
          </a:p>
        </p:txBody>
      </p:sp>
      <p:sp>
        <p:nvSpPr>
          <p:cNvPr id="2" name="Left Brace 1">
            <a:extLst>
              <a:ext uri="{FF2B5EF4-FFF2-40B4-BE49-F238E27FC236}">
                <a16:creationId xmlns:a16="http://schemas.microsoft.com/office/drawing/2014/main" id="{B8453024-1B0B-46FB-813A-14A14A6912CD}"/>
              </a:ext>
            </a:extLst>
          </p:cNvPr>
          <p:cNvSpPr/>
          <p:nvPr/>
        </p:nvSpPr>
        <p:spPr>
          <a:xfrm>
            <a:off x="2326154" y="1925308"/>
            <a:ext cx="332308" cy="132923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662"/>
          </a:p>
        </p:txBody>
      </p:sp>
      <p:sp>
        <p:nvSpPr>
          <p:cNvPr id="3" name="Footer Placeholder 2">
            <a:extLst>
              <a:ext uri="{FF2B5EF4-FFF2-40B4-BE49-F238E27FC236}">
                <a16:creationId xmlns:a16="http://schemas.microsoft.com/office/drawing/2014/main" id="{EF844C1C-C761-4163-A290-C813F68F44E8}"/>
              </a:ext>
            </a:extLst>
          </p:cNvPr>
          <p:cNvSpPr>
            <a:spLocks noGrp="1"/>
          </p:cNvSpPr>
          <p:nvPr>
            <p:ph type="ftr" sz="quarter" idx="11"/>
          </p:nvPr>
        </p:nvSpPr>
        <p:spPr/>
        <p:txBody>
          <a:bodyPr/>
          <a:lstStyle/>
          <a:p>
            <a:r>
              <a:rPr lang="ca-ES"/>
              <a:t>PMSM motor control</a:t>
            </a:r>
            <a:endParaRPr lang="ca-ES" dirty="0"/>
          </a:p>
        </p:txBody>
      </p:sp>
      <p:sp>
        <p:nvSpPr>
          <p:cNvPr id="8" name="Slide Number Placeholder 7">
            <a:extLst>
              <a:ext uri="{FF2B5EF4-FFF2-40B4-BE49-F238E27FC236}">
                <a16:creationId xmlns:a16="http://schemas.microsoft.com/office/drawing/2014/main" id="{CA689531-F4BB-4BC7-9B6E-56082E39448C}"/>
              </a:ext>
            </a:extLst>
          </p:cNvPr>
          <p:cNvSpPr>
            <a:spLocks noGrp="1"/>
          </p:cNvSpPr>
          <p:nvPr>
            <p:ph type="sldNum" sz="quarter" idx="12"/>
          </p:nvPr>
        </p:nvSpPr>
        <p:spPr/>
        <p:txBody>
          <a:bodyPr/>
          <a:lstStyle/>
          <a:p>
            <a:fld id="{AC73A611-7CB3-407B-8955-E73429FEB09D}" type="slidenum">
              <a:rPr lang="ca-ES" smtClean="0"/>
              <a:pPr/>
              <a:t>9</a:t>
            </a:fld>
            <a:endParaRPr lang="ca-ES"/>
          </a:p>
        </p:txBody>
      </p:sp>
    </p:spTree>
    <p:extLst>
      <p:ext uri="{BB962C8B-B14F-4D97-AF65-F5344CB8AC3E}">
        <p14:creationId xmlns:p14="http://schemas.microsoft.com/office/powerpoint/2010/main" val="41632821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30"/>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31"/>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F2416569-2811-43F1-B194-88031A3098AD}" type="slidenum">
              <a:rPr lang="en-US" smtClean="0">
                <a:solidFill>
                  <a:prstClr val="black"/>
                </a:solidFill>
              </a:rPr>
              <a:pPr/>
              <a:t>90</a:t>
            </a:fld>
            <a:endParaRPr lang="en-US" dirty="0">
              <a:solidFill>
                <a:prstClr val="black"/>
              </a:solidFill>
            </a:endParaRPr>
          </a:p>
        </p:txBody>
      </p:sp>
      <p:sp>
        <p:nvSpPr>
          <p:cNvPr id="32" name="Título 1">
            <a:extLst>
              <a:ext uri="{FF2B5EF4-FFF2-40B4-BE49-F238E27FC236}">
                <a16:creationId xmlns:a16="http://schemas.microsoft.com/office/drawing/2014/main" id="{C1207A6D-C03A-421E-92B8-0A09AC7F8CE3}"/>
              </a:ext>
            </a:extLst>
          </p:cNvPr>
          <p:cNvSpPr txBox="1">
            <a:spLocks/>
          </p:cNvSpPr>
          <p:nvPr/>
        </p:nvSpPr>
        <p:spPr>
          <a:xfrm>
            <a:off x="457200" y="457200"/>
            <a:ext cx="8229600" cy="648072"/>
          </a:xfrm>
          <a:prstGeom prst="rect">
            <a:avLst/>
          </a:prstGeom>
        </p:spPr>
        <p:txBody>
          <a:bodyPr>
            <a:noAutofit/>
          </a:bodyPr>
          <a:lstStyle>
            <a:lvl1pPr algn="ctr" defTabSz="914400" rtl="0" eaLnBrk="1" latinLnBrk="0" hangingPunct="1">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US" sz="4062" b="0" dirty="0">
                <a:solidFill>
                  <a:schemeClr val="bg1">
                    <a:lumMod val="75000"/>
                  </a:schemeClr>
                </a:solidFill>
                <a:latin typeface="+mj-lt"/>
                <a:cs typeface="Calibri" panose="020F0502020204030204" pitchFamily="34" charset="0"/>
              </a:rPr>
              <a:t>Parameters Identification for PMSM</a:t>
            </a:r>
          </a:p>
        </p:txBody>
      </p:sp>
      <p:sp>
        <p:nvSpPr>
          <p:cNvPr id="33" name="Rectangle 32">
            <a:extLst>
              <a:ext uri="{FF2B5EF4-FFF2-40B4-BE49-F238E27FC236}">
                <a16:creationId xmlns:a16="http://schemas.microsoft.com/office/drawing/2014/main" id="{8C94FCB7-A824-4D36-8BAA-7B1FC5EF9F2C}"/>
              </a:ext>
            </a:extLst>
          </p:cNvPr>
          <p:cNvSpPr/>
          <p:nvPr/>
        </p:nvSpPr>
        <p:spPr>
          <a:xfrm>
            <a:off x="224956" y="1196752"/>
            <a:ext cx="8229600" cy="400110"/>
          </a:xfrm>
          <a:prstGeom prst="rect">
            <a:avLst/>
          </a:prstGeom>
        </p:spPr>
        <p:txBody>
          <a:bodyPr wrap="square">
            <a:spAutoFit/>
          </a:bodyPr>
          <a:lstStyle/>
          <a:p>
            <a:r>
              <a:rPr lang="en-US" sz="2000" b="1" dirty="0">
                <a:latin typeface="+mj-lt"/>
                <a:cs typeface="Calibri" panose="020F0502020204030204" pitchFamily="34" charset="0"/>
              </a:rPr>
              <a:t>PMSM </a:t>
            </a:r>
            <a:r>
              <a:rPr lang="en-US" sz="2000" b="1" dirty="0" err="1">
                <a:latin typeface="+mj-lt"/>
                <a:cs typeface="Calibri" panose="020F0502020204030204" pitchFamily="34" charset="0"/>
              </a:rPr>
              <a:t>Autotunning</a:t>
            </a:r>
            <a:r>
              <a:rPr lang="en-US" sz="2000" b="1" dirty="0">
                <a:latin typeface="+mj-lt"/>
                <a:cs typeface="Calibri" panose="020F0502020204030204" pitchFamily="34" charset="0"/>
              </a:rPr>
              <a:t> – Rotor Alignment </a:t>
            </a:r>
          </a:p>
        </p:txBody>
      </p:sp>
      <p:sp>
        <p:nvSpPr>
          <p:cNvPr id="6" name="Marcador de pie de página 5">
            <a:extLst>
              <a:ext uri="{FF2B5EF4-FFF2-40B4-BE49-F238E27FC236}">
                <a16:creationId xmlns:a16="http://schemas.microsoft.com/office/drawing/2014/main" id="{4FF4F246-1198-4699-B002-380152E78F41}"/>
              </a:ext>
            </a:extLst>
          </p:cNvPr>
          <p:cNvSpPr>
            <a:spLocks noGrp="1"/>
          </p:cNvSpPr>
          <p:nvPr>
            <p:ph type="ftr" sz="quarter" idx="11"/>
          </p:nvPr>
        </p:nvSpPr>
        <p:spPr/>
        <p:txBody>
          <a:bodyPr/>
          <a:lstStyle/>
          <a:p>
            <a:r>
              <a:rPr lang="ca-ES"/>
              <a:t>PMSM motor control</a:t>
            </a:r>
          </a:p>
        </p:txBody>
      </p:sp>
      <p:pic>
        <p:nvPicPr>
          <p:cNvPr id="5" name="Imatge 4">
            <a:extLst>
              <a:ext uri="{FF2B5EF4-FFF2-40B4-BE49-F238E27FC236}">
                <a16:creationId xmlns:a16="http://schemas.microsoft.com/office/drawing/2014/main" id="{FA45E537-1F71-4AC7-B4B3-C825A2D2FD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199" y="1930811"/>
            <a:ext cx="7199113" cy="3600000"/>
          </a:xfrm>
          <a:prstGeom prst="rect">
            <a:avLst/>
          </a:prstGeom>
        </p:spPr>
      </p:pic>
    </p:spTree>
    <p:extLst>
      <p:ext uri="{BB962C8B-B14F-4D97-AF65-F5344CB8AC3E}">
        <p14:creationId xmlns:p14="http://schemas.microsoft.com/office/powerpoint/2010/main" val="3008077663"/>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F2416569-2811-43F1-B194-88031A3098AD}" type="slidenum">
              <a:rPr lang="en-US" smtClean="0">
                <a:solidFill>
                  <a:prstClr val="black"/>
                </a:solidFill>
              </a:rPr>
              <a:pPr/>
              <a:t>91</a:t>
            </a:fld>
            <a:endParaRPr lang="en-US" dirty="0">
              <a:solidFill>
                <a:prstClr val="black"/>
              </a:solidFill>
            </a:endParaRPr>
          </a:p>
        </p:txBody>
      </p:sp>
      <p:sp>
        <p:nvSpPr>
          <p:cNvPr id="32" name="Título 1">
            <a:extLst>
              <a:ext uri="{FF2B5EF4-FFF2-40B4-BE49-F238E27FC236}">
                <a16:creationId xmlns:a16="http://schemas.microsoft.com/office/drawing/2014/main" id="{C1207A6D-C03A-421E-92B8-0A09AC7F8CE3}"/>
              </a:ext>
            </a:extLst>
          </p:cNvPr>
          <p:cNvSpPr txBox="1">
            <a:spLocks/>
          </p:cNvSpPr>
          <p:nvPr/>
        </p:nvSpPr>
        <p:spPr>
          <a:xfrm>
            <a:off x="457200" y="457200"/>
            <a:ext cx="8229600" cy="648072"/>
          </a:xfrm>
          <a:prstGeom prst="rect">
            <a:avLst/>
          </a:prstGeom>
        </p:spPr>
        <p:txBody>
          <a:bodyPr>
            <a:noAutofit/>
          </a:bodyPr>
          <a:lstStyle>
            <a:lvl1pPr algn="ctr" defTabSz="914400" rtl="0" eaLnBrk="1" latinLnBrk="0" hangingPunct="1">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US" sz="4062" b="0" dirty="0">
                <a:solidFill>
                  <a:schemeClr val="bg1">
                    <a:lumMod val="75000"/>
                  </a:schemeClr>
                </a:solidFill>
                <a:latin typeface="+mj-lt"/>
                <a:cs typeface="Calibri" panose="020F0502020204030204" pitchFamily="34" charset="0"/>
              </a:rPr>
              <a:t>Parameters Identification for PMSM</a:t>
            </a:r>
          </a:p>
        </p:txBody>
      </p:sp>
      <p:sp>
        <p:nvSpPr>
          <p:cNvPr id="33" name="Rectangle 32">
            <a:extLst>
              <a:ext uri="{FF2B5EF4-FFF2-40B4-BE49-F238E27FC236}">
                <a16:creationId xmlns:a16="http://schemas.microsoft.com/office/drawing/2014/main" id="{8C94FCB7-A824-4D36-8BAA-7B1FC5EF9F2C}"/>
              </a:ext>
            </a:extLst>
          </p:cNvPr>
          <p:cNvSpPr/>
          <p:nvPr/>
        </p:nvSpPr>
        <p:spPr>
          <a:xfrm>
            <a:off x="224956" y="1196752"/>
            <a:ext cx="8229600" cy="400110"/>
          </a:xfrm>
          <a:prstGeom prst="rect">
            <a:avLst/>
          </a:prstGeom>
        </p:spPr>
        <p:txBody>
          <a:bodyPr wrap="square">
            <a:spAutoFit/>
          </a:bodyPr>
          <a:lstStyle/>
          <a:p>
            <a:r>
              <a:rPr lang="en-US" sz="2000" b="1" dirty="0">
                <a:latin typeface="+mj-lt"/>
                <a:cs typeface="Calibri" panose="020F0502020204030204" pitchFamily="34" charset="0"/>
              </a:rPr>
              <a:t>PMSM </a:t>
            </a:r>
            <a:r>
              <a:rPr lang="en-US" sz="2000" b="1" dirty="0" err="1">
                <a:latin typeface="+mj-lt"/>
                <a:cs typeface="Calibri" panose="020F0502020204030204" pitchFamily="34" charset="0"/>
              </a:rPr>
              <a:t>Autotunning</a:t>
            </a:r>
            <a:r>
              <a:rPr lang="en-US" sz="2000" b="1" dirty="0">
                <a:latin typeface="+mj-lt"/>
                <a:cs typeface="Calibri" panose="020F0502020204030204" pitchFamily="34" charset="0"/>
              </a:rPr>
              <a:t> – Pulse Injection</a:t>
            </a:r>
          </a:p>
        </p:txBody>
      </p:sp>
      <p:sp>
        <p:nvSpPr>
          <p:cNvPr id="6" name="Marcador de pie de página 5">
            <a:extLst>
              <a:ext uri="{FF2B5EF4-FFF2-40B4-BE49-F238E27FC236}">
                <a16:creationId xmlns:a16="http://schemas.microsoft.com/office/drawing/2014/main" id="{4FF4F246-1198-4699-B002-380152E78F41}"/>
              </a:ext>
            </a:extLst>
          </p:cNvPr>
          <p:cNvSpPr>
            <a:spLocks noGrp="1"/>
          </p:cNvSpPr>
          <p:nvPr>
            <p:ph type="ftr" sz="quarter" idx="11"/>
          </p:nvPr>
        </p:nvSpPr>
        <p:spPr/>
        <p:txBody>
          <a:bodyPr/>
          <a:lstStyle/>
          <a:p>
            <a:r>
              <a:rPr lang="ca-ES"/>
              <a:t>PMSM motor control</a:t>
            </a:r>
          </a:p>
        </p:txBody>
      </p:sp>
      <p:pic>
        <p:nvPicPr>
          <p:cNvPr id="5" name="Imatge 4">
            <a:extLst>
              <a:ext uri="{FF2B5EF4-FFF2-40B4-BE49-F238E27FC236}">
                <a16:creationId xmlns:a16="http://schemas.microsoft.com/office/drawing/2014/main" id="{6A79CCBF-C591-467B-A5D7-B81E1898DC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199" y="2061248"/>
            <a:ext cx="7199113" cy="3600000"/>
          </a:xfrm>
          <a:prstGeom prst="rect">
            <a:avLst/>
          </a:prstGeom>
        </p:spPr>
      </p:pic>
    </p:spTree>
    <p:extLst>
      <p:ext uri="{BB962C8B-B14F-4D97-AF65-F5344CB8AC3E}">
        <p14:creationId xmlns:p14="http://schemas.microsoft.com/office/powerpoint/2010/main" val="1842840325"/>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F2416569-2811-43F1-B194-88031A3098AD}" type="slidenum">
              <a:rPr lang="en-US" smtClean="0">
                <a:solidFill>
                  <a:prstClr val="black"/>
                </a:solidFill>
              </a:rPr>
              <a:pPr/>
              <a:t>92</a:t>
            </a:fld>
            <a:endParaRPr lang="en-US" dirty="0">
              <a:solidFill>
                <a:prstClr val="black"/>
              </a:solidFill>
            </a:endParaRPr>
          </a:p>
        </p:txBody>
      </p:sp>
      <p:sp>
        <p:nvSpPr>
          <p:cNvPr id="32" name="Título 1">
            <a:extLst>
              <a:ext uri="{FF2B5EF4-FFF2-40B4-BE49-F238E27FC236}">
                <a16:creationId xmlns:a16="http://schemas.microsoft.com/office/drawing/2014/main" id="{C1207A6D-C03A-421E-92B8-0A09AC7F8CE3}"/>
              </a:ext>
            </a:extLst>
          </p:cNvPr>
          <p:cNvSpPr txBox="1">
            <a:spLocks/>
          </p:cNvSpPr>
          <p:nvPr/>
        </p:nvSpPr>
        <p:spPr>
          <a:xfrm>
            <a:off x="457200" y="457200"/>
            <a:ext cx="8229600" cy="648072"/>
          </a:xfrm>
          <a:prstGeom prst="rect">
            <a:avLst/>
          </a:prstGeom>
        </p:spPr>
        <p:txBody>
          <a:bodyPr>
            <a:noAutofit/>
          </a:bodyPr>
          <a:lstStyle>
            <a:lvl1pPr algn="ctr" defTabSz="914400" rtl="0" eaLnBrk="1" latinLnBrk="0" hangingPunct="1">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US" sz="4062" b="0" dirty="0">
                <a:solidFill>
                  <a:schemeClr val="bg1">
                    <a:lumMod val="75000"/>
                  </a:schemeClr>
                </a:solidFill>
                <a:latin typeface="+mj-lt"/>
                <a:cs typeface="Calibri" panose="020F0502020204030204" pitchFamily="34" charset="0"/>
              </a:rPr>
              <a:t>Parameters Identification for PMSM</a:t>
            </a:r>
          </a:p>
        </p:txBody>
      </p:sp>
      <p:sp>
        <p:nvSpPr>
          <p:cNvPr id="33" name="Rectangle 32">
            <a:extLst>
              <a:ext uri="{FF2B5EF4-FFF2-40B4-BE49-F238E27FC236}">
                <a16:creationId xmlns:a16="http://schemas.microsoft.com/office/drawing/2014/main" id="{8C94FCB7-A824-4D36-8BAA-7B1FC5EF9F2C}"/>
              </a:ext>
            </a:extLst>
          </p:cNvPr>
          <p:cNvSpPr/>
          <p:nvPr/>
        </p:nvSpPr>
        <p:spPr>
          <a:xfrm>
            <a:off x="224956" y="1196752"/>
            <a:ext cx="8229600" cy="400110"/>
          </a:xfrm>
          <a:prstGeom prst="rect">
            <a:avLst/>
          </a:prstGeom>
        </p:spPr>
        <p:txBody>
          <a:bodyPr wrap="square">
            <a:spAutoFit/>
          </a:bodyPr>
          <a:lstStyle/>
          <a:p>
            <a:r>
              <a:rPr lang="en-US" sz="2000" b="1" dirty="0">
                <a:latin typeface="+mj-lt"/>
                <a:cs typeface="Calibri" panose="020F0502020204030204" pitchFamily="34" charset="0"/>
              </a:rPr>
              <a:t>PMSM </a:t>
            </a:r>
            <a:r>
              <a:rPr lang="en-US" sz="2000" b="1" dirty="0" err="1">
                <a:latin typeface="+mj-lt"/>
                <a:cs typeface="Calibri" panose="020F0502020204030204" pitchFamily="34" charset="0"/>
              </a:rPr>
              <a:t>Autotunning</a:t>
            </a:r>
            <a:r>
              <a:rPr lang="en-US" sz="2000" b="1" dirty="0">
                <a:latin typeface="+mj-lt"/>
                <a:cs typeface="Calibri" panose="020F0502020204030204" pitchFamily="34" charset="0"/>
              </a:rPr>
              <a:t> – Sinusoidal Reference</a:t>
            </a:r>
          </a:p>
        </p:txBody>
      </p:sp>
      <p:sp>
        <p:nvSpPr>
          <p:cNvPr id="6" name="Marcador de pie de página 5">
            <a:extLst>
              <a:ext uri="{FF2B5EF4-FFF2-40B4-BE49-F238E27FC236}">
                <a16:creationId xmlns:a16="http://schemas.microsoft.com/office/drawing/2014/main" id="{4FF4F246-1198-4699-B002-380152E78F41}"/>
              </a:ext>
            </a:extLst>
          </p:cNvPr>
          <p:cNvSpPr>
            <a:spLocks noGrp="1"/>
          </p:cNvSpPr>
          <p:nvPr>
            <p:ph type="ftr" sz="quarter" idx="11"/>
          </p:nvPr>
        </p:nvSpPr>
        <p:spPr/>
        <p:txBody>
          <a:bodyPr/>
          <a:lstStyle/>
          <a:p>
            <a:r>
              <a:rPr lang="ca-ES"/>
              <a:t>PMSM motor control</a:t>
            </a:r>
          </a:p>
        </p:txBody>
      </p:sp>
      <p:pic>
        <p:nvPicPr>
          <p:cNvPr id="5" name="Imatge 4">
            <a:extLst>
              <a:ext uri="{FF2B5EF4-FFF2-40B4-BE49-F238E27FC236}">
                <a16:creationId xmlns:a16="http://schemas.microsoft.com/office/drawing/2014/main" id="{2E5215FB-8C18-43E6-82F6-7D77C489B4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199" y="2061248"/>
            <a:ext cx="7199113" cy="3600000"/>
          </a:xfrm>
          <a:prstGeom prst="rect">
            <a:avLst/>
          </a:prstGeom>
        </p:spPr>
      </p:pic>
    </p:spTree>
    <p:extLst>
      <p:ext uri="{BB962C8B-B14F-4D97-AF65-F5344CB8AC3E}">
        <p14:creationId xmlns:p14="http://schemas.microsoft.com/office/powerpoint/2010/main" val="46801026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F2416569-2811-43F1-B194-88031A3098AD}" type="slidenum">
              <a:rPr lang="en-US" smtClean="0">
                <a:solidFill>
                  <a:prstClr val="black"/>
                </a:solidFill>
              </a:rPr>
              <a:pPr/>
              <a:t>93</a:t>
            </a:fld>
            <a:endParaRPr lang="en-US" dirty="0">
              <a:solidFill>
                <a:prstClr val="black"/>
              </a:solidFill>
            </a:endParaRPr>
          </a:p>
        </p:txBody>
      </p:sp>
      <p:sp>
        <p:nvSpPr>
          <p:cNvPr id="32" name="Título 1">
            <a:extLst>
              <a:ext uri="{FF2B5EF4-FFF2-40B4-BE49-F238E27FC236}">
                <a16:creationId xmlns:a16="http://schemas.microsoft.com/office/drawing/2014/main" id="{C1207A6D-C03A-421E-92B8-0A09AC7F8CE3}"/>
              </a:ext>
            </a:extLst>
          </p:cNvPr>
          <p:cNvSpPr txBox="1">
            <a:spLocks/>
          </p:cNvSpPr>
          <p:nvPr/>
        </p:nvSpPr>
        <p:spPr>
          <a:xfrm>
            <a:off x="457200" y="457200"/>
            <a:ext cx="8229600" cy="648072"/>
          </a:xfrm>
          <a:prstGeom prst="rect">
            <a:avLst/>
          </a:prstGeom>
        </p:spPr>
        <p:txBody>
          <a:bodyPr>
            <a:noAutofit/>
          </a:bodyPr>
          <a:lstStyle>
            <a:lvl1pPr algn="ctr" defTabSz="914400" rtl="0" eaLnBrk="1" latinLnBrk="0" hangingPunct="1">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US" sz="4062" b="0" dirty="0">
                <a:solidFill>
                  <a:schemeClr val="bg1">
                    <a:lumMod val="75000"/>
                  </a:schemeClr>
                </a:solidFill>
                <a:latin typeface="+mj-lt"/>
                <a:cs typeface="Calibri" panose="020F0502020204030204" pitchFamily="34" charset="0"/>
              </a:rPr>
              <a:t>Parameters Identification for PMSM</a:t>
            </a:r>
          </a:p>
        </p:txBody>
      </p:sp>
      <p:sp>
        <p:nvSpPr>
          <p:cNvPr id="33" name="Rectangle 32">
            <a:extLst>
              <a:ext uri="{FF2B5EF4-FFF2-40B4-BE49-F238E27FC236}">
                <a16:creationId xmlns:a16="http://schemas.microsoft.com/office/drawing/2014/main" id="{8C94FCB7-A824-4D36-8BAA-7B1FC5EF9F2C}"/>
              </a:ext>
            </a:extLst>
          </p:cNvPr>
          <p:cNvSpPr/>
          <p:nvPr/>
        </p:nvSpPr>
        <p:spPr>
          <a:xfrm>
            <a:off x="224956" y="1196752"/>
            <a:ext cx="8229600" cy="400110"/>
          </a:xfrm>
          <a:prstGeom prst="rect">
            <a:avLst/>
          </a:prstGeom>
        </p:spPr>
        <p:txBody>
          <a:bodyPr wrap="square">
            <a:spAutoFit/>
          </a:bodyPr>
          <a:lstStyle/>
          <a:p>
            <a:r>
              <a:rPr lang="en-US" sz="2000" b="1" dirty="0">
                <a:latin typeface="+mj-lt"/>
                <a:cs typeface="Calibri" panose="020F0502020204030204" pitchFamily="34" charset="0"/>
              </a:rPr>
              <a:t>PMSM </a:t>
            </a:r>
            <a:r>
              <a:rPr lang="en-US" sz="2000" b="1" dirty="0" err="1">
                <a:latin typeface="+mj-lt"/>
                <a:cs typeface="Calibri" panose="020F0502020204030204" pitchFamily="34" charset="0"/>
              </a:rPr>
              <a:t>Autotunning</a:t>
            </a:r>
            <a:r>
              <a:rPr lang="en-US" sz="2000" b="1" dirty="0">
                <a:latin typeface="+mj-lt"/>
                <a:cs typeface="Calibri" panose="020F0502020204030204" pitchFamily="34" charset="0"/>
              </a:rPr>
              <a:t> – Current Closed Loop</a:t>
            </a:r>
          </a:p>
        </p:txBody>
      </p:sp>
      <p:sp>
        <p:nvSpPr>
          <p:cNvPr id="6" name="Marcador de pie de página 5">
            <a:extLst>
              <a:ext uri="{FF2B5EF4-FFF2-40B4-BE49-F238E27FC236}">
                <a16:creationId xmlns:a16="http://schemas.microsoft.com/office/drawing/2014/main" id="{4FF4F246-1198-4699-B002-380152E78F41}"/>
              </a:ext>
            </a:extLst>
          </p:cNvPr>
          <p:cNvSpPr>
            <a:spLocks noGrp="1"/>
          </p:cNvSpPr>
          <p:nvPr>
            <p:ph type="ftr" sz="quarter" idx="11"/>
          </p:nvPr>
        </p:nvSpPr>
        <p:spPr/>
        <p:txBody>
          <a:bodyPr/>
          <a:lstStyle/>
          <a:p>
            <a:r>
              <a:rPr lang="ca-ES"/>
              <a:t>PMSM motor control</a:t>
            </a:r>
          </a:p>
        </p:txBody>
      </p:sp>
      <p:pic>
        <p:nvPicPr>
          <p:cNvPr id="5" name="Imatge 4">
            <a:extLst>
              <a:ext uri="{FF2B5EF4-FFF2-40B4-BE49-F238E27FC236}">
                <a16:creationId xmlns:a16="http://schemas.microsoft.com/office/drawing/2014/main" id="{63BB508C-B04C-431F-BFC8-B68F8C5D99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443" y="2048548"/>
            <a:ext cx="7199113" cy="3600000"/>
          </a:xfrm>
          <a:prstGeom prst="rect">
            <a:avLst/>
          </a:prstGeom>
        </p:spPr>
      </p:pic>
    </p:spTree>
    <p:extLst>
      <p:ext uri="{BB962C8B-B14F-4D97-AF65-F5344CB8AC3E}">
        <p14:creationId xmlns:p14="http://schemas.microsoft.com/office/powerpoint/2010/main" val="2600391024"/>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F2416569-2811-43F1-B194-88031A3098AD}" type="slidenum">
              <a:rPr lang="en-US" smtClean="0">
                <a:solidFill>
                  <a:prstClr val="black"/>
                </a:solidFill>
              </a:rPr>
              <a:pPr/>
              <a:t>94</a:t>
            </a:fld>
            <a:endParaRPr lang="en-US" dirty="0">
              <a:solidFill>
                <a:prstClr val="black"/>
              </a:solidFill>
            </a:endParaRPr>
          </a:p>
        </p:txBody>
      </p:sp>
      <p:sp>
        <p:nvSpPr>
          <p:cNvPr id="32" name="Título 1">
            <a:extLst>
              <a:ext uri="{FF2B5EF4-FFF2-40B4-BE49-F238E27FC236}">
                <a16:creationId xmlns:a16="http://schemas.microsoft.com/office/drawing/2014/main" id="{C1207A6D-C03A-421E-92B8-0A09AC7F8CE3}"/>
              </a:ext>
            </a:extLst>
          </p:cNvPr>
          <p:cNvSpPr txBox="1">
            <a:spLocks/>
          </p:cNvSpPr>
          <p:nvPr/>
        </p:nvSpPr>
        <p:spPr>
          <a:xfrm>
            <a:off x="457200" y="457200"/>
            <a:ext cx="8229600" cy="648072"/>
          </a:xfrm>
          <a:prstGeom prst="rect">
            <a:avLst/>
          </a:prstGeom>
        </p:spPr>
        <p:txBody>
          <a:bodyPr>
            <a:noAutofit/>
          </a:bodyPr>
          <a:lstStyle>
            <a:lvl1pPr algn="ctr" defTabSz="914400" rtl="0" eaLnBrk="1" latinLnBrk="0" hangingPunct="1">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US" sz="4062" b="0" dirty="0">
                <a:solidFill>
                  <a:schemeClr val="bg1">
                    <a:lumMod val="75000"/>
                  </a:schemeClr>
                </a:solidFill>
                <a:latin typeface="+mj-lt"/>
                <a:cs typeface="Calibri" panose="020F0502020204030204" pitchFamily="34" charset="0"/>
              </a:rPr>
              <a:t>Parameters Identification for PMSM</a:t>
            </a:r>
          </a:p>
        </p:txBody>
      </p:sp>
      <p:sp>
        <p:nvSpPr>
          <p:cNvPr id="33" name="Rectangle 32">
            <a:extLst>
              <a:ext uri="{FF2B5EF4-FFF2-40B4-BE49-F238E27FC236}">
                <a16:creationId xmlns:a16="http://schemas.microsoft.com/office/drawing/2014/main" id="{8C94FCB7-A824-4D36-8BAA-7B1FC5EF9F2C}"/>
              </a:ext>
            </a:extLst>
          </p:cNvPr>
          <p:cNvSpPr/>
          <p:nvPr/>
        </p:nvSpPr>
        <p:spPr>
          <a:xfrm>
            <a:off x="224956" y="1196752"/>
            <a:ext cx="8229600" cy="400110"/>
          </a:xfrm>
          <a:prstGeom prst="rect">
            <a:avLst/>
          </a:prstGeom>
        </p:spPr>
        <p:txBody>
          <a:bodyPr wrap="square">
            <a:spAutoFit/>
          </a:bodyPr>
          <a:lstStyle/>
          <a:p>
            <a:r>
              <a:rPr lang="en-US" sz="2000" b="1" dirty="0">
                <a:latin typeface="+mj-lt"/>
                <a:cs typeface="Calibri" panose="020F0502020204030204" pitchFamily="34" charset="0"/>
              </a:rPr>
              <a:t>PMSM </a:t>
            </a:r>
            <a:r>
              <a:rPr lang="en-US" sz="2000" b="1" dirty="0" err="1">
                <a:latin typeface="+mj-lt"/>
                <a:cs typeface="Calibri" panose="020F0502020204030204" pitchFamily="34" charset="0"/>
              </a:rPr>
              <a:t>Autotunning</a:t>
            </a:r>
            <a:r>
              <a:rPr lang="en-US" sz="2000" b="1" dirty="0">
                <a:latin typeface="+mj-lt"/>
                <a:cs typeface="Calibri" panose="020F0502020204030204" pitchFamily="34" charset="0"/>
              </a:rPr>
              <a:t> </a:t>
            </a:r>
          </a:p>
        </p:txBody>
      </p:sp>
      <p:sp>
        <p:nvSpPr>
          <p:cNvPr id="6" name="Marcador de pie de página 5">
            <a:extLst>
              <a:ext uri="{FF2B5EF4-FFF2-40B4-BE49-F238E27FC236}">
                <a16:creationId xmlns:a16="http://schemas.microsoft.com/office/drawing/2014/main" id="{4FF4F246-1198-4699-B002-380152E78F41}"/>
              </a:ext>
            </a:extLst>
          </p:cNvPr>
          <p:cNvSpPr>
            <a:spLocks noGrp="1"/>
          </p:cNvSpPr>
          <p:nvPr>
            <p:ph type="ftr" sz="quarter" idx="11"/>
          </p:nvPr>
        </p:nvSpPr>
        <p:spPr/>
        <p:txBody>
          <a:bodyPr/>
          <a:lstStyle/>
          <a:p>
            <a:r>
              <a:rPr lang="ca-ES"/>
              <a:t>PMSM motor control</a:t>
            </a:r>
          </a:p>
        </p:txBody>
      </p:sp>
      <p:pic>
        <p:nvPicPr>
          <p:cNvPr id="4" name="Imatge 3">
            <a:extLst>
              <a:ext uri="{FF2B5EF4-FFF2-40B4-BE49-F238E27FC236}">
                <a16:creationId xmlns:a16="http://schemas.microsoft.com/office/drawing/2014/main" id="{16E74A2F-F981-46BE-B4E8-4C72F2B29B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443" y="2061248"/>
            <a:ext cx="7199113" cy="3600000"/>
          </a:xfrm>
          <a:prstGeom prst="rect">
            <a:avLst/>
          </a:prstGeom>
        </p:spPr>
      </p:pic>
    </p:spTree>
    <p:extLst>
      <p:ext uri="{BB962C8B-B14F-4D97-AF65-F5344CB8AC3E}">
        <p14:creationId xmlns:p14="http://schemas.microsoft.com/office/powerpoint/2010/main" val="209010120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467024-C258-4AD8-8A9A-67AD58FA5699}"/>
              </a:ext>
            </a:extLst>
          </p:cNvPr>
          <p:cNvSpPr>
            <a:spLocks noGrp="1"/>
          </p:cNvSpPr>
          <p:nvPr>
            <p:ph type="title"/>
          </p:nvPr>
        </p:nvSpPr>
        <p:spPr/>
        <p:txBody>
          <a:bodyPr/>
          <a:lstStyle/>
          <a:p>
            <a:r>
              <a:rPr lang="en-GB" noProof="0" dirty="0"/>
              <a:t>Digital control for power electronics</a:t>
            </a:r>
          </a:p>
        </p:txBody>
      </p:sp>
      <p:sp>
        <p:nvSpPr>
          <p:cNvPr id="3" name="Marcador de texto 2">
            <a:extLst>
              <a:ext uri="{FF2B5EF4-FFF2-40B4-BE49-F238E27FC236}">
                <a16:creationId xmlns:a16="http://schemas.microsoft.com/office/drawing/2014/main" id="{D5FCA134-5ABC-42A0-B4D0-707CCA67DB1C}"/>
              </a:ext>
            </a:extLst>
          </p:cNvPr>
          <p:cNvSpPr>
            <a:spLocks noGrp="1"/>
          </p:cNvSpPr>
          <p:nvPr>
            <p:ph type="body" idx="1"/>
          </p:nvPr>
        </p:nvSpPr>
        <p:spPr/>
        <p:txBody>
          <a:bodyPr/>
          <a:lstStyle/>
          <a:p>
            <a:endParaRPr lang="es-ES"/>
          </a:p>
        </p:txBody>
      </p:sp>
    </p:spTree>
    <p:extLst>
      <p:ext uri="{BB962C8B-B14F-4D97-AF65-F5344CB8AC3E}">
        <p14:creationId xmlns:p14="http://schemas.microsoft.com/office/powerpoint/2010/main" val="2898545314"/>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FE3F7E-3A64-4B2C-AA3A-3BC78438A418}"/>
              </a:ext>
            </a:extLst>
          </p:cNvPr>
          <p:cNvSpPr>
            <a:spLocks noGrp="1"/>
          </p:cNvSpPr>
          <p:nvPr>
            <p:ph type="title"/>
          </p:nvPr>
        </p:nvSpPr>
        <p:spPr/>
        <p:txBody>
          <a:bodyPr>
            <a:normAutofit fontScale="90000"/>
          </a:bodyPr>
          <a:lstStyle/>
          <a:p>
            <a:r>
              <a:rPr lang="en-GB" noProof="0" dirty="0"/>
              <a:t>Objective: current or control voltage</a:t>
            </a:r>
          </a:p>
        </p:txBody>
      </p:sp>
      <p:sp>
        <p:nvSpPr>
          <p:cNvPr id="3" name="Marcador de contenido 2">
            <a:extLst>
              <a:ext uri="{FF2B5EF4-FFF2-40B4-BE49-F238E27FC236}">
                <a16:creationId xmlns:a16="http://schemas.microsoft.com/office/drawing/2014/main" id="{2CA460E1-854B-4B5C-B18D-B9D857BE2104}"/>
              </a:ext>
            </a:extLst>
          </p:cNvPr>
          <p:cNvSpPr>
            <a:spLocks noGrp="1"/>
          </p:cNvSpPr>
          <p:nvPr>
            <p:ph idx="1"/>
          </p:nvPr>
        </p:nvSpPr>
        <p:spPr>
          <a:xfrm>
            <a:off x="457200" y="1600201"/>
            <a:ext cx="3826768" cy="2332856"/>
          </a:xfrm>
        </p:spPr>
        <p:txBody>
          <a:bodyPr/>
          <a:lstStyle/>
          <a:p>
            <a:r>
              <a:rPr lang="en-GB" noProof="0" dirty="0"/>
              <a:t>Current control I</a:t>
            </a:r>
            <a:r>
              <a:rPr lang="en-GB" baseline="-25000" noProof="0" dirty="0"/>
              <a:t>o</a:t>
            </a:r>
            <a:r>
              <a:rPr lang="en-GB" noProof="0" dirty="0"/>
              <a:t> by modifying V</a:t>
            </a:r>
            <a:r>
              <a:rPr lang="en-GB" baseline="-25000" noProof="0" dirty="0"/>
              <a:t>OC</a:t>
            </a:r>
          </a:p>
          <a:p>
            <a:r>
              <a:rPr lang="en-GB" noProof="0" dirty="0"/>
              <a:t>V</a:t>
            </a:r>
            <a:r>
              <a:rPr lang="en-GB" baseline="-25000" noProof="0" dirty="0"/>
              <a:t>OC</a:t>
            </a:r>
            <a:r>
              <a:rPr lang="en-GB" noProof="0" dirty="0"/>
              <a:t> square wave</a:t>
            </a:r>
          </a:p>
          <a:p>
            <a:r>
              <a:rPr lang="en-GB" noProof="0" dirty="0"/>
              <a:t>Average value</a:t>
            </a:r>
          </a:p>
        </p:txBody>
      </p:sp>
      <p:sp>
        <p:nvSpPr>
          <p:cNvPr id="5" name="Marcador de número de diapositiva 4">
            <a:extLst>
              <a:ext uri="{FF2B5EF4-FFF2-40B4-BE49-F238E27FC236}">
                <a16:creationId xmlns:a16="http://schemas.microsoft.com/office/drawing/2014/main" id="{2BFBA673-0ED8-433F-BEFF-EAEDA2D91915}"/>
              </a:ext>
            </a:extLst>
          </p:cNvPr>
          <p:cNvSpPr>
            <a:spLocks noGrp="1"/>
          </p:cNvSpPr>
          <p:nvPr>
            <p:ph type="sldNum" sz="quarter" idx="12"/>
          </p:nvPr>
        </p:nvSpPr>
        <p:spPr/>
        <p:txBody>
          <a:bodyPr/>
          <a:lstStyle/>
          <a:p>
            <a:fld id="{3AA00023-8C8E-42EC-844B-54C6AA0970B6}" type="slidenum">
              <a:rPr lang="ca-ES" smtClean="0"/>
              <a:t>96</a:t>
            </a:fld>
            <a:endParaRPr lang="ca-ES"/>
          </a:p>
        </p:txBody>
      </p:sp>
      <p:pic>
        <p:nvPicPr>
          <p:cNvPr id="6" name="Imagen 5">
            <a:extLst>
              <a:ext uri="{FF2B5EF4-FFF2-40B4-BE49-F238E27FC236}">
                <a16:creationId xmlns:a16="http://schemas.microsoft.com/office/drawing/2014/main" id="{C019B733-66C9-4668-9205-9C6CE0C451C0}"/>
              </a:ext>
            </a:extLst>
          </p:cNvPr>
          <p:cNvPicPr>
            <a:picLocks noChangeAspect="1"/>
          </p:cNvPicPr>
          <p:nvPr/>
        </p:nvPicPr>
        <p:blipFill>
          <a:blip r:embed="rId2"/>
          <a:stretch>
            <a:fillRect/>
          </a:stretch>
        </p:blipFill>
        <p:spPr>
          <a:xfrm>
            <a:off x="385768" y="3853465"/>
            <a:ext cx="2895601" cy="2427018"/>
          </a:xfrm>
          <a:prstGeom prst="rect">
            <a:avLst/>
          </a:prstGeom>
        </p:spPr>
      </p:pic>
      <p:pic>
        <p:nvPicPr>
          <p:cNvPr id="7" name="Imagen 6">
            <a:extLst>
              <a:ext uri="{FF2B5EF4-FFF2-40B4-BE49-F238E27FC236}">
                <a16:creationId xmlns:a16="http://schemas.microsoft.com/office/drawing/2014/main" id="{BE7DB7D6-2F12-4929-A094-8409284EDED6}"/>
              </a:ext>
            </a:extLst>
          </p:cNvPr>
          <p:cNvPicPr>
            <a:picLocks noChangeAspect="1"/>
          </p:cNvPicPr>
          <p:nvPr/>
        </p:nvPicPr>
        <p:blipFill>
          <a:blip r:embed="rId3"/>
          <a:stretch>
            <a:fillRect/>
          </a:stretch>
        </p:blipFill>
        <p:spPr>
          <a:xfrm>
            <a:off x="5041032" y="1196752"/>
            <a:ext cx="3024336" cy="3549821"/>
          </a:xfrm>
          <a:prstGeom prst="rect">
            <a:avLst/>
          </a:prstGeom>
        </p:spPr>
      </p:pic>
      <p:pic>
        <p:nvPicPr>
          <p:cNvPr id="8" name="Imagen 7">
            <a:extLst>
              <a:ext uri="{FF2B5EF4-FFF2-40B4-BE49-F238E27FC236}">
                <a16:creationId xmlns:a16="http://schemas.microsoft.com/office/drawing/2014/main" id="{59823A3A-F523-49AA-B900-F1D6346D5BAB}"/>
              </a:ext>
            </a:extLst>
          </p:cNvPr>
          <p:cNvPicPr>
            <a:picLocks noChangeAspect="1"/>
          </p:cNvPicPr>
          <p:nvPr/>
        </p:nvPicPr>
        <p:blipFill>
          <a:blip r:embed="rId4"/>
          <a:stretch>
            <a:fillRect/>
          </a:stretch>
        </p:blipFill>
        <p:spPr>
          <a:xfrm>
            <a:off x="6466614" y="5056891"/>
            <a:ext cx="2306772" cy="1223592"/>
          </a:xfrm>
          <a:prstGeom prst="rect">
            <a:avLst/>
          </a:prstGeom>
        </p:spPr>
      </p:pic>
      <p:pic>
        <p:nvPicPr>
          <p:cNvPr id="9" name="Imagen 8">
            <a:extLst>
              <a:ext uri="{FF2B5EF4-FFF2-40B4-BE49-F238E27FC236}">
                <a16:creationId xmlns:a16="http://schemas.microsoft.com/office/drawing/2014/main" id="{7E0E7DF7-6179-4365-866B-3E65C3FF12FA}"/>
              </a:ext>
            </a:extLst>
          </p:cNvPr>
          <p:cNvPicPr>
            <a:picLocks noChangeAspect="1"/>
          </p:cNvPicPr>
          <p:nvPr/>
        </p:nvPicPr>
        <p:blipFill>
          <a:blip r:embed="rId5"/>
          <a:stretch>
            <a:fillRect/>
          </a:stretch>
        </p:blipFill>
        <p:spPr>
          <a:xfrm>
            <a:off x="3249181" y="4938642"/>
            <a:ext cx="2785475" cy="731950"/>
          </a:xfrm>
          <a:prstGeom prst="rect">
            <a:avLst/>
          </a:prstGeom>
        </p:spPr>
      </p:pic>
      <p:sp>
        <p:nvSpPr>
          <p:cNvPr id="4" name="Marcador de pie de página 3">
            <a:extLst>
              <a:ext uri="{FF2B5EF4-FFF2-40B4-BE49-F238E27FC236}">
                <a16:creationId xmlns:a16="http://schemas.microsoft.com/office/drawing/2014/main" id="{1E3C97C5-20BA-4019-BBE6-4F1A296C8370}"/>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3679183642"/>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1334DC-21E9-481F-B1FE-133EE52140CC}"/>
              </a:ext>
            </a:extLst>
          </p:cNvPr>
          <p:cNvSpPr>
            <a:spLocks noGrp="1"/>
          </p:cNvSpPr>
          <p:nvPr>
            <p:ph type="title"/>
          </p:nvPr>
        </p:nvSpPr>
        <p:spPr/>
        <p:txBody>
          <a:bodyPr/>
          <a:lstStyle/>
          <a:p>
            <a:r>
              <a:rPr lang="en-GB" noProof="0" dirty="0"/>
              <a:t>Output forms</a:t>
            </a:r>
          </a:p>
        </p:txBody>
      </p:sp>
      <p:pic>
        <p:nvPicPr>
          <p:cNvPr id="6" name="Marcador de contenido 5">
            <a:extLst>
              <a:ext uri="{FF2B5EF4-FFF2-40B4-BE49-F238E27FC236}">
                <a16:creationId xmlns:a16="http://schemas.microsoft.com/office/drawing/2014/main" id="{AF24A963-C44E-4537-994B-3B9F694E80E3}"/>
              </a:ext>
            </a:extLst>
          </p:cNvPr>
          <p:cNvPicPr>
            <a:picLocks noGrp="1" noChangeAspect="1"/>
          </p:cNvPicPr>
          <p:nvPr>
            <p:ph idx="1"/>
          </p:nvPr>
        </p:nvPicPr>
        <p:blipFill>
          <a:blip r:embed="rId2"/>
          <a:stretch>
            <a:fillRect/>
          </a:stretch>
        </p:blipFill>
        <p:spPr>
          <a:xfrm>
            <a:off x="667248" y="1600200"/>
            <a:ext cx="7809504" cy="4525963"/>
          </a:xfrm>
          <a:prstGeom prst="rect">
            <a:avLst/>
          </a:prstGeom>
        </p:spPr>
      </p:pic>
      <p:sp>
        <p:nvSpPr>
          <p:cNvPr id="5" name="Marcador de número de diapositiva 4">
            <a:extLst>
              <a:ext uri="{FF2B5EF4-FFF2-40B4-BE49-F238E27FC236}">
                <a16:creationId xmlns:a16="http://schemas.microsoft.com/office/drawing/2014/main" id="{07B33A46-D0E8-4E7C-B049-C17ABBE6D6CA}"/>
              </a:ext>
            </a:extLst>
          </p:cNvPr>
          <p:cNvSpPr>
            <a:spLocks noGrp="1"/>
          </p:cNvSpPr>
          <p:nvPr>
            <p:ph type="sldNum" sz="quarter" idx="12"/>
          </p:nvPr>
        </p:nvSpPr>
        <p:spPr/>
        <p:txBody>
          <a:bodyPr/>
          <a:lstStyle/>
          <a:p>
            <a:fld id="{3AA00023-8C8E-42EC-844B-54C6AA0970B6}" type="slidenum">
              <a:rPr lang="ca-ES" smtClean="0"/>
              <a:t>97</a:t>
            </a:fld>
            <a:endParaRPr lang="ca-ES"/>
          </a:p>
        </p:txBody>
      </p:sp>
      <p:sp>
        <p:nvSpPr>
          <p:cNvPr id="3" name="Marcador de pie de página 2">
            <a:extLst>
              <a:ext uri="{FF2B5EF4-FFF2-40B4-BE49-F238E27FC236}">
                <a16:creationId xmlns:a16="http://schemas.microsoft.com/office/drawing/2014/main" id="{D2A6AF4B-3D17-4886-A7E4-1344699AA0C6}"/>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49203212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906FA4-C560-4CBA-9D9B-3D52AC659E22}"/>
              </a:ext>
            </a:extLst>
          </p:cNvPr>
          <p:cNvSpPr>
            <a:spLocks noGrp="1"/>
          </p:cNvSpPr>
          <p:nvPr>
            <p:ph type="title"/>
          </p:nvPr>
        </p:nvSpPr>
        <p:spPr/>
        <p:txBody>
          <a:bodyPr/>
          <a:lstStyle/>
          <a:p>
            <a:r>
              <a:rPr lang="en-GB" noProof="0" dirty="0"/>
              <a:t>Digital and discrete control</a:t>
            </a:r>
          </a:p>
        </p:txBody>
      </p:sp>
      <p:pic>
        <p:nvPicPr>
          <p:cNvPr id="6" name="Marcador de contenido 5">
            <a:extLst>
              <a:ext uri="{FF2B5EF4-FFF2-40B4-BE49-F238E27FC236}">
                <a16:creationId xmlns:a16="http://schemas.microsoft.com/office/drawing/2014/main" id="{183DF190-76DC-4E1D-9909-DC0E4539A483}"/>
              </a:ext>
            </a:extLst>
          </p:cNvPr>
          <p:cNvPicPr>
            <a:picLocks noGrp="1" noChangeAspect="1"/>
          </p:cNvPicPr>
          <p:nvPr>
            <p:ph idx="1"/>
          </p:nvPr>
        </p:nvPicPr>
        <p:blipFill>
          <a:blip r:embed="rId2"/>
          <a:stretch>
            <a:fillRect/>
          </a:stretch>
        </p:blipFill>
        <p:spPr>
          <a:xfrm>
            <a:off x="1394682" y="1600200"/>
            <a:ext cx="6354635" cy="4525963"/>
          </a:xfrm>
          <a:prstGeom prst="rect">
            <a:avLst/>
          </a:prstGeom>
        </p:spPr>
      </p:pic>
      <p:sp>
        <p:nvSpPr>
          <p:cNvPr id="5" name="Marcador de número de diapositiva 4">
            <a:extLst>
              <a:ext uri="{FF2B5EF4-FFF2-40B4-BE49-F238E27FC236}">
                <a16:creationId xmlns:a16="http://schemas.microsoft.com/office/drawing/2014/main" id="{4B8815D4-9074-400F-83C5-9147C0D724D1}"/>
              </a:ext>
            </a:extLst>
          </p:cNvPr>
          <p:cNvSpPr>
            <a:spLocks noGrp="1"/>
          </p:cNvSpPr>
          <p:nvPr>
            <p:ph type="sldNum" sz="quarter" idx="12"/>
          </p:nvPr>
        </p:nvSpPr>
        <p:spPr/>
        <p:txBody>
          <a:bodyPr/>
          <a:lstStyle/>
          <a:p>
            <a:fld id="{3AA00023-8C8E-42EC-844B-54C6AA0970B6}" type="slidenum">
              <a:rPr lang="ca-ES" smtClean="0"/>
              <a:t>98</a:t>
            </a:fld>
            <a:endParaRPr lang="ca-ES"/>
          </a:p>
        </p:txBody>
      </p:sp>
      <p:sp>
        <p:nvSpPr>
          <p:cNvPr id="3" name="Marcador de pie de página 2">
            <a:extLst>
              <a:ext uri="{FF2B5EF4-FFF2-40B4-BE49-F238E27FC236}">
                <a16:creationId xmlns:a16="http://schemas.microsoft.com/office/drawing/2014/main" id="{822F0C14-4029-4EA3-B13A-56184B3EB031}"/>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212223275"/>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F24818-3A66-419A-A63B-DC2F31049B6F}"/>
              </a:ext>
            </a:extLst>
          </p:cNvPr>
          <p:cNvSpPr>
            <a:spLocks noGrp="1"/>
          </p:cNvSpPr>
          <p:nvPr>
            <p:ph type="title"/>
          </p:nvPr>
        </p:nvSpPr>
        <p:spPr/>
        <p:txBody>
          <a:bodyPr/>
          <a:lstStyle/>
          <a:p>
            <a:r>
              <a:rPr lang="en-GB" noProof="0" dirty="0"/>
              <a:t>Uniformly sampled PWM</a:t>
            </a:r>
          </a:p>
        </p:txBody>
      </p:sp>
      <p:pic>
        <p:nvPicPr>
          <p:cNvPr id="6" name="Marcador de contenido 5">
            <a:extLst>
              <a:ext uri="{FF2B5EF4-FFF2-40B4-BE49-F238E27FC236}">
                <a16:creationId xmlns:a16="http://schemas.microsoft.com/office/drawing/2014/main" id="{FCF8CE7B-5F91-4E6A-B1E8-ED08B47C24E6}"/>
              </a:ext>
            </a:extLst>
          </p:cNvPr>
          <p:cNvPicPr>
            <a:picLocks noGrp="1" noChangeAspect="1"/>
          </p:cNvPicPr>
          <p:nvPr>
            <p:ph idx="1"/>
          </p:nvPr>
        </p:nvPicPr>
        <p:blipFill>
          <a:blip r:embed="rId2"/>
          <a:stretch>
            <a:fillRect/>
          </a:stretch>
        </p:blipFill>
        <p:spPr>
          <a:xfrm>
            <a:off x="457200" y="1848369"/>
            <a:ext cx="8229600" cy="4029625"/>
          </a:xfrm>
          <a:prstGeom prst="rect">
            <a:avLst/>
          </a:prstGeom>
        </p:spPr>
      </p:pic>
      <p:sp>
        <p:nvSpPr>
          <p:cNvPr id="5" name="Marcador de número de diapositiva 4">
            <a:extLst>
              <a:ext uri="{FF2B5EF4-FFF2-40B4-BE49-F238E27FC236}">
                <a16:creationId xmlns:a16="http://schemas.microsoft.com/office/drawing/2014/main" id="{53E43BDB-EF25-413C-9D53-18D853027C2A}"/>
              </a:ext>
            </a:extLst>
          </p:cNvPr>
          <p:cNvSpPr>
            <a:spLocks noGrp="1"/>
          </p:cNvSpPr>
          <p:nvPr>
            <p:ph type="sldNum" sz="quarter" idx="12"/>
          </p:nvPr>
        </p:nvSpPr>
        <p:spPr/>
        <p:txBody>
          <a:bodyPr/>
          <a:lstStyle/>
          <a:p>
            <a:fld id="{3AA00023-8C8E-42EC-844B-54C6AA0970B6}" type="slidenum">
              <a:rPr lang="ca-ES" smtClean="0"/>
              <a:t>99</a:t>
            </a:fld>
            <a:endParaRPr lang="ca-ES"/>
          </a:p>
        </p:txBody>
      </p:sp>
      <p:sp>
        <p:nvSpPr>
          <p:cNvPr id="3" name="Marcador de pie de página 2">
            <a:extLst>
              <a:ext uri="{FF2B5EF4-FFF2-40B4-BE49-F238E27FC236}">
                <a16:creationId xmlns:a16="http://schemas.microsoft.com/office/drawing/2014/main" id="{314E3BA5-60CB-4C6F-A8ED-DEF43A9FFD61}"/>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1658452746"/>
      </p:ext>
    </p:extLst>
  </p:cSld>
  <p:clrMapOvr>
    <a:masterClrMapping/>
  </p:clrMapOvr>
  <p:transition/>
</p:sld>
</file>

<file path=ppt/theme/theme1.xml><?xml version="1.0" encoding="utf-8"?>
<a:theme xmlns:a="http://schemas.openxmlformats.org/drawingml/2006/main" name="Tema de l'Office">
  <a:themeElements>
    <a:clrScheme name="Oficin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cin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cin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2023_09_CursControlPMSM_ANJORVE" id="{752C7B17-CA61-4C52-A06D-BC6FD8F3B8B5}" vid="{2D296C55-5534-4A45-AEB9-2BB3AF51055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icin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9D792B01054F44C96D2C199F586321B" ma:contentTypeVersion="9" ma:contentTypeDescription="Crea un document nou" ma:contentTypeScope="" ma:versionID="1838f5fa96aae380c68ec2567e0baa0b">
  <xsd:schema xmlns:xsd="http://www.w3.org/2001/XMLSchema" xmlns:xs="http://www.w3.org/2001/XMLSchema" xmlns:p="http://schemas.microsoft.com/office/2006/metadata/properties" xmlns:ns3="ecdbce48-1dc4-45b4-a0d2-3b26e1c9c162" targetNamespace="http://schemas.microsoft.com/office/2006/metadata/properties" ma:root="true" ma:fieldsID="246773a36fcf4421ad7fccb45b620d0e" ns3:_="">
    <xsd:import namespace="ecdbce48-1dc4-45b4-a0d2-3b26e1c9c162"/>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GenerationTime" minOccurs="0"/>
                <xsd:element ref="ns3:MediaServiceEventHashCode" minOccurs="0"/>
                <xsd:element ref="ns3:MediaLengthInSecond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dbce48-1dc4-45b4-a0d2-3b26e1c9c16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dexed="true"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us de contingut"/>
        <xsd:element ref="dc:title" minOccurs="0" maxOccurs="1" ma:index="4" ma:displayName="Títo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D5C205C-03E2-4DE6-A229-D237F6F039C3}">
  <ds:schemaRefs>
    <ds:schemaRef ds:uri="http://schemas.microsoft.com/office/infopath/2007/PartnerControls"/>
    <ds:schemaRef ds:uri="http://schemas.openxmlformats.org/package/2006/metadata/core-properties"/>
    <ds:schemaRef ds:uri="http://schemas.microsoft.com/office/2006/metadata/properties"/>
    <ds:schemaRef ds:uri="http://schemas.microsoft.com/office/2006/documentManagement/types"/>
    <ds:schemaRef ds:uri="http://www.w3.org/XML/1998/namespace"/>
    <ds:schemaRef ds:uri="ecdbce48-1dc4-45b4-a0d2-3b26e1c9c162"/>
    <ds:schemaRef ds:uri="http://purl.org/dc/terms/"/>
    <ds:schemaRef ds:uri="http://purl.org/dc/dcmitype/"/>
    <ds:schemaRef ds:uri="http://purl.org/dc/elements/1.1/"/>
  </ds:schemaRefs>
</ds:datastoreItem>
</file>

<file path=customXml/itemProps2.xml><?xml version="1.0" encoding="utf-8"?>
<ds:datastoreItem xmlns:ds="http://schemas.openxmlformats.org/officeDocument/2006/customXml" ds:itemID="{5A56BA7D-C32E-4A7B-AFFF-CD5C575A06BC}">
  <ds:schemaRefs>
    <ds:schemaRef ds:uri="http://schemas.microsoft.com/sharepoint/v3/contenttype/forms"/>
  </ds:schemaRefs>
</ds:datastoreItem>
</file>

<file path=customXml/itemProps3.xml><?xml version="1.0" encoding="utf-8"?>
<ds:datastoreItem xmlns:ds="http://schemas.openxmlformats.org/officeDocument/2006/customXml" ds:itemID="{1999E9F2-A5B2-4441-8CBB-B472B2711C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cdbce48-1dc4-45b4-a0d2-3b26e1c9c16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3171</TotalTime>
  <Words>8641</Words>
  <Application>Microsoft Office PowerPoint</Application>
  <PresentationFormat>Presentació en pantalla (4:3)</PresentationFormat>
  <Paragraphs>1549</Paragraphs>
  <Slides>145</Slides>
  <Notes>43</Notes>
  <HiddenSlides>5</HiddenSlides>
  <MMClips>0</MMClips>
  <ScaleCrop>false</ScaleCrop>
  <HeadingPairs>
    <vt:vector size="8" baseType="variant">
      <vt:variant>
        <vt:lpstr>Tipus de lletra utilitzats</vt:lpstr>
      </vt:variant>
      <vt:variant>
        <vt:i4>8</vt:i4>
      </vt:variant>
      <vt:variant>
        <vt:lpstr>Tema</vt:lpstr>
      </vt:variant>
      <vt:variant>
        <vt:i4>1</vt:i4>
      </vt:variant>
      <vt:variant>
        <vt:lpstr>Servidors OLE incrustats</vt:lpstr>
      </vt:variant>
      <vt:variant>
        <vt:i4>1</vt:i4>
      </vt:variant>
      <vt:variant>
        <vt:lpstr>Títols de les diapositives</vt:lpstr>
      </vt:variant>
      <vt:variant>
        <vt:i4>145</vt:i4>
      </vt:variant>
    </vt:vector>
  </HeadingPairs>
  <TitlesOfParts>
    <vt:vector size="155" baseType="lpstr">
      <vt:lpstr>Arial</vt:lpstr>
      <vt:lpstr>Calibri</vt:lpstr>
      <vt:lpstr>Cambria Math</vt:lpstr>
      <vt:lpstr>Helvetica</vt:lpstr>
      <vt:lpstr>Impact</vt:lpstr>
      <vt:lpstr>Symbol</vt:lpstr>
      <vt:lpstr>Times New Roman</vt:lpstr>
      <vt:lpstr>Wingdings</vt:lpstr>
      <vt:lpstr>Tema de l'Office</vt:lpstr>
      <vt:lpstr>Ecuación</vt:lpstr>
      <vt:lpstr>Permanent Magnet Synchronous Motor control Part 2. PMSM</vt:lpstr>
      <vt:lpstr>Agenda</vt:lpstr>
      <vt:lpstr>Summary</vt:lpstr>
      <vt:lpstr>ELECTRICAL MODEL</vt:lpstr>
      <vt:lpstr>Electrical and Torque equations</vt:lpstr>
      <vt:lpstr>Electrical and Torque equations</vt:lpstr>
      <vt:lpstr>Electrical and Torque equations</vt:lpstr>
      <vt:lpstr>Presentació del PowerPoint</vt:lpstr>
      <vt:lpstr>Electrical and Torque equations</vt:lpstr>
      <vt:lpstr>Electrical and Torque equations</vt:lpstr>
      <vt:lpstr>Electrical and Torque equations</vt:lpstr>
      <vt:lpstr>Electrical and Torque equations</vt:lpstr>
      <vt:lpstr>Electrical and Torque equations</vt:lpstr>
      <vt:lpstr>Control Strategies at LBEF zone</vt:lpstr>
      <vt:lpstr>Control Strategies at LBEF zone</vt:lpstr>
      <vt:lpstr>Control Strategies at LBEF zone</vt:lpstr>
      <vt:lpstr>Control Strategies at LBEF zone</vt:lpstr>
      <vt:lpstr>Control Strategies at LBEF zone</vt:lpstr>
      <vt:lpstr>Control Strategies at LBEF zone</vt:lpstr>
      <vt:lpstr>Control Strategies at LBEF zone</vt:lpstr>
      <vt:lpstr>Control Strategies at LBEF zone</vt:lpstr>
      <vt:lpstr>Control Strategies at LBEF zone</vt:lpstr>
      <vt:lpstr>Control Strategies at LBEF zone</vt:lpstr>
      <vt:lpstr>Control Strategies at LBEF zone</vt:lpstr>
      <vt:lpstr>Control Strategies at FW zone</vt:lpstr>
      <vt:lpstr>Presentació del PowerPoint</vt:lpstr>
      <vt:lpstr>Presentació del PowerPoint</vt:lpstr>
      <vt:lpstr>Presentació del PowerPoint</vt:lpstr>
      <vt:lpstr>Presentació del PowerPoint</vt:lpstr>
      <vt:lpstr>Presentació del PowerPoint</vt:lpstr>
      <vt:lpstr>Presentació del PowerPoint</vt:lpstr>
      <vt:lpstr>Control Strategies at FW zone</vt:lpstr>
      <vt:lpstr>Control Strategies at FW zone</vt:lpstr>
      <vt:lpstr>Control Strategies at FW zone</vt:lpstr>
      <vt:lpstr>Control Strategies at FW zone</vt:lpstr>
      <vt:lpstr>Control Strategies at FW zone</vt:lpstr>
      <vt:lpstr>Control Strategies at FW zone</vt:lpstr>
      <vt:lpstr>Presentació del PowerPoint</vt:lpstr>
      <vt:lpstr>Presentació del PowerPoint</vt:lpstr>
      <vt:lpstr>Presentació del PowerPoint</vt:lpstr>
      <vt:lpstr>Trajectories for a SPMSM</vt:lpstr>
      <vt:lpstr>Trajectories for a SPMSM</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Trajectories for a SPMSM</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Digital control for power electronics</vt:lpstr>
      <vt:lpstr>Objective: current or control voltage</vt:lpstr>
      <vt:lpstr>Output forms</vt:lpstr>
      <vt:lpstr>Digital and discrete control</vt:lpstr>
      <vt:lpstr>Uniformly sampled PWM</vt:lpstr>
      <vt:lpstr>Single and double update PWM</vt:lpstr>
      <vt:lpstr> Linear control loop approach</vt:lpstr>
      <vt:lpstr>Digital current controller</vt:lpstr>
      <vt:lpstr>Synchronization between sampling and PWM</vt:lpstr>
      <vt:lpstr>Aliasing</vt:lpstr>
      <vt:lpstr>Quantization and sample and hold errors</vt:lpstr>
      <vt:lpstr>Limit cycle</vt:lpstr>
      <vt:lpstr>Discretization of the PI controller</vt:lpstr>
      <vt:lpstr>Discrete Integral</vt:lpstr>
      <vt:lpstr>Discretization of the PI controller</vt:lpstr>
      <vt:lpstr>Backward vs Trapezoidal</vt:lpstr>
      <vt:lpstr>Digital current controller with PI regulator</vt:lpstr>
      <vt:lpstr>Digital current controller with PI regulator</vt:lpstr>
      <vt:lpstr>IMPLEMENTATION IN A MICROCONTROLLER</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CD6 course  Control FOC PMSM</dc:title>
  <dc:creator>Oriol Subirats</dc:creator>
  <cp:lastModifiedBy>Oriol Subirats</cp:lastModifiedBy>
  <cp:revision>48</cp:revision>
  <dcterms:created xsi:type="dcterms:W3CDTF">2023-10-14T13:39:29Z</dcterms:created>
  <dcterms:modified xsi:type="dcterms:W3CDTF">2024-06-27T06:04:50Z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0x010100F9D792B01054F44C96D2C199F586321B</vt:lpwstr>
  </property>
</Properties>
</file>